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gWNEVRsAxvHOeHolzCxXh4q35X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A1F77E-4187-4183-842C-8EA34FF0FE71}">
  <a:tblStyle styleId="{FDA1F77E-4187-4183-842C-8EA34FF0FE71}"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EBEC"/>
          </a:solidFill>
        </a:fill>
      </a:tcStyle>
    </a:wholeTbl>
    <a:band1H>
      <a:tcTxStyle/>
      <a:tcStyle>
        <a:fill>
          <a:solidFill>
            <a:srgbClr val="D4D5D6"/>
          </a:solidFill>
        </a:fill>
      </a:tcStyle>
    </a:band1H>
    <a:band2H>
      <a:tcTxStyle/>
    </a:band2H>
    <a:band1V>
      <a:tcTxStyle/>
      <a:tcStyle>
        <a:fill>
          <a:solidFill>
            <a:srgbClr val="D4D5D6"/>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04800" lvl="0" marL="457200" rtl="0" algn="l">
              <a:lnSpc>
                <a:spcPct val="115000"/>
              </a:lnSpc>
              <a:spcBef>
                <a:spcPts val="1500"/>
              </a:spcBef>
              <a:spcAft>
                <a:spcPts val="0"/>
              </a:spcAft>
              <a:buClr>
                <a:srgbClr val="374151"/>
              </a:buClr>
              <a:buSzPts val="1200"/>
              <a:buFont typeface="Roboto"/>
              <a:buChar char="●"/>
            </a:pPr>
            <a:r>
              <a:rPr lang="en-US">
                <a:solidFill>
                  <a:srgbClr val="374151"/>
                </a:solidFill>
                <a:latin typeface="Roboto"/>
                <a:ea typeface="Roboto"/>
                <a:cs typeface="Roboto"/>
                <a:sym typeface="Roboto"/>
              </a:rPr>
              <a:t>Consistency: Essential for academic records and financial data to ensure accuracy across the system.</a:t>
            </a:r>
            <a:endParaRPr>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a:solidFill>
                  <a:srgbClr val="374151"/>
                </a:solidFill>
                <a:latin typeface="Roboto"/>
                <a:ea typeface="Roboto"/>
                <a:cs typeface="Roboto"/>
                <a:sym typeface="Roboto"/>
              </a:rPr>
              <a:t>Availability: Crucial for providing uninterrupted access to the system for students and faculty, particularly during key academic periods.</a:t>
            </a:r>
            <a:endParaRPr>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a:solidFill>
                  <a:srgbClr val="374151"/>
                </a:solidFill>
                <a:latin typeface="Roboto"/>
                <a:ea typeface="Roboto"/>
                <a:cs typeface="Roboto"/>
                <a:sym typeface="Roboto"/>
              </a:rPr>
              <a:t>Partition Tolerance: Necessary to maintain system operations during network failures or partitioning events.</a:t>
            </a:r>
            <a:endParaRPr>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a:solidFill>
                  <a:srgbClr val="374151"/>
                </a:solidFill>
                <a:latin typeface="Roboto"/>
                <a:ea typeface="Roboto"/>
                <a:cs typeface="Roboto"/>
                <a:sym typeface="Roboto"/>
              </a:rPr>
              <a:t>Given the need to prioritize, the UMS might:</a:t>
            </a:r>
            <a:endParaRPr>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US">
                <a:solidFill>
                  <a:srgbClr val="374151"/>
                </a:solidFill>
                <a:latin typeface="Roboto"/>
                <a:ea typeface="Roboto"/>
                <a:cs typeface="Roboto"/>
                <a:sym typeface="Roboto"/>
              </a:rPr>
              <a:t>Prefer Consistency and Partition Tolerance (CP) for features like enrollment and grade submissions, where data accuracy cannot be compromised.</a:t>
            </a:r>
            <a:endParaRPr>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a:solidFill>
                  <a:srgbClr val="374151"/>
                </a:solidFill>
                <a:latin typeface="Roboto"/>
                <a:ea typeface="Roboto"/>
                <a:cs typeface="Roboto"/>
                <a:sym typeface="Roboto"/>
              </a:rPr>
              <a:t>Opt for Availability and Partition Tolerance (AP) for less critical features that can tolerate eventual consistency, like accessing course materials or general notifications.</a:t>
            </a:r>
            <a:endParaRPr>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a:solidFill>
                  <a:srgbClr val="374151"/>
                </a:solidFill>
                <a:latin typeface="Roboto"/>
                <a:ea typeface="Roboto"/>
                <a:cs typeface="Roboto"/>
                <a:sym typeface="Roboto"/>
              </a:rPr>
              <a:t>The balance between these properties would be configured to meet the specific needs and usage patterns of the UMS, ensuring the most critical operations maintain integrity while less critical services remain as available as possible.</a:t>
            </a:r>
            <a:endParaRPr>
              <a:solidFill>
                <a:srgbClr val="374151"/>
              </a:solidFill>
              <a:latin typeface="Roboto"/>
              <a:ea typeface="Roboto"/>
              <a:cs typeface="Roboto"/>
              <a:sym typeface="Roboto"/>
            </a:endParaRPr>
          </a:p>
          <a:p>
            <a:pPr indent="0" lvl="0" marL="0" rtl="0" algn="l">
              <a:spcBef>
                <a:spcPts val="0"/>
              </a:spcBef>
              <a:spcAft>
                <a:spcPts val="0"/>
              </a:spcAft>
              <a:buNone/>
            </a:pPr>
            <a:r>
              <a:t/>
            </a:r>
            <a:endParaRPr>
              <a:solidFill>
                <a:srgbClr val="374151"/>
              </a:solidFill>
              <a:latin typeface="Roboto"/>
              <a:ea typeface="Roboto"/>
              <a:cs typeface="Roboto"/>
              <a:sym typeface="Roboto"/>
            </a:endParaRPr>
          </a:p>
        </p:txBody>
      </p:sp>
      <p:sp>
        <p:nvSpPr>
          <p:cNvPr id="446" name="Google Shape;44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Foto Technikum Tag">
  <p:cSld name="TITELFOLIE Foto Technikum Tag">
    <p:spTree>
      <p:nvGrpSpPr>
        <p:cNvPr id="12" name="Shape 12"/>
        <p:cNvGrpSpPr/>
        <p:nvPr/>
      </p:nvGrpSpPr>
      <p:grpSpPr>
        <a:xfrm>
          <a:off x="0" y="0"/>
          <a:ext cx="0" cy="0"/>
          <a:chOff x="0" y="0"/>
          <a:chExt cx="0" cy="0"/>
        </a:xfrm>
      </p:grpSpPr>
      <p:pic>
        <p:nvPicPr>
          <p:cNvPr id="13" name="Google Shape;13;p4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 name="Google Shape;14;p44"/>
          <p:cNvSpPr txBox="1"/>
          <p:nvPr>
            <p:ph type="title"/>
          </p:nvPr>
        </p:nvSpPr>
        <p:spPr>
          <a:xfrm>
            <a:off x="4443664" y="4379495"/>
            <a:ext cx="7748336" cy="577516"/>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2777A"/>
              </a:buClr>
              <a:buSzPts val="3600"/>
              <a:buFont typeface="Arial"/>
              <a:buNone/>
              <a:defRPr>
                <a:solidFill>
                  <a:srgbClr val="72777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5" name="Google Shape;15;p44"/>
          <p:cNvPicPr preferRelativeResize="0"/>
          <p:nvPr/>
        </p:nvPicPr>
        <p:blipFill rotWithShape="1">
          <a:blip r:embed="rId3">
            <a:alphaModFix/>
          </a:blip>
          <a:srcRect b="0" l="0" r="0" t="0"/>
          <a:stretch/>
        </p:blipFill>
        <p:spPr>
          <a:xfrm>
            <a:off x="388189" y="1207295"/>
            <a:ext cx="6987396" cy="43998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NHALTSFOLIE 01 Weiß">
  <p:cSld name="8_INHALTSFOLIE 01 Weiß">
    <p:spTree>
      <p:nvGrpSpPr>
        <p:cNvPr id="77" name="Shape 77"/>
        <p:cNvGrpSpPr/>
        <p:nvPr/>
      </p:nvGrpSpPr>
      <p:grpSpPr>
        <a:xfrm>
          <a:off x="0" y="0"/>
          <a:ext cx="0" cy="0"/>
          <a:chOff x="0" y="0"/>
          <a:chExt cx="0" cy="0"/>
        </a:xfrm>
      </p:grpSpPr>
      <p:sp>
        <p:nvSpPr>
          <p:cNvPr id="78" name="Google Shape;78;p53"/>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53"/>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80" name="Google Shape;80;p53"/>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81" name="Google Shape;81;p53"/>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82" name="Google Shape;82;p5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5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84" name="Google Shape;84;p53"/>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NHALTSFOLIE 01 Weiß">
  <p:cSld name="9_INHALTSFOLIE 01 Weiß">
    <p:spTree>
      <p:nvGrpSpPr>
        <p:cNvPr id="85" name="Shape 85"/>
        <p:cNvGrpSpPr/>
        <p:nvPr/>
      </p:nvGrpSpPr>
      <p:grpSpPr>
        <a:xfrm>
          <a:off x="0" y="0"/>
          <a:ext cx="0" cy="0"/>
          <a:chOff x="0" y="0"/>
          <a:chExt cx="0" cy="0"/>
        </a:xfrm>
      </p:grpSpPr>
      <p:sp>
        <p:nvSpPr>
          <p:cNvPr id="86" name="Google Shape;86;p54"/>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54"/>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88" name="Google Shape;88;p54"/>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89" name="Google Shape;89;p54"/>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90" name="Google Shape;90;p5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1" name="Google Shape;91;p5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92" name="Google Shape;92;p54"/>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INHALTSFOLIE 01 Weiß">
  <p:cSld name="10_INHALTSFOLIE 01 Weiß">
    <p:spTree>
      <p:nvGrpSpPr>
        <p:cNvPr id="93" name="Shape 93"/>
        <p:cNvGrpSpPr/>
        <p:nvPr/>
      </p:nvGrpSpPr>
      <p:grpSpPr>
        <a:xfrm>
          <a:off x="0" y="0"/>
          <a:ext cx="0" cy="0"/>
          <a:chOff x="0" y="0"/>
          <a:chExt cx="0" cy="0"/>
        </a:xfrm>
      </p:grpSpPr>
      <p:sp>
        <p:nvSpPr>
          <p:cNvPr id="94" name="Google Shape;94;p55"/>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55"/>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96" name="Google Shape;96;p55"/>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97" name="Google Shape;97;p55"/>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98" name="Google Shape;98;p5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9" name="Google Shape;99;p5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00" name="Google Shape;100;p55"/>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INHALTSFOLIE 01 Weiß">
  <p:cSld name="11_INHALTSFOLIE 01 Weiß">
    <p:spTree>
      <p:nvGrpSpPr>
        <p:cNvPr id="101" name="Shape 101"/>
        <p:cNvGrpSpPr/>
        <p:nvPr/>
      </p:nvGrpSpPr>
      <p:grpSpPr>
        <a:xfrm>
          <a:off x="0" y="0"/>
          <a:ext cx="0" cy="0"/>
          <a:chOff x="0" y="0"/>
          <a:chExt cx="0" cy="0"/>
        </a:xfrm>
      </p:grpSpPr>
      <p:sp>
        <p:nvSpPr>
          <p:cNvPr id="102" name="Google Shape;102;p56"/>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56"/>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04" name="Google Shape;104;p56"/>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105" name="Google Shape;105;p56"/>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106" name="Google Shape;106;p5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7" name="Google Shape;107;p5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08" name="Google Shape;108;p56"/>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INHALTSFOLIE 01 Weiß">
  <p:cSld name="12_INHALTSFOLIE 01 Weiß">
    <p:spTree>
      <p:nvGrpSpPr>
        <p:cNvPr id="109" name="Shape 109"/>
        <p:cNvGrpSpPr/>
        <p:nvPr/>
      </p:nvGrpSpPr>
      <p:grpSpPr>
        <a:xfrm>
          <a:off x="0" y="0"/>
          <a:ext cx="0" cy="0"/>
          <a:chOff x="0" y="0"/>
          <a:chExt cx="0" cy="0"/>
        </a:xfrm>
      </p:grpSpPr>
      <p:sp>
        <p:nvSpPr>
          <p:cNvPr id="110" name="Google Shape;110;p57"/>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57"/>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12" name="Google Shape;112;p57"/>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113" name="Google Shape;113;p57"/>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114" name="Google Shape;114;p5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5" name="Google Shape;115;p5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16" name="Google Shape;116;p57"/>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INHALTSFOLIE 01 Weiß">
  <p:cSld name="13_INHALTSFOLIE 01 Weiß">
    <p:spTree>
      <p:nvGrpSpPr>
        <p:cNvPr id="117" name="Shape 117"/>
        <p:cNvGrpSpPr/>
        <p:nvPr/>
      </p:nvGrpSpPr>
      <p:grpSpPr>
        <a:xfrm>
          <a:off x="0" y="0"/>
          <a:ext cx="0" cy="0"/>
          <a:chOff x="0" y="0"/>
          <a:chExt cx="0" cy="0"/>
        </a:xfrm>
      </p:grpSpPr>
      <p:sp>
        <p:nvSpPr>
          <p:cNvPr id="118" name="Google Shape;118;p58"/>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58"/>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20" name="Google Shape;120;p58"/>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121" name="Google Shape;121;p58"/>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122" name="Google Shape;122;p58"/>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3" name="Google Shape;123;p58"/>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24" name="Google Shape;124;p58"/>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INHALTSFOLIE 01 Weiß">
  <p:cSld name="14_INHALTSFOLIE 01 Weiß">
    <p:spTree>
      <p:nvGrpSpPr>
        <p:cNvPr id="125" name="Shape 125"/>
        <p:cNvGrpSpPr/>
        <p:nvPr/>
      </p:nvGrpSpPr>
      <p:grpSpPr>
        <a:xfrm>
          <a:off x="0" y="0"/>
          <a:ext cx="0" cy="0"/>
          <a:chOff x="0" y="0"/>
          <a:chExt cx="0" cy="0"/>
        </a:xfrm>
      </p:grpSpPr>
      <p:sp>
        <p:nvSpPr>
          <p:cNvPr id="126" name="Google Shape;126;p59"/>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59"/>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28" name="Google Shape;128;p59"/>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129" name="Google Shape;129;p59"/>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130" name="Google Shape;130;p5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1" name="Google Shape;131;p5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32" name="Google Shape;132;p59"/>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INHALTSFOLIE 01 Weiß">
  <p:cSld name="15_INHALTSFOLIE 01 Weiß">
    <p:spTree>
      <p:nvGrpSpPr>
        <p:cNvPr id="133" name="Shape 133"/>
        <p:cNvGrpSpPr/>
        <p:nvPr/>
      </p:nvGrpSpPr>
      <p:grpSpPr>
        <a:xfrm>
          <a:off x="0" y="0"/>
          <a:ext cx="0" cy="0"/>
          <a:chOff x="0" y="0"/>
          <a:chExt cx="0" cy="0"/>
        </a:xfrm>
      </p:grpSpPr>
      <p:sp>
        <p:nvSpPr>
          <p:cNvPr id="134" name="Google Shape;134;p60"/>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60"/>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36" name="Google Shape;136;p60"/>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137" name="Google Shape;137;p60"/>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138" name="Google Shape;138;p60"/>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9" name="Google Shape;139;p6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40" name="Google Shape;140;p60"/>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INHALTSFOLIE 01 Weiß">
  <p:cSld name="16_INHALTSFOLIE 01 Weiß">
    <p:spTree>
      <p:nvGrpSpPr>
        <p:cNvPr id="141" name="Shape 141"/>
        <p:cNvGrpSpPr/>
        <p:nvPr/>
      </p:nvGrpSpPr>
      <p:grpSpPr>
        <a:xfrm>
          <a:off x="0" y="0"/>
          <a:ext cx="0" cy="0"/>
          <a:chOff x="0" y="0"/>
          <a:chExt cx="0" cy="0"/>
        </a:xfrm>
      </p:grpSpPr>
      <p:sp>
        <p:nvSpPr>
          <p:cNvPr id="142" name="Google Shape;142;p61"/>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61"/>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44" name="Google Shape;144;p61"/>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145" name="Google Shape;145;p61"/>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146" name="Google Shape;146;p61"/>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7" name="Google Shape;147;p6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48" name="Google Shape;148;p61"/>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INHALTSFOLIE 01 Weiß">
  <p:cSld name="17_INHALTSFOLIE 01 Weiß">
    <p:spTree>
      <p:nvGrpSpPr>
        <p:cNvPr id="149" name="Shape 149"/>
        <p:cNvGrpSpPr/>
        <p:nvPr/>
      </p:nvGrpSpPr>
      <p:grpSpPr>
        <a:xfrm>
          <a:off x="0" y="0"/>
          <a:ext cx="0" cy="0"/>
          <a:chOff x="0" y="0"/>
          <a:chExt cx="0" cy="0"/>
        </a:xfrm>
      </p:grpSpPr>
      <p:sp>
        <p:nvSpPr>
          <p:cNvPr id="150" name="Google Shape;150;p62"/>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62"/>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52" name="Google Shape;152;p62"/>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153" name="Google Shape;153;p62"/>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154" name="Google Shape;154;p6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5" name="Google Shape;155;p6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56" name="Google Shape;156;p62"/>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FOLIE Balken Blau">
  <p:cSld name="1_TITELFOLIE Balken Blau">
    <p:spTree>
      <p:nvGrpSpPr>
        <p:cNvPr id="16" name="Shape 16"/>
        <p:cNvGrpSpPr/>
        <p:nvPr/>
      </p:nvGrpSpPr>
      <p:grpSpPr>
        <a:xfrm>
          <a:off x="0" y="0"/>
          <a:ext cx="0" cy="0"/>
          <a:chOff x="0" y="0"/>
          <a:chExt cx="0" cy="0"/>
        </a:xfrm>
      </p:grpSpPr>
      <p:sp>
        <p:nvSpPr>
          <p:cNvPr id="17" name="Google Shape;17;p45"/>
          <p:cNvSpPr txBox="1"/>
          <p:nvPr>
            <p:ph type="title"/>
          </p:nvPr>
        </p:nvSpPr>
        <p:spPr>
          <a:xfrm>
            <a:off x="4078780" y="4777195"/>
            <a:ext cx="6954953" cy="709204"/>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accent1"/>
              </a:buClr>
              <a:buSzPts val="3600"/>
              <a:buFont typeface="Arial"/>
              <a:buNone/>
              <a:defRPr sz="36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5"/>
          <p:cNvSpPr txBox="1"/>
          <p:nvPr>
            <p:ph idx="1" type="body"/>
          </p:nvPr>
        </p:nvSpPr>
        <p:spPr>
          <a:xfrm>
            <a:off x="4078780" y="5576394"/>
            <a:ext cx="6954953" cy="4794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accent1"/>
              </a:buClr>
              <a:buSzPts val="2800"/>
              <a:buNone/>
              <a:defRPr>
                <a:solidFill>
                  <a:schemeClr val="accent1"/>
                </a:solidFill>
              </a:defRPr>
            </a:lvl1pPr>
            <a:lvl2pPr indent="-381000" lvl="1" marL="914400" algn="l">
              <a:lnSpc>
                <a:spcPct val="90000"/>
              </a:lnSpc>
              <a:spcBef>
                <a:spcPts val="500"/>
              </a:spcBef>
              <a:spcAft>
                <a:spcPts val="0"/>
              </a:spcAft>
              <a:buClr>
                <a:schemeClr val="lt1"/>
              </a:buClr>
              <a:buSzPts val="2400"/>
              <a:buChar char="•"/>
              <a:defRPr>
                <a:solidFill>
                  <a:schemeClr val="lt1"/>
                </a:solidFill>
                <a:highlight>
                  <a:srgbClr val="005A96"/>
                </a:highlight>
              </a:defRPr>
            </a:lvl2pPr>
            <a:lvl3pPr indent="-355600" lvl="2" marL="1371600" algn="l">
              <a:lnSpc>
                <a:spcPct val="90000"/>
              </a:lnSpc>
              <a:spcBef>
                <a:spcPts val="500"/>
              </a:spcBef>
              <a:spcAft>
                <a:spcPts val="0"/>
              </a:spcAft>
              <a:buClr>
                <a:schemeClr val="lt1"/>
              </a:buClr>
              <a:buSzPts val="2000"/>
              <a:buChar char="−"/>
              <a:defRPr>
                <a:solidFill>
                  <a:schemeClr val="lt1"/>
                </a:solidFill>
                <a:highlight>
                  <a:srgbClr val="005A96"/>
                </a:highlight>
              </a:defRPr>
            </a:lvl3pPr>
            <a:lvl4pPr indent="-342900" lvl="3" marL="1828800" algn="l">
              <a:lnSpc>
                <a:spcPct val="90000"/>
              </a:lnSpc>
              <a:spcBef>
                <a:spcPts val="500"/>
              </a:spcBef>
              <a:spcAft>
                <a:spcPts val="0"/>
              </a:spcAft>
              <a:buClr>
                <a:schemeClr val="lt1"/>
              </a:buClr>
              <a:buSzPts val="1800"/>
              <a:buChar char="−"/>
              <a:defRPr>
                <a:solidFill>
                  <a:schemeClr val="lt1"/>
                </a:solidFill>
                <a:highlight>
                  <a:srgbClr val="005A96"/>
                </a:highlight>
              </a:defRPr>
            </a:lvl4pPr>
            <a:lvl5pPr indent="-342900" lvl="4" marL="2286000" algn="l">
              <a:lnSpc>
                <a:spcPct val="90000"/>
              </a:lnSpc>
              <a:spcBef>
                <a:spcPts val="500"/>
              </a:spcBef>
              <a:spcAft>
                <a:spcPts val="0"/>
              </a:spcAft>
              <a:buClr>
                <a:schemeClr val="lt1"/>
              </a:buClr>
              <a:buSzPts val="1800"/>
              <a:buChar char="•"/>
              <a:defRPr>
                <a:solidFill>
                  <a:schemeClr val="lt1"/>
                </a:solidFill>
                <a:highlight>
                  <a:srgbClr val="005A96"/>
                </a:highlight>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9" name="Google Shape;19;p45"/>
          <p:cNvPicPr preferRelativeResize="0"/>
          <p:nvPr/>
        </p:nvPicPr>
        <p:blipFill rotWithShape="1">
          <a:blip r:embed="rId2">
            <a:alphaModFix/>
          </a:blip>
          <a:srcRect b="0" l="0" r="0" t="0"/>
          <a:stretch/>
        </p:blipFill>
        <p:spPr>
          <a:xfrm>
            <a:off x="1158268" y="-411531"/>
            <a:ext cx="9875464" cy="5554949"/>
          </a:xfrm>
          <a:prstGeom prst="rect">
            <a:avLst/>
          </a:prstGeom>
          <a:noFill/>
          <a:ln>
            <a:noFill/>
          </a:ln>
        </p:spPr>
      </p:pic>
      <p:pic>
        <p:nvPicPr>
          <p:cNvPr descr="FH Technikum Wien - University of Applied Sciences" id="20" name="Google Shape;20;p45"/>
          <p:cNvPicPr preferRelativeResize="0"/>
          <p:nvPr/>
        </p:nvPicPr>
        <p:blipFill rotWithShape="1">
          <a:blip r:embed="rId3">
            <a:alphaModFix/>
          </a:blip>
          <a:srcRect b="0" l="0" r="0" t="0"/>
          <a:stretch/>
        </p:blipFill>
        <p:spPr>
          <a:xfrm>
            <a:off x="817166" y="4285723"/>
            <a:ext cx="3496177" cy="220307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INHALTSFOLIE 01 Weiß">
  <p:cSld name="18_INHALTSFOLIE 01 Weiß">
    <p:spTree>
      <p:nvGrpSpPr>
        <p:cNvPr id="157" name="Shape 157"/>
        <p:cNvGrpSpPr/>
        <p:nvPr/>
      </p:nvGrpSpPr>
      <p:grpSpPr>
        <a:xfrm>
          <a:off x="0" y="0"/>
          <a:ext cx="0" cy="0"/>
          <a:chOff x="0" y="0"/>
          <a:chExt cx="0" cy="0"/>
        </a:xfrm>
      </p:grpSpPr>
      <p:sp>
        <p:nvSpPr>
          <p:cNvPr id="158" name="Google Shape;158;p63"/>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63"/>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60" name="Google Shape;160;p63"/>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161" name="Google Shape;161;p63"/>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162" name="Google Shape;162;p6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3" name="Google Shape;163;p6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64" name="Google Shape;164;p63"/>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INHALTSFOLIE 01 Weiß">
  <p:cSld name="19_INHALTSFOLIE 01 Weiß">
    <p:spTree>
      <p:nvGrpSpPr>
        <p:cNvPr id="165" name="Shape 165"/>
        <p:cNvGrpSpPr/>
        <p:nvPr/>
      </p:nvGrpSpPr>
      <p:grpSpPr>
        <a:xfrm>
          <a:off x="0" y="0"/>
          <a:ext cx="0" cy="0"/>
          <a:chOff x="0" y="0"/>
          <a:chExt cx="0" cy="0"/>
        </a:xfrm>
      </p:grpSpPr>
      <p:sp>
        <p:nvSpPr>
          <p:cNvPr id="166" name="Google Shape;166;p64"/>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64"/>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68" name="Google Shape;168;p64"/>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169" name="Google Shape;169;p64"/>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170" name="Google Shape;170;p6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1" name="Google Shape;171;p6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72" name="Google Shape;172;p64"/>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2 Weiß">
  <p:cSld name="INHALTSFOLIE 02 Weiß">
    <p:spTree>
      <p:nvGrpSpPr>
        <p:cNvPr id="173" name="Shape 173"/>
        <p:cNvGrpSpPr/>
        <p:nvPr/>
      </p:nvGrpSpPr>
      <p:grpSpPr>
        <a:xfrm>
          <a:off x="0" y="0"/>
          <a:ext cx="0" cy="0"/>
          <a:chOff x="0" y="0"/>
          <a:chExt cx="0" cy="0"/>
        </a:xfrm>
      </p:grpSpPr>
      <p:sp>
        <p:nvSpPr>
          <p:cNvPr id="174" name="Google Shape;174;p65"/>
          <p:cNvSpPr txBox="1"/>
          <p:nvPr/>
        </p:nvSpPr>
        <p:spPr>
          <a:xfrm>
            <a:off x="11598839" y="6456080"/>
            <a:ext cx="59316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en-US" sz="1200">
                <a:solidFill>
                  <a:srgbClr val="717679"/>
                </a:solidFill>
                <a:latin typeface="Arial"/>
                <a:ea typeface="Arial"/>
                <a:cs typeface="Arial"/>
                <a:sym typeface="Arial"/>
              </a:rPr>
              <a:t>‹#›</a:t>
            </a:fld>
            <a:endParaRPr sz="1200">
              <a:solidFill>
                <a:srgbClr val="717679"/>
              </a:solidFill>
              <a:latin typeface="Arial"/>
              <a:ea typeface="Arial"/>
              <a:cs typeface="Arial"/>
              <a:sym typeface="Arial"/>
            </a:endParaRPr>
          </a:p>
        </p:txBody>
      </p:sp>
      <p:cxnSp>
        <p:nvCxnSpPr>
          <p:cNvPr id="175" name="Google Shape;175;p65"/>
          <p:cNvCxnSpPr/>
          <p:nvPr/>
        </p:nvCxnSpPr>
        <p:spPr>
          <a:xfrm>
            <a:off x="11622903" y="6356851"/>
            <a:ext cx="0" cy="444844"/>
          </a:xfrm>
          <a:prstGeom prst="straightConnector1">
            <a:avLst/>
          </a:prstGeom>
          <a:noFill/>
          <a:ln cap="flat" cmpd="sng" w="12700">
            <a:solidFill>
              <a:srgbClr val="A5A5A5"/>
            </a:solidFill>
            <a:prstDash val="solid"/>
            <a:miter lim="800000"/>
            <a:headEnd len="sm" w="sm" type="none"/>
            <a:tailEnd len="sm" w="sm" type="none"/>
          </a:ln>
        </p:spPr>
      </p:cxnSp>
      <p:sp>
        <p:nvSpPr>
          <p:cNvPr id="176" name="Google Shape;176;p65"/>
          <p:cNvSpPr txBox="1"/>
          <p:nvPr>
            <p:ph idx="1" type="body"/>
          </p:nvPr>
        </p:nvSpPr>
        <p:spPr>
          <a:xfrm>
            <a:off x="8775700" y="6497554"/>
            <a:ext cx="2751138" cy="1873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1000"/>
              <a:buNone/>
              <a:defRPr sz="1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65"/>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78" name="Google Shape;178;p65"/>
          <p:cNvCxnSpPr/>
          <p:nvPr/>
        </p:nvCxnSpPr>
        <p:spPr>
          <a:xfrm>
            <a:off x="0" y="6305929"/>
            <a:ext cx="12192000" cy="0"/>
          </a:xfrm>
          <a:prstGeom prst="straightConnector1">
            <a:avLst/>
          </a:prstGeom>
          <a:noFill/>
          <a:ln cap="flat" cmpd="sng" w="12700">
            <a:solidFill>
              <a:srgbClr val="72777A"/>
            </a:solidFill>
            <a:prstDash val="solid"/>
            <a:miter lim="800000"/>
            <a:headEnd len="sm" w="sm" type="none"/>
            <a:tailEnd len="sm" w="sm" type="none"/>
          </a:ln>
        </p:spPr>
      </p:cxnSp>
      <p:pic>
        <p:nvPicPr>
          <p:cNvPr id="179" name="Google Shape;179;p65"/>
          <p:cNvPicPr preferRelativeResize="0"/>
          <p:nvPr/>
        </p:nvPicPr>
        <p:blipFill rotWithShape="1">
          <a:blip r:embed="rId2">
            <a:alphaModFix/>
          </a:blip>
          <a:srcRect b="0" l="0" r="0" t="0"/>
          <a:stretch/>
        </p:blipFill>
        <p:spPr>
          <a:xfrm>
            <a:off x="155575" y="6377633"/>
            <a:ext cx="780698" cy="398315"/>
          </a:xfrm>
          <a:prstGeom prst="rect">
            <a:avLst/>
          </a:prstGeom>
          <a:noFill/>
          <a:ln>
            <a:noFill/>
          </a:ln>
        </p:spPr>
      </p:pic>
      <p:sp>
        <p:nvSpPr>
          <p:cNvPr id="180" name="Google Shape;180;p65"/>
          <p:cNvSpPr txBox="1"/>
          <p:nvPr>
            <p:ph idx="2" type="body"/>
          </p:nvPr>
        </p:nvSpPr>
        <p:spPr>
          <a:xfrm>
            <a:off x="155575" y="812800"/>
            <a:ext cx="5762146"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b="1">
                <a:solidFill>
                  <a:schemeClr val="dk1"/>
                </a:solidFill>
              </a:defRPr>
            </a:lvl1pPr>
            <a:lvl2pPr indent="-381000" lvl="1" marL="914400" algn="l">
              <a:lnSpc>
                <a:spcPct val="90000"/>
              </a:lnSpc>
              <a:spcBef>
                <a:spcPts val="500"/>
              </a:spcBef>
              <a:spcAft>
                <a:spcPts val="0"/>
              </a:spcAft>
              <a:buClr>
                <a:schemeClr val="dk1"/>
              </a:buClr>
              <a:buSzPts val="2400"/>
              <a:buChar char="•"/>
              <a:defRPr b="1">
                <a:solidFill>
                  <a:schemeClr val="dk1"/>
                </a:solidFill>
              </a:defRPr>
            </a:lvl2pPr>
            <a:lvl3pPr indent="-342900" lvl="2" marL="1371600" marR="0" algn="l">
              <a:lnSpc>
                <a:spcPct val="90000"/>
              </a:lnSpc>
              <a:spcBef>
                <a:spcPts val="500"/>
              </a:spcBef>
              <a:spcAft>
                <a:spcPts val="0"/>
              </a:spcAft>
              <a:buClr>
                <a:schemeClr val="dk1"/>
              </a:buClr>
              <a:buSzPts val="1800"/>
              <a:buFont typeface="Noto Sans Symbols"/>
              <a:buChar char="−"/>
              <a:defRPr sz="1800">
                <a:solidFill>
                  <a:schemeClr val="dk1"/>
                </a:solidFill>
              </a:defRPr>
            </a:lvl3pPr>
            <a:lvl4pPr indent="-330200" lvl="3" marL="1828800" marR="0" algn="l">
              <a:lnSpc>
                <a:spcPct val="90000"/>
              </a:lnSpc>
              <a:spcBef>
                <a:spcPts val="500"/>
              </a:spcBef>
              <a:spcAft>
                <a:spcPts val="0"/>
              </a:spcAft>
              <a:buClr>
                <a:schemeClr val="dk1"/>
              </a:buClr>
              <a:buSzPts val="1600"/>
              <a:buFont typeface="Noto Sans Symbols"/>
              <a:buChar char="−"/>
              <a:defRPr b="1" sz="1600">
                <a:solidFill>
                  <a:schemeClr val="dk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65"/>
          <p:cNvSpPr txBox="1"/>
          <p:nvPr>
            <p:ph idx="3" type="body"/>
          </p:nvPr>
        </p:nvSpPr>
        <p:spPr>
          <a:xfrm>
            <a:off x="6274279" y="812800"/>
            <a:ext cx="5762146"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b="1">
                <a:solidFill>
                  <a:schemeClr val="dk1"/>
                </a:solidFill>
              </a:defRPr>
            </a:lvl1pPr>
            <a:lvl2pPr indent="-381000" lvl="1" marL="914400" algn="l">
              <a:lnSpc>
                <a:spcPct val="90000"/>
              </a:lnSpc>
              <a:spcBef>
                <a:spcPts val="500"/>
              </a:spcBef>
              <a:spcAft>
                <a:spcPts val="0"/>
              </a:spcAft>
              <a:buClr>
                <a:schemeClr val="dk1"/>
              </a:buClr>
              <a:buSzPts val="2400"/>
              <a:buChar char="•"/>
              <a:defRPr b="1">
                <a:solidFill>
                  <a:schemeClr val="dk1"/>
                </a:solidFill>
              </a:defRPr>
            </a:lvl2pPr>
            <a:lvl3pPr indent="-342900" lvl="2" marL="1371600" marR="0" algn="l">
              <a:lnSpc>
                <a:spcPct val="90000"/>
              </a:lnSpc>
              <a:spcBef>
                <a:spcPts val="500"/>
              </a:spcBef>
              <a:spcAft>
                <a:spcPts val="0"/>
              </a:spcAft>
              <a:buClr>
                <a:schemeClr val="dk1"/>
              </a:buClr>
              <a:buSzPts val="1800"/>
              <a:buFont typeface="Noto Sans Symbols"/>
              <a:buChar char="−"/>
              <a:defRPr sz="1800">
                <a:solidFill>
                  <a:schemeClr val="dk1"/>
                </a:solidFill>
              </a:defRPr>
            </a:lvl3pPr>
            <a:lvl4pPr indent="-330200" lvl="3" marL="1828800" marR="0" algn="l">
              <a:lnSpc>
                <a:spcPct val="90000"/>
              </a:lnSpc>
              <a:spcBef>
                <a:spcPts val="500"/>
              </a:spcBef>
              <a:spcAft>
                <a:spcPts val="0"/>
              </a:spcAft>
              <a:buClr>
                <a:schemeClr val="dk1"/>
              </a:buClr>
              <a:buSzPts val="1600"/>
              <a:buFont typeface="Noto Sans Symbols"/>
              <a:buChar char="−"/>
              <a:defRPr b="1" sz="1600">
                <a:solidFill>
                  <a:schemeClr val="dk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1 Weiß">
  <p:cSld name="INHALTSFOLIE 01 Weiß">
    <p:spTree>
      <p:nvGrpSpPr>
        <p:cNvPr id="182" name="Shape 182"/>
        <p:cNvGrpSpPr/>
        <p:nvPr/>
      </p:nvGrpSpPr>
      <p:grpSpPr>
        <a:xfrm>
          <a:off x="0" y="0"/>
          <a:ext cx="0" cy="0"/>
          <a:chOff x="0" y="0"/>
          <a:chExt cx="0" cy="0"/>
        </a:xfrm>
      </p:grpSpPr>
      <p:sp>
        <p:nvSpPr>
          <p:cNvPr id="183" name="Google Shape;183;p66"/>
          <p:cNvSpPr txBox="1"/>
          <p:nvPr/>
        </p:nvSpPr>
        <p:spPr>
          <a:xfrm>
            <a:off x="11598839" y="6456080"/>
            <a:ext cx="59316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en-US" sz="1200">
                <a:solidFill>
                  <a:srgbClr val="717679"/>
                </a:solidFill>
                <a:latin typeface="Arial"/>
                <a:ea typeface="Arial"/>
                <a:cs typeface="Arial"/>
                <a:sym typeface="Arial"/>
              </a:rPr>
              <a:t>‹#›</a:t>
            </a:fld>
            <a:endParaRPr sz="1200">
              <a:solidFill>
                <a:srgbClr val="717679"/>
              </a:solidFill>
              <a:latin typeface="Arial"/>
              <a:ea typeface="Arial"/>
              <a:cs typeface="Arial"/>
              <a:sym typeface="Arial"/>
            </a:endParaRPr>
          </a:p>
        </p:txBody>
      </p:sp>
      <p:cxnSp>
        <p:nvCxnSpPr>
          <p:cNvPr id="184" name="Google Shape;184;p66"/>
          <p:cNvCxnSpPr/>
          <p:nvPr/>
        </p:nvCxnSpPr>
        <p:spPr>
          <a:xfrm>
            <a:off x="11622903" y="6356851"/>
            <a:ext cx="0" cy="444844"/>
          </a:xfrm>
          <a:prstGeom prst="straightConnector1">
            <a:avLst/>
          </a:prstGeom>
          <a:noFill/>
          <a:ln cap="flat" cmpd="sng" w="12700">
            <a:solidFill>
              <a:srgbClr val="A5A5A5"/>
            </a:solidFill>
            <a:prstDash val="solid"/>
            <a:miter lim="800000"/>
            <a:headEnd len="sm" w="sm" type="none"/>
            <a:tailEnd len="sm" w="sm" type="none"/>
          </a:ln>
        </p:spPr>
      </p:cxnSp>
      <p:sp>
        <p:nvSpPr>
          <p:cNvPr id="185" name="Google Shape;185;p66"/>
          <p:cNvSpPr txBox="1"/>
          <p:nvPr>
            <p:ph idx="1" type="body"/>
          </p:nvPr>
        </p:nvSpPr>
        <p:spPr>
          <a:xfrm>
            <a:off x="8775700" y="6497554"/>
            <a:ext cx="2751138" cy="1873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1000"/>
              <a:buNone/>
              <a:defRPr sz="1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66"/>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87" name="Google Shape;187;p66"/>
          <p:cNvCxnSpPr/>
          <p:nvPr/>
        </p:nvCxnSpPr>
        <p:spPr>
          <a:xfrm>
            <a:off x="0" y="6305929"/>
            <a:ext cx="12192000" cy="0"/>
          </a:xfrm>
          <a:prstGeom prst="straightConnector1">
            <a:avLst/>
          </a:prstGeom>
          <a:noFill/>
          <a:ln cap="flat" cmpd="sng" w="12700">
            <a:solidFill>
              <a:srgbClr val="72777A"/>
            </a:solidFill>
            <a:prstDash val="solid"/>
            <a:miter lim="800000"/>
            <a:headEnd len="sm" w="sm" type="none"/>
            <a:tailEnd len="sm" w="sm" type="none"/>
          </a:ln>
        </p:spPr>
      </p:cxnSp>
      <p:pic>
        <p:nvPicPr>
          <p:cNvPr id="188" name="Google Shape;188;p66"/>
          <p:cNvPicPr preferRelativeResize="0"/>
          <p:nvPr/>
        </p:nvPicPr>
        <p:blipFill rotWithShape="1">
          <a:blip r:embed="rId2">
            <a:alphaModFix/>
          </a:blip>
          <a:srcRect b="0" l="0" r="0" t="0"/>
          <a:stretch/>
        </p:blipFill>
        <p:spPr>
          <a:xfrm>
            <a:off x="155575" y="6377633"/>
            <a:ext cx="780698" cy="398315"/>
          </a:xfrm>
          <a:prstGeom prst="rect">
            <a:avLst/>
          </a:prstGeom>
          <a:noFill/>
          <a:ln>
            <a:noFill/>
          </a:ln>
        </p:spPr>
      </p:pic>
      <p:sp>
        <p:nvSpPr>
          <p:cNvPr id="189" name="Google Shape;189;p66"/>
          <p:cNvSpPr txBox="1"/>
          <p:nvPr>
            <p:ph idx="2" type="body"/>
          </p:nvPr>
        </p:nvSpPr>
        <p:spPr>
          <a:xfrm>
            <a:off x="155575" y="812800"/>
            <a:ext cx="11880850"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b="1">
                <a:solidFill>
                  <a:schemeClr val="dk1"/>
                </a:solidFill>
              </a:defRPr>
            </a:lvl1pPr>
            <a:lvl2pPr indent="-381000" lvl="1" marL="914400" algn="l">
              <a:lnSpc>
                <a:spcPct val="90000"/>
              </a:lnSpc>
              <a:spcBef>
                <a:spcPts val="500"/>
              </a:spcBef>
              <a:spcAft>
                <a:spcPts val="0"/>
              </a:spcAft>
              <a:buClr>
                <a:schemeClr val="dk1"/>
              </a:buClr>
              <a:buSzPts val="2400"/>
              <a:buChar char="•"/>
              <a:defRPr b="1">
                <a:solidFill>
                  <a:schemeClr val="dk1"/>
                </a:solidFill>
              </a:defRPr>
            </a:lvl2pPr>
            <a:lvl3pPr indent="-342900" lvl="2" marL="1371600" marR="0" algn="l">
              <a:lnSpc>
                <a:spcPct val="90000"/>
              </a:lnSpc>
              <a:spcBef>
                <a:spcPts val="500"/>
              </a:spcBef>
              <a:spcAft>
                <a:spcPts val="0"/>
              </a:spcAft>
              <a:buClr>
                <a:schemeClr val="dk1"/>
              </a:buClr>
              <a:buSzPts val="1800"/>
              <a:buFont typeface="Noto Sans Symbols"/>
              <a:buChar char="−"/>
              <a:defRPr sz="1800">
                <a:solidFill>
                  <a:schemeClr val="dk1"/>
                </a:solidFill>
              </a:defRPr>
            </a:lvl3pPr>
            <a:lvl4pPr indent="-330200" lvl="3" marL="1828800" marR="0" algn="l">
              <a:lnSpc>
                <a:spcPct val="90000"/>
              </a:lnSpc>
              <a:spcBef>
                <a:spcPts val="500"/>
              </a:spcBef>
              <a:spcAft>
                <a:spcPts val="0"/>
              </a:spcAft>
              <a:buClr>
                <a:schemeClr val="dk1"/>
              </a:buClr>
              <a:buSzPts val="1600"/>
              <a:buFont typeface="Noto Sans Symbols"/>
              <a:buChar char="−"/>
              <a:defRPr b="1" sz="1600">
                <a:solidFill>
                  <a:schemeClr val="dk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Foto Technikum Nacht">
  <p:cSld name="TITELFOLIE Foto Technikum Nacht">
    <p:spTree>
      <p:nvGrpSpPr>
        <p:cNvPr id="190" name="Shape 190"/>
        <p:cNvGrpSpPr/>
        <p:nvPr/>
      </p:nvGrpSpPr>
      <p:grpSpPr>
        <a:xfrm>
          <a:off x="0" y="0"/>
          <a:ext cx="0" cy="0"/>
          <a:chOff x="0" y="0"/>
          <a:chExt cx="0" cy="0"/>
        </a:xfrm>
      </p:grpSpPr>
      <p:pic>
        <p:nvPicPr>
          <p:cNvPr id="191" name="Google Shape;191;p6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92" name="Google Shape;192;p67"/>
          <p:cNvSpPr txBox="1"/>
          <p:nvPr>
            <p:ph type="title"/>
          </p:nvPr>
        </p:nvSpPr>
        <p:spPr>
          <a:xfrm>
            <a:off x="4443664" y="4379495"/>
            <a:ext cx="7748336" cy="577516"/>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2777A"/>
              </a:buClr>
              <a:buSzPts val="3600"/>
              <a:buFont typeface="Arial"/>
              <a:buNone/>
              <a:defRPr>
                <a:solidFill>
                  <a:srgbClr val="72777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3" name="Google Shape;193;p67"/>
          <p:cNvPicPr preferRelativeResize="0"/>
          <p:nvPr/>
        </p:nvPicPr>
        <p:blipFill rotWithShape="1">
          <a:blip r:embed="rId3">
            <a:alphaModFix/>
          </a:blip>
          <a:srcRect b="0" l="0" r="0" t="0"/>
          <a:stretch/>
        </p:blipFill>
        <p:spPr>
          <a:xfrm>
            <a:off x="388189" y="1207295"/>
            <a:ext cx="6987396" cy="439987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Balken Grau">
  <p:cSld name="TITELFOLIE Balken Grau">
    <p:spTree>
      <p:nvGrpSpPr>
        <p:cNvPr id="194" name="Shape 194"/>
        <p:cNvGrpSpPr/>
        <p:nvPr/>
      </p:nvGrpSpPr>
      <p:grpSpPr>
        <a:xfrm>
          <a:off x="0" y="0"/>
          <a:ext cx="0" cy="0"/>
          <a:chOff x="0" y="0"/>
          <a:chExt cx="0" cy="0"/>
        </a:xfrm>
      </p:grpSpPr>
      <p:sp>
        <p:nvSpPr>
          <p:cNvPr id="195" name="Google Shape;195;p68"/>
          <p:cNvSpPr txBox="1"/>
          <p:nvPr>
            <p:ph type="title"/>
          </p:nvPr>
        </p:nvSpPr>
        <p:spPr>
          <a:xfrm>
            <a:off x="4443664" y="4379495"/>
            <a:ext cx="7748336" cy="577516"/>
          </a:xfrm>
          <a:prstGeom prst="rect">
            <a:avLst/>
          </a:prstGeom>
          <a:solidFill>
            <a:srgbClr val="72777A"/>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6" name="Google Shape;196;p68"/>
          <p:cNvPicPr preferRelativeResize="0"/>
          <p:nvPr/>
        </p:nvPicPr>
        <p:blipFill rotWithShape="1">
          <a:blip r:embed="rId2">
            <a:alphaModFix/>
          </a:blip>
          <a:srcRect b="0" l="0" r="0" t="0"/>
          <a:stretch/>
        </p:blipFill>
        <p:spPr>
          <a:xfrm>
            <a:off x="1172411" y="1961070"/>
            <a:ext cx="5468795" cy="2908563"/>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Balken Grün">
  <p:cSld name="TITELFOLIE Balken Grün">
    <p:spTree>
      <p:nvGrpSpPr>
        <p:cNvPr id="197" name="Shape 197"/>
        <p:cNvGrpSpPr/>
        <p:nvPr/>
      </p:nvGrpSpPr>
      <p:grpSpPr>
        <a:xfrm>
          <a:off x="0" y="0"/>
          <a:ext cx="0" cy="0"/>
          <a:chOff x="0" y="0"/>
          <a:chExt cx="0" cy="0"/>
        </a:xfrm>
      </p:grpSpPr>
      <p:sp>
        <p:nvSpPr>
          <p:cNvPr id="198" name="Google Shape;198;p69"/>
          <p:cNvSpPr txBox="1"/>
          <p:nvPr>
            <p:ph type="title"/>
          </p:nvPr>
        </p:nvSpPr>
        <p:spPr>
          <a:xfrm>
            <a:off x="4443664" y="4379495"/>
            <a:ext cx="7748336" cy="577516"/>
          </a:xfrm>
          <a:prstGeom prst="rect">
            <a:avLst/>
          </a:prstGeom>
          <a:solidFill>
            <a:srgbClr val="8BB31D"/>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9" name="Google Shape;199;p69"/>
          <p:cNvPicPr preferRelativeResize="0"/>
          <p:nvPr/>
        </p:nvPicPr>
        <p:blipFill rotWithShape="1">
          <a:blip r:embed="rId2">
            <a:alphaModFix/>
          </a:blip>
          <a:srcRect b="0" l="0" r="0" t="0"/>
          <a:stretch/>
        </p:blipFill>
        <p:spPr>
          <a:xfrm>
            <a:off x="1172411" y="1961070"/>
            <a:ext cx="5468795" cy="2908563"/>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Balken Blau">
  <p:cSld name="TITELFOLIE Balken Blau">
    <p:spTree>
      <p:nvGrpSpPr>
        <p:cNvPr id="200" name="Shape 200"/>
        <p:cNvGrpSpPr/>
        <p:nvPr/>
      </p:nvGrpSpPr>
      <p:grpSpPr>
        <a:xfrm>
          <a:off x="0" y="0"/>
          <a:ext cx="0" cy="0"/>
          <a:chOff x="0" y="0"/>
          <a:chExt cx="0" cy="0"/>
        </a:xfrm>
      </p:grpSpPr>
      <p:sp>
        <p:nvSpPr>
          <p:cNvPr id="201" name="Google Shape;201;p70"/>
          <p:cNvSpPr txBox="1"/>
          <p:nvPr>
            <p:ph type="title"/>
          </p:nvPr>
        </p:nvSpPr>
        <p:spPr>
          <a:xfrm>
            <a:off x="4443664" y="4379495"/>
            <a:ext cx="7748336" cy="577516"/>
          </a:xfrm>
          <a:prstGeom prst="rect">
            <a:avLst/>
          </a:prstGeom>
          <a:solidFill>
            <a:srgbClr val="005A96"/>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02" name="Google Shape;202;p70"/>
          <p:cNvPicPr preferRelativeResize="0"/>
          <p:nvPr/>
        </p:nvPicPr>
        <p:blipFill rotWithShape="1">
          <a:blip r:embed="rId2">
            <a:alphaModFix/>
          </a:blip>
          <a:srcRect b="0" l="0" r="0" t="0"/>
          <a:stretch/>
        </p:blipFill>
        <p:spPr>
          <a:xfrm>
            <a:off x="1172411" y="1961070"/>
            <a:ext cx="5468795" cy="2908563"/>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nur Text Grau">
  <p:cSld name="TITELFOLIE nur Text Grau">
    <p:spTree>
      <p:nvGrpSpPr>
        <p:cNvPr id="203" name="Shape 203"/>
        <p:cNvGrpSpPr/>
        <p:nvPr/>
      </p:nvGrpSpPr>
      <p:grpSpPr>
        <a:xfrm>
          <a:off x="0" y="0"/>
          <a:ext cx="0" cy="0"/>
          <a:chOff x="0" y="0"/>
          <a:chExt cx="0" cy="0"/>
        </a:xfrm>
      </p:grpSpPr>
      <p:pic>
        <p:nvPicPr>
          <p:cNvPr id="204" name="Google Shape;204;p71"/>
          <p:cNvPicPr preferRelativeResize="0"/>
          <p:nvPr/>
        </p:nvPicPr>
        <p:blipFill rotWithShape="1">
          <a:blip r:embed="rId2">
            <a:alphaModFix/>
          </a:blip>
          <a:srcRect b="0" l="0" r="0" t="0"/>
          <a:stretch/>
        </p:blipFill>
        <p:spPr>
          <a:xfrm>
            <a:off x="72188" y="4412863"/>
            <a:ext cx="3753853" cy="2364927"/>
          </a:xfrm>
          <a:prstGeom prst="rect">
            <a:avLst/>
          </a:prstGeom>
          <a:noFill/>
          <a:ln>
            <a:noFill/>
          </a:ln>
        </p:spPr>
      </p:pic>
      <p:sp>
        <p:nvSpPr>
          <p:cNvPr id="205" name="Google Shape;205;p71"/>
          <p:cNvSpPr txBox="1"/>
          <p:nvPr>
            <p:ph type="title"/>
          </p:nvPr>
        </p:nvSpPr>
        <p:spPr>
          <a:xfrm>
            <a:off x="155575" y="152401"/>
            <a:ext cx="11880850" cy="4260462"/>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72777A"/>
              </a:buClr>
              <a:buSzPts val="6600"/>
              <a:buFont typeface="Arial"/>
              <a:buNone/>
              <a:defRPr sz="6600">
                <a:solidFill>
                  <a:srgbClr val="72777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nur Text Grün">
  <p:cSld name="TITELFOLIE nur Text Grün">
    <p:spTree>
      <p:nvGrpSpPr>
        <p:cNvPr id="206" name="Shape 206"/>
        <p:cNvGrpSpPr/>
        <p:nvPr/>
      </p:nvGrpSpPr>
      <p:grpSpPr>
        <a:xfrm>
          <a:off x="0" y="0"/>
          <a:ext cx="0" cy="0"/>
          <a:chOff x="0" y="0"/>
          <a:chExt cx="0" cy="0"/>
        </a:xfrm>
      </p:grpSpPr>
      <p:pic>
        <p:nvPicPr>
          <p:cNvPr id="207" name="Google Shape;207;p72"/>
          <p:cNvPicPr preferRelativeResize="0"/>
          <p:nvPr/>
        </p:nvPicPr>
        <p:blipFill rotWithShape="1">
          <a:blip r:embed="rId2">
            <a:alphaModFix/>
          </a:blip>
          <a:srcRect b="0" l="0" r="0" t="0"/>
          <a:stretch/>
        </p:blipFill>
        <p:spPr>
          <a:xfrm>
            <a:off x="72188" y="4412863"/>
            <a:ext cx="3753853" cy="2364927"/>
          </a:xfrm>
          <a:prstGeom prst="rect">
            <a:avLst/>
          </a:prstGeom>
          <a:noFill/>
          <a:ln>
            <a:noFill/>
          </a:ln>
        </p:spPr>
      </p:pic>
      <p:sp>
        <p:nvSpPr>
          <p:cNvPr id="208" name="Google Shape;208;p72"/>
          <p:cNvSpPr txBox="1"/>
          <p:nvPr>
            <p:ph type="title"/>
          </p:nvPr>
        </p:nvSpPr>
        <p:spPr>
          <a:xfrm>
            <a:off x="155575" y="152401"/>
            <a:ext cx="11880850" cy="4260462"/>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8BB31D"/>
              </a:buClr>
              <a:buSzPts val="6600"/>
              <a:buFont typeface="Arial"/>
              <a:buNone/>
              <a:defRPr sz="6600">
                <a:solidFill>
                  <a:srgbClr val="8BB31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NHALTSFOLIE 01 Weiß">
  <p:cSld name="1_INHALTSFOLIE 01 Weiß">
    <p:spTree>
      <p:nvGrpSpPr>
        <p:cNvPr id="21" name="Shape 21"/>
        <p:cNvGrpSpPr/>
        <p:nvPr/>
      </p:nvGrpSpPr>
      <p:grpSpPr>
        <a:xfrm>
          <a:off x="0" y="0"/>
          <a:ext cx="0" cy="0"/>
          <a:chOff x="0" y="0"/>
          <a:chExt cx="0" cy="0"/>
        </a:xfrm>
      </p:grpSpPr>
      <p:sp>
        <p:nvSpPr>
          <p:cNvPr id="22" name="Google Shape;22;p46"/>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6"/>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4" name="Google Shape;24;p46"/>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25" name="Google Shape;25;p46"/>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26" name="Google Shape;26;p4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4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0" marR="0" rtl="0" algn="l">
              <a:spcBef>
                <a:spcPts val="0"/>
              </a:spcBef>
              <a:buNone/>
              <a:defRPr b="0" i="0" sz="1800" u="none" cap="none" strike="noStrike">
                <a:solidFill>
                  <a:schemeClr val="dk1"/>
                </a:solidFill>
                <a:latin typeface="Arial"/>
                <a:ea typeface="Arial"/>
                <a:cs typeface="Arial"/>
                <a:sym typeface="Arial"/>
              </a:defRPr>
            </a:lvl2pPr>
            <a:lvl3pPr indent="0" lvl="2" marL="0" marR="0" rtl="0" algn="l">
              <a:spcBef>
                <a:spcPts val="0"/>
              </a:spcBef>
              <a:buNone/>
              <a:defRPr b="0" i="0" sz="1800" u="none" cap="none" strike="noStrike">
                <a:solidFill>
                  <a:schemeClr val="dk1"/>
                </a:solidFill>
                <a:latin typeface="Arial"/>
                <a:ea typeface="Arial"/>
                <a:cs typeface="Arial"/>
                <a:sym typeface="Arial"/>
              </a:defRPr>
            </a:lvl3pPr>
            <a:lvl4pPr indent="0" lvl="3" marL="0" marR="0" rtl="0" algn="l">
              <a:spcBef>
                <a:spcPts val="0"/>
              </a:spcBef>
              <a:buNone/>
              <a:defRPr b="0" i="0" sz="1800" u="none" cap="none" strike="noStrike">
                <a:solidFill>
                  <a:schemeClr val="dk1"/>
                </a:solidFill>
                <a:latin typeface="Arial"/>
                <a:ea typeface="Arial"/>
                <a:cs typeface="Arial"/>
                <a:sym typeface="Arial"/>
              </a:defRPr>
            </a:lvl4pPr>
            <a:lvl5pPr indent="0" lvl="4" marL="0" marR="0" rtl="0" algn="l">
              <a:spcBef>
                <a:spcPts val="0"/>
              </a:spcBef>
              <a:buNone/>
              <a:defRPr b="0" i="0" sz="1800" u="none" cap="none" strike="noStrike">
                <a:solidFill>
                  <a:schemeClr val="dk1"/>
                </a:solidFill>
                <a:latin typeface="Arial"/>
                <a:ea typeface="Arial"/>
                <a:cs typeface="Arial"/>
                <a:sym typeface="Arial"/>
              </a:defRPr>
            </a:lvl5pPr>
            <a:lvl6pPr indent="0" lvl="5" marL="0" marR="0" rtl="0" algn="l">
              <a:spcBef>
                <a:spcPts val="0"/>
              </a:spcBef>
              <a:buNone/>
              <a:defRPr b="0" i="0" sz="1800" u="none" cap="none" strike="noStrike">
                <a:solidFill>
                  <a:schemeClr val="dk1"/>
                </a:solidFill>
                <a:latin typeface="Arial"/>
                <a:ea typeface="Arial"/>
                <a:cs typeface="Arial"/>
                <a:sym typeface="Arial"/>
              </a:defRPr>
            </a:lvl6pPr>
            <a:lvl7pPr indent="0" lvl="6" marL="0" marR="0" rtl="0" algn="l">
              <a:spcBef>
                <a:spcPts val="0"/>
              </a:spcBef>
              <a:buNone/>
              <a:defRPr b="0" i="0" sz="1800" u="none" cap="none" strike="noStrike">
                <a:solidFill>
                  <a:schemeClr val="dk1"/>
                </a:solidFill>
                <a:latin typeface="Arial"/>
                <a:ea typeface="Arial"/>
                <a:cs typeface="Arial"/>
                <a:sym typeface="Arial"/>
              </a:defRPr>
            </a:lvl7pPr>
            <a:lvl8pPr indent="0" lvl="7" marL="0" marR="0" rtl="0" algn="l">
              <a:spcBef>
                <a:spcPts val="0"/>
              </a:spcBef>
              <a:buNone/>
              <a:defRPr b="0" i="0" sz="1800" u="none" cap="none" strike="noStrike">
                <a:solidFill>
                  <a:schemeClr val="dk1"/>
                </a:solidFill>
                <a:latin typeface="Arial"/>
                <a:ea typeface="Arial"/>
                <a:cs typeface="Arial"/>
                <a:sym typeface="Arial"/>
              </a:defRPr>
            </a:lvl8pPr>
            <a:lvl9pPr indent="0" lvl="8" marL="0" marR="0" rtl="0" algn="l">
              <a:spcBef>
                <a:spcPts val="0"/>
              </a:spcBef>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28" name="Google Shape;28;p46"/>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nur Text Blau">
  <p:cSld name="TITELFOLIE nur Text Blau">
    <p:spTree>
      <p:nvGrpSpPr>
        <p:cNvPr id="209" name="Shape 209"/>
        <p:cNvGrpSpPr/>
        <p:nvPr/>
      </p:nvGrpSpPr>
      <p:grpSpPr>
        <a:xfrm>
          <a:off x="0" y="0"/>
          <a:ext cx="0" cy="0"/>
          <a:chOff x="0" y="0"/>
          <a:chExt cx="0" cy="0"/>
        </a:xfrm>
      </p:grpSpPr>
      <p:pic>
        <p:nvPicPr>
          <p:cNvPr id="210" name="Google Shape;210;p73"/>
          <p:cNvPicPr preferRelativeResize="0"/>
          <p:nvPr/>
        </p:nvPicPr>
        <p:blipFill rotWithShape="1">
          <a:blip r:embed="rId2">
            <a:alphaModFix/>
          </a:blip>
          <a:srcRect b="0" l="0" r="0" t="0"/>
          <a:stretch/>
        </p:blipFill>
        <p:spPr>
          <a:xfrm>
            <a:off x="72188" y="4412863"/>
            <a:ext cx="3753853" cy="2364927"/>
          </a:xfrm>
          <a:prstGeom prst="rect">
            <a:avLst/>
          </a:prstGeom>
          <a:noFill/>
          <a:ln>
            <a:noFill/>
          </a:ln>
        </p:spPr>
      </p:pic>
      <p:sp>
        <p:nvSpPr>
          <p:cNvPr id="211" name="Google Shape;211;p73"/>
          <p:cNvSpPr txBox="1"/>
          <p:nvPr>
            <p:ph type="title"/>
          </p:nvPr>
        </p:nvSpPr>
        <p:spPr>
          <a:xfrm>
            <a:off x="155575" y="152401"/>
            <a:ext cx="11880850" cy="4260462"/>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005A96"/>
              </a:buClr>
              <a:buSzPts val="6600"/>
              <a:buFont typeface="Arial"/>
              <a:buNone/>
              <a:defRPr sz="6600">
                <a:solidFill>
                  <a:srgbClr val="005A9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1 Grau">
  <p:cSld name="INHALTSFOLIE 01 Grau">
    <p:spTree>
      <p:nvGrpSpPr>
        <p:cNvPr id="212" name="Shape 212"/>
        <p:cNvGrpSpPr/>
        <p:nvPr/>
      </p:nvGrpSpPr>
      <p:grpSpPr>
        <a:xfrm>
          <a:off x="0" y="0"/>
          <a:ext cx="0" cy="0"/>
          <a:chOff x="0" y="0"/>
          <a:chExt cx="0" cy="0"/>
        </a:xfrm>
      </p:grpSpPr>
      <p:sp>
        <p:nvSpPr>
          <p:cNvPr id="213" name="Google Shape;213;p74"/>
          <p:cNvSpPr/>
          <p:nvPr/>
        </p:nvSpPr>
        <p:spPr>
          <a:xfrm>
            <a:off x="0" y="-1"/>
            <a:ext cx="12192000" cy="6305929"/>
          </a:xfrm>
          <a:prstGeom prst="rect">
            <a:avLst/>
          </a:prstGeom>
          <a:solidFill>
            <a:srgbClr val="7277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74"/>
          <p:cNvSpPr txBox="1"/>
          <p:nvPr/>
        </p:nvSpPr>
        <p:spPr>
          <a:xfrm>
            <a:off x="11598839" y="6456080"/>
            <a:ext cx="59316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en-US" sz="1200">
                <a:solidFill>
                  <a:srgbClr val="717679"/>
                </a:solidFill>
                <a:latin typeface="Arial"/>
                <a:ea typeface="Arial"/>
                <a:cs typeface="Arial"/>
                <a:sym typeface="Arial"/>
              </a:rPr>
              <a:t>‹#›</a:t>
            </a:fld>
            <a:endParaRPr sz="1200">
              <a:solidFill>
                <a:srgbClr val="717679"/>
              </a:solidFill>
              <a:latin typeface="Arial"/>
              <a:ea typeface="Arial"/>
              <a:cs typeface="Arial"/>
              <a:sym typeface="Arial"/>
            </a:endParaRPr>
          </a:p>
        </p:txBody>
      </p:sp>
      <p:cxnSp>
        <p:nvCxnSpPr>
          <p:cNvPr id="215" name="Google Shape;215;p74"/>
          <p:cNvCxnSpPr/>
          <p:nvPr/>
        </p:nvCxnSpPr>
        <p:spPr>
          <a:xfrm>
            <a:off x="11622903" y="6356851"/>
            <a:ext cx="0" cy="444844"/>
          </a:xfrm>
          <a:prstGeom prst="straightConnector1">
            <a:avLst/>
          </a:prstGeom>
          <a:noFill/>
          <a:ln cap="flat" cmpd="sng" w="12700">
            <a:solidFill>
              <a:srgbClr val="A5A5A5"/>
            </a:solidFill>
            <a:prstDash val="solid"/>
            <a:miter lim="800000"/>
            <a:headEnd len="sm" w="sm" type="none"/>
            <a:tailEnd len="sm" w="sm" type="none"/>
          </a:ln>
        </p:spPr>
      </p:cxnSp>
      <p:sp>
        <p:nvSpPr>
          <p:cNvPr id="216" name="Google Shape;216;p74"/>
          <p:cNvSpPr txBox="1"/>
          <p:nvPr>
            <p:ph idx="1" type="body"/>
          </p:nvPr>
        </p:nvSpPr>
        <p:spPr>
          <a:xfrm>
            <a:off x="8775700" y="6497554"/>
            <a:ext cx="2751138" cy="1873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1000"/>
              <a:buNone/>
              <a:defRPr sz="1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74"/>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18" name="Google Shape;218;p74"/>
          <p:cNvCxnSpPr/>
          <p:nvPr/>
        </p:nvCxnSpPr>
        <p:spPr>
          <a:xfrm>
            <a:off x="0" y="6305929"/>
            <a:ext cx="12192000" cy="0"/>
          </a:xfrm>
          <a:prstGeom prst="straightConnector1">
            <a:avLst/>
          </a:prstGeom>
          <a:noFill/>
          <a:ln cap="flat" cmpd="sng" w="12700">
            <a:solidFill>
              <a:srgbClr val="72777A"/>
            </a:solidFill>
            <a:prstDash val="solid"/>
            <a:miter lim="800000"/>
            <a:headEnd len="sm" w="sm" type="none"/>
            <a:tailEnd len="sm" w="sm" type="none"/>
          </a:ln>
        </p:spPr>
      </p:cxnSp>
      <p:pic>
        <p:nvPicPr>
          <p:cNvPr id="219" name="Google Shape;219;p74"/>
          <p:cNvPicPr preferRelativeResize="0"/>
          <p:nvPr/>
        </p:nvPicPr>
        <p:blipFill rotWithShape="1">
          <a:blip r:embed="rId2">
            <a:alphaModFix/>
          </a:blip>
          <a:srcRect b="0" l="0" r="0" t="0"/>
          <a:stretch/>
        </p:blipFill>
        <p:spPr>
          <a:xfrm>
            <a:off x="155575" y="6377633"/>
            <a:ext cx="780698" cy="398315"/>
          </a:xfrm>
          <a:prstGeom prst="rect">
            <a:avLst/>
          </a:prstGeom>
          <a:noFill/>
          <a:ln>
            <a:noFill/>
          </a:ln>
        </p:spPr>
      </p:pic>
      <p:sp>
        <p:nvSpPr>
          <p:cNvPr id="220" name="Google Shape;220;p74"/>
          <p:cNvSpPr txBox="1"/>
          <p:nvPr>
            <p:ph idx="2" type="body"/>
          </p:nvPr>
        </p:nvSpPr>
        <p:spPr>
          <a:xfrm>
            <a:off x="155575" y="812800"/>
            <a:ext cx="11880850"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b="1">
                <a:solidFill>
                  <a:schemeClr val="lt1"/>
                </a:solidFill>
              </a:defRPr>
            </a:lvl1pPr>
            <a:lvl2pPr indent="-381000" lvl="1" marL="914400" algn="l">
              <a:lnSpc>
                <a:spcPct val="90000"/>
              </a:lnSpc>
              <a:spcBef>
                <a:spcPts val="500"/>
              </a:spcBef>
              <a:spcAft>
                <a:spcPts val="0"/>
              </a:spcAft>
              <a:buClr>
                <a:schemeClr val="lt1"/>
              </a:buClr>
              <a:buSzPts val="2400"/>
              <a:buChar char="•"/>
              <a:defRPr b="1">
                <a:solidFill>
                  <a:schemeClr val="lt1"/>
                </a:solidFill>
              </a:defRPr>
            </a:lvl2pPr>
            <a:lvl3pPr indent="-342900" lvl="2" marL="1371600" marR="0" algn="l">
              <a:lnSpc>
                <a:spcPct val="90000"/>
              </a:lnSpc>
              <a:spcBef>
                <a:spcPts val="500"/>
              </a:spcBef>
              <a:spcAft>
                <a:spcPts val="0"/>
              </a:spcAft>
              <a:buClr>
                <a:schemeClr val="lt1"/>
              </a:buClr>
              <a:buSzPts val="1800"/>
              <a:buFont typeface="Noto Sans Symbols"/>
              <a:buChar char="−"/>
              <a:defRPr sz="1800">
                <a:solidFill>
                  <a:schemeClr val="lt1"/>
                </a:solidFill>
              </a:defRPr>
            </a:lvl3pPr>
            <a:lvl4pPr indent="-330200" lvl="3" marL="1828800" marR="0" algn="l">
              <a:lnSpc>
                <a:spcPct val="90000"/>
              </a:lnSpc>
              <a:spcBef>
                <a:spcPts val="500"/>
              </a:spcBef>
              <a:spcAft>
                <a:spcPts val="0"/>
              </a:spcAft>
              <a:buClr>
                <a:schemeClr val="lt1"/>
              </a:buClr>
              <a:buSzPts val="1600"/>
              <a:buFont typeface="Noto Sans Symbols"/>
              <a:buChar char="−"/>
              <a:defRPr b="1" sz="1600">
                <a:solidFill>
                  <a:schemeClr val="lt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2 Grau">
  <p:cSld name="INHALTSFOLIE 02 Grau">
    <p:spTree>
      <p:nvGrpSpPr>
        <p:cNvPr id="221" name="Shape 221"/>
        <p:cNvGrpSpPr/>
        <p:nvPr/>
      </p:nvGrpSpPr>
      <p:grpSpPr>
        <a:xfrm>
          <a:off x="0" y="0"/>
          <a:ext cx="0" cy="0"/>
          <a:chOff x="0" y="0"/>
          <a:chExt cx="0" cy="0"/>
        </a:xfrm>
      </p:grpSpPr>
      <p:sp>
        <p:nvSpPr>
          <p:cNvPr id="222" name="Google Shape;222;p75"/>
          <p:cNvSpPr/>
          <p:nvPr/>
        </p:nvSpPr>
        <p:spPr>
          <a:xfrm>
            <a:off x="0" y="-1"/>
            <a:ext cx="12192000" cy="6305929"/>
          </a:xfrm>
          <a:prstGeom prst="rect">
            <a:avLst/>
          </a:prstGeom>
          <a:solidFill>
            <a:srgbClr val="7277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3" name="Google Shape;223;p75"/>
          <p:cNvSpPr txBox="1"/>
          <p:nvPr/>
        </p:nvSpPr>
        <p:spPr>
          <a:xfrm>
            <a:off x="11598839" y="6456080"/>
            <a:ext cx="59316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en-US" sz="1200">
                <a:solidFill>
                  <a:srgbClr val="717679"/>
                </a:solidFill>
                <a:latin typeface="Arial"/>
                <a:ea typeface="Arial"/>
                <a:cs typeface="Arial"/>
                <a:sym typeface="Arial"/>
              </a:rPr>
              <a:t>‹#›</a:t>
            </a:fld>
            <a:endParaRPr sz="1200">
              <a:solidFill>
                <a:srgbClr val="717679"/>
              </a:solidFill>
              <a:latin typeface="Arial"/>
              <a:ea typeface="Arial"/>
              <a:cs typeface="Arial"/>
              <a:sym typeface="Arial"/>
            </a:endParaRPr>
          </a:p>
        </p:txBody>
      </p:sp>
      <p:cxnSp>
        <p:nvCxnSpPr>
          <p:cNvPr id="224" name="Google Shape;224;p75"/>
          <p:cNvCxnSpPr/>
          <p:nvPr/>
        </p:nvCxnSpPr>
        <p:spPr>
          <a:xfrm>
            <a:off x="11622903" y="6356851"/>
            <a:ext cx="0" cy="444844"/>
          </a:xfrm>
          <a:prstGeom prst="straightConnector1">
            <a:avLst/>
          </a:prstGeom>
          <a:noFill/>
          <a:ln cap="flat" cmpd="sng" w="12700">
            <a:solidFill>
              <a:srgbClr val="A5A5A5"/>
            </a:solidFill>
            <a:prstDash val="solid"/>
            <a:miter lim="800000"/>
            <a:headEnd len="sm" w="sm" type="none"/>
            <a:tailEnd len="sm" w="sm" type="none"/>
          </a:ln>
        </p:spPr>
      </p:cxnSp>
      <p:sp>
        <p:nvSpPr>
          <p:cNvPr id="225" name="Google Shape;225;p75"/>
          <p:cNvSpPr txBox="1"/>
          <p:nvPr>
            <p:ph idx="1" type="body"/>
          </p:nvPr>
        </p:nvSpPr>
        <p:spPr>
          <a:xfrm>
            <a:off x="8775700" y="6497554"/>
            <a:ext cx="2751138" cy="1873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1000"/>
              <a:buNone/>
              <a:defRPr sz="1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75"/>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27" name="Google Shape;227;p75"/>
          <p:cNvCxnSpPr/>
          <p:nvPr/>
        </p:nvCxnSpPr>
        <p:spPr>
          <a:xfrm>
            <a:off x="0" y="6305929"/>
            <a:ext cx="12192000" cy="0"/>
          </a:xfrm>
          <a:prstGeom prst="straightConnector1">
            <a:avLst/>
          </a:prstGeom>
          <a:noFill/>
          <a:ln cap="flat" cmpd="sng" w="12700">
            <a:solidFill>
              <a:srgbClr val="72777A"/>
            </a:solidFill>
            <a:prstDash val="solid"/>
            <a:miter lim="800000"/>
            <a:headEnd len="sm" w="sm" type="none"/>
            <a:tailEnd len="sm" w="sm" type="none"/>
          </a:ln>
        </p:spPr>
      </p:cxnSp>
      <p:pic>
        <p:nvPicPr>
          <p:cNvPr id="228" name="Google Shape;228;p75"/>
          <p:cNvPicPr preferRelativeResize="0"/>
          <p:nvPr/>
        </p:nvPicPr>
        <p:blipFill rotWithShape="1">
          <a:blip r:embed="rId2">
            <a:alphaModFix/>
          </a:blip>
          <a:srcRect b="0" l="0" r="0" t="0"/>
          <a:stretch/>
        </p:blipFill>
        <p:spPr>
          <a:xfrm>
            <a:off x="155575" y="6377633"/>
            <a:ext cx="780698" cy="398315"/>
          </a:xfrm>
          <a:prstGeom prst="rect">
            <a:avLst/>
          </a:prstGeom>
          <a:noFill/>
          <a:ln>
            <a:noFill/>
          </a:ln>
        </p:spPr>
      </p:pic>
      <p:sp>
        <p:nvSpPr>
          <p:cNvPr id="229" name="Google Shape;229;p75"/>
          <p:cNvSpPr txBox="1"/>
          <p:nvPr>
            <p:ph idx="2" type="body"/>
          </p:nvPr>
        </p:nvSpPr>
        <p:spPr>
          <a:xfrm>
            <a:off x="155575" y="812800"/>
            <a:ext cx="5762146"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b="1">
                <a:solidFill>
                  <a:schemeClr val="lt1"/>
                </a:solidFill>
              </a:defRPr>
            </a:lvl1pPr>
            <a:lvl2pPr indent="-381000" lvl="1" marL="914400" algn="l">
              <a:lnSpc>
                <a:spcPct val="90000"/>
              </a:lnSpc>
              <a:spcBef>
                <a:spcPts val="500"/>
              </a:spcBef>
              <a:spcAft>
                <a:spcPts val="0"/>
              </a:spcAft>
              <a:buClr>
                <a:schemeClr val="lt1"/>
              </a:buClr>
              <a:buSzPts val="2400"/>
              <a:buChar char="•"/>
              <a:defRPr b="1">
                <a:solidFill>
                  <a:schemeClr val="lt1"/>
                </a:solidFill>
              </a:defRPr>
            </a:lvl2pPr>
            <a:lvl3pPr indent="-342900" lvl="2" marL="1371600" marR="0" algn="l">
              <a:lnSpc>
                <a:spcPct val="90000"/>
              </a:lnSpc>
              <a:spcBef>
                <a:spcPts val="500"/>
              </a:spcBef>
              <a:spcAft>
                <a:spcPts val="0"/>
              </a:spcAft>
              <a:buClr>
                <a:schemeClr val="lt1"/>
              </a:buClr>
              <a:buSzPts val="1800"/>
              <a:buFont typeface="Noto Sans Symbols"/>
              <a:buChar char="−"/>
              <a:defRPr sz="1800">
                <a:solidFill>
                  <a:schemeClr val="lt1"/>
                </a:solidFill>
              </a:defRPr>
            </a:lvl3pPr>
            <a:lvl4pPr indent="-330200" lvl="3" marL="1828800" marR="0" algn="l">
              <a:lnSpc>
                <a:spcPct val="90000"/>
              </a:lnSpc>
              <a:spcBef>
                <a:spcPts val="500"/>
              </a:spcBef>
              <a:spcAft>
                <a:spcPts val="0"/>
              </a:spcAft>
              <a:buClr>
                <a:schemeClr val="lt1"/>
              </a:buClr>
              <a:buSzPts val="1600"/>
              <a:buFont typeface="Noto Sans Symbols"/>
              <a:buChar char="−"/>
              <a:defRPr b="1" sz="1600">
                <a:solidFill>
                  <a:schemeClr val="lt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75"/>
          <p:cNvSpPr txBox="1"/>
          <p:nvPr>
            <p:ph idx="3" type="body"/>
          </p:nvPr>
        </p:nvSpPr>
        <p:spPr>
          <a:xfrm>
            <a:off x="6274279" y="812800"/>
            <a:ext cx="5762146"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b="1">
                <a:solidFill>
                  <a:schemeClr val="lt1"/>
                </a:solidFill>
              </a:defRPr>
            </a:lvl1pPr>
            <a:lvl2pPr indent="-381000" lvl="1" marL="914400" algn="l">
              <a:lnSpc>
                <a:spcPct val="90000"/>
              </a:lnSpc>
              <a:spcBef>
                <a:spcPts val="500"/>
              </a:spcBef>
              <a:spcAft>
                <a:spcPts val="0"/>
              </a:spcAft>
              <a:buClr>
                <a:schemeClr val="lt1"/>
              </a:buClr>
              <a:buSzPts val="2400"/>
              <a:buChar char="•"/>
              <a:defRPr b="1">
                <a:solidFill>
                  <a:schemeClr val="lt1"/>
                </a:solidFill>
              </a:defRPr>
            </a:lvl2pPr>
            <a:lvl3pPr indent="-342900" lvl="2" marL="1371600" marR="0" algn="l">
              <a:lnSpc>
                <a:spcPct val="90000"/>
              </a:lnSpc>
              <a:spcBef>
                <a:spcPts val="500"/>
              </a:spcBef>
              <a:spcAft>
                <a:spcPts val="0"/>
              </a:spcAft>
              <a:buClr>
                <a:schemeClr val="lt1"/>
              </a:buClr>
              <a:buSzPts val="1800"/>
              <a:buFont typeface="Noto Sans Symbols"/>
              <a:buChar char="−"/>
              <a:defRPr sz="1800">
                <a:solidFill>
                  <a:schemeClr val="lt1"/>
                </a:solidFill>
              </a:defRPr>
            </a:lvl3pPr>
            <a:lvl4pPr indent="-330200" lvl="3" marL="1828800" marR="0" algn="l">
              <a:lnSpc>
                <a:spcPct val="90000"/>
              </a:lnSpc>
              <a:spcBef>
                <a:spcPts val="500"/>
              </a:spcBef>
              <a:spcAft>
                <a:spcPts val="0"/>
              </a:spcAft>
              <a:buClr>
                <a:schemeClr val="lt1"/>
              </a:buClr>
              <a:buSzPts val="1600"/>
              <a:buFont typeface="Noto Sans Symbols"/>
              <a:buChar char="−"/>
              <a:defRPr b="1" sz="1600">
                <a:solidFill>
                  <a:schemeClr val="lt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1 Grün">
  <p:cSld name="INHALTSFOLIE 01 Grün">
    <p:spTree>
      <p:nvGrpSpPr>
        <p:cNvPr id="231" name="Shape 231"/>
        <p:cNvGrpSpPr/>
        <p:nvPr/>
      </p:nvGrpSpPr>
      <p:grpSpPr>
        <a:xfrm>
          <a:off x="0" y="0"/>
          <a:ext cx="0" cy="0"/>
          <a:chOff x="0" y="0"/>
          <a:chExt cx="0" cy="0"/>
        </a:xfrm>
      </p:grpSpPr>
      <p:sp>
        <p:nvSpPr>
          <p:cNvPr id="232" name="Google Shape;232;p76"/>
          <p:cNvSpPr/>
          <p:nvPr/>
        </p:nvSpPr>
        <p:spPr>
          <a:xfrm>
            <a:off x="0" y="-1"/>
            <a:ext cx="12192000" cy="6305929"/>
          </a:xfrm>
          <a:prstGeom prst="rect">
            <a:avLst/>
          </a:prstGeom>
          <a:solidFill>
            <a:srgbClr val="8BB31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76"/>
          <p:cNvSpPr txBox="1"/>
          <p:nvPr/>
        </p:nvSpPr>
        <p:spPr>
          <a:xfrm>
            <a:off x="11598839" y="6456080"/>
            <a:ext cx="59316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en-US" sz="1200">
                <a:solidFill>
                  <a:srgbClr val="717679"/>
                </a:solidFill>
                <a:latin typeface="Arial"/>
                <a:ea typeface="Arial"/>
                <a:cs typeface="Arial"/>
                <a:sym typeface="Arial"/>
              </a:rPr>
              <a:t>‹#›</a:t>
            </a:fld>
            <a:endParaRPr sz="1200">
              <a:solidFill>
                <a:srgbClr val="717679"/>
              </a:solidFill>
              <a:latin typeface="Arial"/>
              <a:ea typeface="Arial"/>
              <a:cs typeface="Arial"/>
              <a:sym typeface="Arial"/>
            </a:endParaRPr>
          </a:p>
        </p:txBody>
      </p:sp>
      <p:cxnSp>
        <p:nvCxnSpPr>
          <p:cNvPr id="234" name="Google Shape;234;p76"/>
          <p:cNvCxnSpPr/>
          <p:nvPr/>
        </p:nvCxnSpPr>
        <p:spPr>
          <a:xfrm>
            <a:off x="11622903" y="6356851"/>
            <a:ext cx="0" cy="444844"/>
          </a:xfrm>
          <a:prstGeom prst="straightConnector1">
            <a:avLst/>
          </a:prstGeom>
          <a:noFill/>
          <a:ln cap="flat" cmpd="sng" w="12700">
            <a:solidFill>
              <a:srgbClr val="A5A5A5"/>
            </a:solidFill>
            <a:prstDash val="solid"/>
            <a:miter lim="800000"/>
            <a:headEnd len="sm" w="sm" type="none"/>
            <a:tailEnd len="sm" w="sm" type="none"/>
          </a:ln>
        </p:spPr>
      </p:cxnSp>
      <p:sp>
        <p:nvSpPr>
          <p:cNvPr id="235" name="Google Shape;235;p76"/>
          <p:cNvSpPr txBox="1"/>
          <p:nvPr>
            <p:ph idx="1" type="body"/>
          </p:nvPr>
        </p:nvSpPr>
        <p:spPr>
          <a:xfrm>
            <a:off x="8775700" y="6497554"/>
            <a:ext cx="2751138" cy="1873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1000"/>
              <a:buNone/>
              <a:defRPr sz="1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6" name="Google Shape;236;p76"/>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37" name="Google Shape;237;p76"/>
          <p:cNvCxnSpPr/>
          <p:nvPr/>
        </p:nvCxnSpPr>
        <p:spPr>
          <a:xfrm>
            <a:off x="0" y="6305929"/>
            <a:ext cx="12192000" cy="0"/>
          </a:xfrm>
          <a:prstGeom prst="straightConnector1">
            <a:avLst/>
          </a:prstGeom>
          <a:noFill/>
          <a:ln cap="flat" cmpd="sng" w="12700">
            <a:solidFill>
              <a:srgbClr val="72777A"/>
            </a:solidFill>
            <a:prstDash val="solid"/>
            <a:miter lim="800000"/>
            <a:headEnd len="sm" w="sm" type="none"/>
            <a:tailEnd len="sm" w="sm" type="none"/>
          </a:ln>
        </p:spPr>
      </p:cxnSp>
      <p:pic>
        <p:nvPicPr>
          <p:cNvPr id="238" name="Google Shape;238;p76"/>
          <p:cNvPicPr preferRelativeResize="0"/>
          <p:nvPr/>
        </p:nvPicPr>
        <p:blipFill rotWithShape="1">
          <a:blip r:embed="rId2">
            <a:alphaModFix/>
          </a:blip>
          <a:srcRect b="0" l="0" r="0" t="0"/>
          <a:stretch/>
        </p:blipFill>
        <p:spPr>
          <a:xfrm>
            <a:off x="155575" y="6377633"/>
            <a:ext cx="780698" cy="398315"/>
          </a:xfrm>
          <a:prstGeom prst="rect">
            <a:avLst/>
          </a:prstGeom>
          <a:noFill/>
          <a:ln>
            <a:noFill/>
          </a:ln>
        </p:spPr>
      </p:pic>
      <p:sp>
        <p:nvSpPr>
          <p:cNvPr id="239" name="Google Shape;239;p76"/>
          <p:cNvSpPr txBox="1"/>
          <p:nvPr>
            <p:ph idx="2" type="body"/>
          </p:nvPr>
        </p:nvSpPr>
        <p:spPr>
          <a:xfrm>
            <a:off x="155575" y="812800"/>
            <a:ext cx="11880850"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b="1">
                <a:solidFill>
                  <a:schemeClr val="dk1"/>
                </a:solidFill>
              </a:defRPr>
            </a:lvl1pPr>
            <a:lvl2pPr indent="-381000" lvl="1" marL="914400" algn="l">
              <a:lnSpc>
                <a:spcPct val="90000"/>
              </a:lnSpc>
              <a:spcBef>
                <a:spcPts val="500"/>
              </a:spcBef>
              <a:spcAft>
                <a:spcPts val="0"/>
              </a:spcAft>
              <a:buClr>
                <a:schemeClr val="dk1"/>
              </a:buClr>
              <a:buSzPts val="2400"/>
              <a:buChar char="•"/>
              <a:defRPr b="1">
                <a:solidFill>
                  <a:schemeClr val="dk1"/>
                </a:solidFill>
              </a:defRPr>
            </a:lvl2pPr>
            <a:lvl3pPr indent="-342900" lvl="2" marL="1371600" marR="0" algn="l">
              <a:lnSpc>
                <a:spcPct val="90000"/>
              </a:lnSpc>
              <a:spcBef>
                <a:spcPts val="500"/>
              </a:spcBef>
              <a:spcAft>
                <a:spcPts val="0"/>
              </a:spcAft>
              <a:buClr>
                <a:schemeClr val="dk1"/>
              </a:buClr>
              <a:buSzPts val="1800"/>
              <a:buFont typeface="Noto Sans Symbols"/>
              <a:buChar char="−"/>
              <a:defRPr sz="1800">
                <a:solidFill>
                  <a:schemeClr val="dk1"/>
                </a:solidFill>
              </a:defRPr>
            </a:lvl3pPr>
            <a:lvl4pPr indent="-330200" lvl="3" marL="1828800" marR="0" algn="l">
              <a:lnSpc>
                <a:spcPct val="90000"/>
              </a:lnSpc>
              <a:spcBef>
                <a:spcPts val="500"/>
              </a:spcBef>
              <a:spcAft>
                <a:spcPts val="0"/>
              </a:spcAft>
              <a:buClr>
                <a:schemeClr val="dk1"/>
              </a:buClr>
              <a:buSzPts val="1600"/>
              <a:buFont typeface="Noto Sans Symbols"/>
              <a:buChar char="−"/>
              <a:defRPr b="1" sz="1600">
                <a:solidFill>
                  <a:schemeClr val="dk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2 Grün">
  <p:cSld name="INHALTSFOLIE 02 Grün">
    <p:spTree>
      <p:nvGrpSpPr>
        <p:cNvPr id="240" name="Shape 240"/>
        <p:cNvGrpSpPr/>
        <p:nvPr/>
      </p:nvGrpSpPr>
      <p:grpSpPr>
        <a:xfrm>
          <a:off x="0" y="0"/>
          <a:ext cx="0" cy="0"/>
          <a:chOff x="0" y="0"/>
          <a:chExt cx="0" cy="0"/>
        </a:xfrm>
      </p:grpSpPr>
      <p:sp>
        <p:nvSpPr>
          <p:cNvPr id="241" name="Google Shape;241;p77"/>
          <p:cNvSpPr/>
          <p:nvPr/>
        </p:nvSpPr>
        <p:spPr>
          <a:xfrm>
            <a:off x="0" y="-1"/>
            <a:ext cx="12192000" cy="6305929"/>
          </a:xfrm>
          <a:prstGeom prst="rect">
            <a:avLst/>
          </a:prstGeom>
          <a:solidFill>
            <a:srgbClr val="8BB31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42" name="Google Shape;242;p77"/>
          <p:cNvSpPr txBox="1"/>
          <p:nvPr/>
        </p:nvSpPr>
        <p:spPr>
          <a:xfrm>
            <a:off x="11598839" y="6456080"/>
            <a:ext cx="59316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en-US" sz="1200">
                <a:solidFill>
                  <a:srgbClr val="717679"/>
                </a:solidFill>
                <a:latin typeface="Arial"/>
                <a:ea typeface="Arial"/>
                <a:cs typeface="Arial"/>
                <a:sym typeface="Arial"/>
              </a:rPr>
              <a:t>‹#›</a:t>
            </a:fld>
            <a:endParaRPr sz="1200">
              <a:solidFill>
                <a:srgbClr val="717679"/>
              </a:solidFill>
              <a:latin typeface="Arial"/>
              <a:ea typeface="Arial"/>
              <a:cs typeface="Arial"/>
              <a:sym typeface="Arial"/>
            </a:endParaRPr>
          </a:p>
        </p:txBody>
      </p:sp>
      <p:cxnSp>
        <p:nvCxnSpPr>
          <p:cNvPr id="243" name="Google Shape;243;p77"/>
          <p:cNvCxnSpPr/>
          <p:nvPr/>
        </p:nvCxnSpPr>
        <p:spPr>
          <a:xfrm>
            <a:off x="11622903" y="6356851"/>
            <a:ext cx="0" cy="444844"/>
          </a:xfrm>
          <a:prstGeom prst="straightConnector1">
            <a:avLst/>
          </a:prstGeom>
          <a:noFill/>
          <a:ln cap="flat" cmpd="sng" w="12700">
            <a:solidFill>
              <a:srgbClr val="A5A5A5"/>
            </a:solidFill>
            <a:prstDash val="solid"/>
            <a:miter lim="800000"/>
            <a:headEnd len="sm" w="sm" type="none"/>
            <a:tailEnd len="sm" w="sm" type="none"/>
          </a:ln>
        </p:spPr>
      </p:cxnSp>
      <p:sp>
        <p:nvSpPr>
          <p:cNvPr id="244" name="Google Shape;244;p77"/>
          <p:cNvSpPr txBox="1"/>
          <p:nvPr>
            <p:ph idx="1" type="body"/>
          </p:nvPr>
        </p:nvSpPr>
        <p:spPr>
          <a:xfrm>
            <a:off x="8775700" y="6497554"/>
            <a:ext cx="2751138" cy="1873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1000"/>
              <a:buNone/>
              <a:defRPr sz="1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5" name="Google Shape;245;p77"/>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46" name="Google Shape;246;p77"/>
          <p:cNvCxnSpPr/>
          <p:nvPr/>
        </p:nvCxnSpPr>
        <p:spPr>
          <a:xfrm>
            <a:off x="0" y="6305929"/>
            <a:ext cx="12192000" cy="0"/>
          </a:xfrm>
          <a:prstGeom prst="straightConnector1">
            <a:avLst/>
          </a:prstGeom>
          <a:noFill/>
          <a:ln cap="flat" cmpd="sng" w="12700">
            <a:solidFill>
              <a:srgbClr val="72777A"/>
            </a:solidFill>
            <a:prstDash val="solid"/>
            <a:miter lim="800000"/>
            <a:headEnd len="sm" w="sm" type="none"/>
            <a:tailEnd len="sm" w="sm" type="none"/>
          </a:ln>
        </p:spPr>
      </p:cxnSp>
      <p:pic>
        <p:nvPicPr>
          <p:cNvPr id="247" name="Google Shape;247;p77"/>
          <p:cNvPicPr preferRelativeResize="0"/>
          <p:nvPr/>
        </p:nvPicPr>
        <p:blipFill rotWithShape="1">
          <a:blip r:embed="rId2">
            <a:alphaModFix/>
          </a:blip>
          <a:srcRect b="0" l="0" r="0" t="0"/>
          <a:stretch/>
        </p:blipFill>
        <p:spPr>
          <a:xfrm>
            <a:off x="155575" y="6377633"/>
            <a:ext cx="780698" cy="398315"/>
          </a:xfrm>
          <a:prstGeom prst="rect">
            <a:avLst/>
          </a:prstGeom>
          <a:noFill/>
          <a:ln>
            <a:noFill/>
          </a:ln>
        </p:spPr>
      </p:pic>
      <p:sp>
        <p:nvSpPr>
          <p:cNvPr id="248" name="Google Shape;248;p77"/>
          <p:cNvSpPr txBox="1"/>
          <p:nvPr>
            <p:ph idx="2" type="body"/>
          </p:nvPr>
        </p:nvSpPr>
        <p:spPr>
          <a:xfrm>
            <a:off x="155575" y="812800"/>
            <a:ext cx="5762146"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b="1">
                <a:solidFill>
                  <a:schemeClr val="dk1"/>
                </a:solidFill>
              </a:defRPr>
            </a:lvl1pPr>
            <a:lvl2pPr indent="-381000" lvl="1" marL="914400" algn="l">
              <a:lnSpc>
                <a:spcPct val="90000"/>
              </a:lnSpc>
              <a:spcBef>
                <a:spcPts val="500"/>
              </a:spcBef>
              <a:spcAft>
                <a:spcPts val="0"/>
              </a:spcAft>
              <a:buClr>
                <a:schemeClr val="dk1"/>
              </a:buClr>
              <a:buSzPts val="2400"/>
              <a:buChar char="•"/>
              <a:defRPr b="1">
                <a:solidFill>
                  <a:schemeClr val="dk1"/>
                </a:solidFill>
              </a:defRPr>
            </a:lvl2pPr>
            <a:lvl3pPr indent="-342900" lvl="2" marL="1371600" marR="0" algn="l">
              <a:lnSpc>
                <a:spcPct val="90000"/>
              </a:lnSpc>
              <a:spcBef>
                <a:spcPts val="500"/>
              </a:spcBef>
              <a:spcAft>
                <a:spcPts val="0"/>
              </a:spcAft>
              <a:buClr>
                <a:schemeClr val="dk1"/>
              </a:buClr>
              <a:buSzPts val="1800"/>
              <a:buFont typeface="Noto Sans Symbols"/>
              <a:buChar char="−"/>
              <a:defRPr sz="1800">
                <a:solidFill>
                  <a:schemeClr val="dk1"/>
                </a:solidFill>
              </a:defRPr>
            </a:lvl3pPr>
            <a:lvl4pPr indent="-330200" lvl="3" marL="1828800" marR="0" algn="l">
              <a:lnSpc>
                <a:spcPct val="90000"/>
              </a:lnSpc>
              <a:spcBef>
                <a:spcPts val="500"/>
              </a:spcBef>
              <a:spcAft>
                <a:spcPts val="0"/>
              </a:spcAft>
              <a:buClr>
                <a:schemeClr val="dk1"/>
              </a:buClr>
              <a:buSzPts val="1600"/>
              <a:buFont typeface="Noto Sans Symbols"/>
              <a:buChar char="−"/>
              <a:defRPr b="1" sz="1600">
                <a:solidFill>
                  <a:schemeClr val="dk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p77"/>
          <p:cNvSpPr txBox="1"/>
          <p:nvPr>
            <p:ph idx="3" type="body"/>
          </p:nvPr>
        </p:nvSpPr>
        <p:spPr>
          <a:xfrm>
            <a:off x="6274279" y="812800"/>
            <a:ext cx="5762146"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b="1">
                <a:solidFill>
                  <a:schemeClr val="dk1"/>
                </a:solidFill>
              </a:defRPr>
            </a:lvl1pPr>
            <a:lvl2pPr indent="-381000" lvl="1" marL="914400" algn="l">
              <a:lnSpc>
                <a:spcPct val="90000"/>
              </a:lnSpc>
              <a:spcBef>
                <a:spcPts val="500"/>
              </a:spcBef>
              <a:spcAft>
                <a:spcPts val="0"/>
              </a:spcAft>
              <a:buClr>
                <a:schemeClr val="dk1"/>
              </a:buClr>
              <a:buSzPts val="2400"/>
              <a:buChar char="•"/>
              <a:defRPr b="1">
                <a:solidFill>
                  <a:schemeClr val="dk1"/>
                </a:solidFill>
              </a:defRPr>
            </a:lvl2pPr>
            <a:lvl3pPr indent="-342900" lvl="2" marL="1371600" marR="0" algn="l">
              <a:lnSpc>
                <a:spcPct val="90000"/>
              </a:lnSpc>
              <a:spcBef>
                <a:spcPts val="500"/>
              </a:spcBef>
              <a:spcAft>
                <a:spcPts val="0"/>
              </a:spcAft>
              <a:buClr>
                <a:schemeClr val="dk1"/>
              </a:buClr>
              <a:buSzPts val="1800"/>
              <a:buFont typeface="Noto Sans Symbols"/>
              <a:buChar char="−"/>
              <a:defRPr sz="1800">
                <a:solidFill>
                  <a:schemeClr val="dk1"/>
                </a:solidFill>
              </a:defRPr>
            </a:lvl3pPr>
            <a:lvl4pPr indent="-330200" lvl="3" marL="1828800" marR="0" algn="l">
              <a:lnSpc>
                <a:spcPct val="90000"/>
              </a:lnSpc>
              <a:spcBef>
                <a:spcPts val="500"/>
              </a:spcBef>
              <a:spcAft>
                <a:spcPts val="0"/>
              </a:spcAft>
              <a:buClr>
                <a:schemeClr val="dk1"/>
              </a:buClr>
              <a:buSzPts val="1600"/>
              <a:buFont typeface="Noto Sans Symbols"/>
              <a:buChar char="−"/>
              <a:defRPr b="1" sz="1600">
                <a:solidFill>
                  <a:schemeClr val="dk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1 Blau">
  <p:cSld name="INHALTSFOLIE 01 Blau">
    <p:spTree>
      <p:nvGrpSpPr>
        <p:cNvPr id="250" name="Shape 250"/>
        <p:cNvGrpSpPr/>
        <p:nvPr/>
      </p:nvGrpSpPr>
      <p:grpSpPr>
        <a:xfrm>
          <a:off x="0" y="0"/>
          <a:ext cx="0" cy="0"/>
          <a:chOff x="0" y="0"/>
          <a:chExt cx="0" cy="0"/>
        </a:xfrm>
      </p:grpSpPr>
      <p:sp>
        <p:nvSpPr>
          <p:cNvPr id="251" name="Google Shape;251;p78"/>
          <p:cNvSpPr/>
          <p:nvPr/>
        </p:nvSpPr>
        <p:spPr>
          <a:xfrm>
            <a:off x="0" y="-1"/>
            <a:ext cx="12192000" cy="6305929"/>
          </a:xfrm>
          <a:prstGeom prst="rect">
            <a:avLst/>
          </a:prstGeom>
          <a:solidFill>
            <a:srgbClr val="005A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78"/>
          <p:cNvSpPr txBox="1"/>
          <p:nvPr/>
        </p:nvSpPr>
        <p:spPr>
          <a:xfrm>
            <a:off x="11598839" y="6456080"/>
            <a:ext cx="59316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en-US" sz="1200">
                <a:solidFill>
                  <a:srgbClr val="717679"/>
                </a:solidFill>
                <a:latin typeface="Arial"/>
                <a:ea typeface="Arial"/>
                <a:cs typeface="Arial"/>
                <a:sym typeface="Arial"/>
              </a:rPr>
              <a:t>‹#›</a:t>
            </a:fld>
            <a:endParaRPr sz="1200">
              <a:solidFill>
                <a:srgbClr val="717679"/>
              </a:solidFill>
              <a:latin typeface="Arial"/>
              <a:ea typeface="Arial"/>
              <a:cs typeface="Arial"/>
              <a:sym typeface="Arial"/>
            </a:endParaRPr>
          </a:p>
        </p:txBody>
      </p:sp>
      <p:cxnSp>
        <p:nvCxnSpPr>
          <p:cNvPr id="253" name="Google Shape;253;p78"/>
          <p:cNvCxnSpPr/>
          <p:nvPr/>
        </p:nvCxnSpPr>
        <p:spPr>
          <a:xfrm>
            <a:off x="11622903" y="6356851"/>
            <a:ext cx="0" cy="444844"/>
          </a:xfrm>
          <a:prstGeom prst="straightConnector1">
            <a:avLst/>
          </a:prstGeom>
          <a:noFill/>
          <a:ln cap="flat" cmpd="sng" w="12700">
            <a:solidFill>
              <a:srgbClr val="A5A5A5"/>
            </a:solidFill>
            <a:prstDash val="solid"/>
            <a:miter lim="800000"/>
            <a:headEnd len="sm" w="sm" type="none"/>
            <a:tailEnd len="sm" w="sm" type="none"/>
          </a:ln>
        </p:spPr>
      </p:cxnSp>
      <p:sp>
        <p:nvSpPr>
          <p:cNvPr id="254" name="Google Shape;254;p78"/>
          <p:cNvSpPr txBox="1"/>
          <p:nvPr>
            <p:ph idx="1" type="body"/>
          </p:nvPr>
        </p:nvSpPr>
        <p:spPr>
          <a:xfrm>
            <a:off x="8775700" y="6497554"/>
            <a:ext cx="2751138" cy="1873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1000"/>
              <a:buNone/>
              <a:defRPr sz="1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5" name="Google Shape;255;p78"/>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56" name="Google Shape;256;p78"/>
          <p:cNvCxnSpPr/>
          <p:nvPr/>
        </p:nvCxnSpPr>
        <p:spPr>
          <a:xfrm>
            <a:off x="0" y="6305929"/>
            <a:ext cx="12192000" cy="0"/>
          </a:xfrm>
          <a:prstGeom prst="straightConnector1">
            <a:avLst/>
          </a:prstGeom>
          <a:noFill/>
          <a:ln cap="flat" cmpd="sng" w="12700">
            <a:solidFill>
              <a:srgbClr val="72777A"/>
            </a:solidFill>
            <a:prstDash val="solid"/>
            <a:miter lim="800000"/>
            <a:headEnd len="sm" w="sm" type="none"/>
            <a:tailEnd len="sm" w="sm" type="none"/>
          </a:ln>
        </p:spPr>
      </p:cxnSp>
      <p:pic>
        <p:nvPicPr>
          <p:cNvPr id="257" name="Google Shape;257;p78"/>
          <p:cNvPicPr preferRelativeResize="0"/>
          <p:nvPr/>
        </p:nvPicPr>
        <p:blipFill rotWithShape="1">
          <a:blip r:embed="rId2">
            <a:alphaModFix/>
          </a:blip>
          <a:srcRect b="0" l="0" r="0" t="0"/>
          <a:stretch/>
        </p:blipFill>
        <p:spPr>
          <a:xfrm>
            <a:off x="155575" y="6377633"/>
            <a:ext cx="780698" cy="398315"/>
          </a:xfrm>
          <a:prstGeom prst="rect">
            <a:avLst/>
          </a:prstGeom>
          <a:noFill/>
          <a:ln>
            <a:noFill/>
          </a:ln>
        </p:spPr>
      </p:pic>
      <p:sp>
        <p:nvSpPr>
          <p:cNvPr id="258" name="Google Shape;258;p78"/>
          <p:cNvSpPr txBox="1"/>
          <p:nvPr>
            <p:ph idx="2" type="body"/>
          </p:nvPr>
        </p:nvSpPr>
        <p:spPr>
          <a:xfrm>
            <a:off x="155575" y="812800"/>
            <a:ext cx="11880850"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b="1">
                <a:solidFill>
                  <a:schemeClr val="lt1"/>
                </a:solidFill>
              </a:defRPr>
            </a:lvl1pPr>
            <a:lvl2pPr indent="-381000" lvl="1" marL="914400" algn="l">
              <a:lnSpc>
                <a:spcPct val="90000"/>
              </a:lnSpc>
              <a:spcBef>
                <a:spcPts val="500"/>
              </a:spcBef>
              <a:spcAft>
                <a:spcPts val="0"/>
              </a:spcAft>
              <a:buClr>
                <a:schemeClr val="lt1"/>
              </a:buClr>
              <a:buSzPts val="2400"/>
              <a:buChar char="•"/>
              <a:defRPr b="1">
                <a:solidFill>
                  <a:schemeClr val="lt1"/>
                </a:solidFill>
              </a:defRPr>
            </a:lvl2pPr>
            <a:lvl3pPr indent="-342900" lvl="2" marL="1371600" marR="0" algn="l">
              <a:lnSpc>
                <a:spcPct val="90000"/>
              </a:lnSpc>
              <a:spcBef>
                <a:spcPts val="500"/>
              </a:spcBef>
              <a:spcAft>
                <a:spcPts val="0"/>
              </a:spcAft>
              <a:buClr>
                <a:schemeClr val="lt1"/>
              </a:buClr>
              <a:buSzPts val="1800"/>
              <a:buFont typeface="Noto Sans Symbols"/>
              <a:buChar char="−"/>
              <a:defRPr sz="1800">
                <a:solidFill>
                  <a:schemeClr val="lt1"/>
                </a:solidFill>
              </a:defRPr>
            </a:lvl3pPr>
            <a:lvl4pPr indent="-330200" lvl="3" marL="1828800" marR="0" algn="l">
              <a:lnSpc>
                <a:spcPct val="90000"/>
              </a:lnSpc>
              <a:spcBef>
                <a:spcPts val="500"/>
              </a:spcBef>
              <a:spcAft>
                <a:spcPts val="0"/>
              </a:spcAft>
              <a:buClr>
                <a:schemeClr val="lt1"/>
              </a:buClr>
              <a:buSzPts val="1600"/>
              <a:buFont typeface="Noto Sans Symbols"/>
              <a:buChar char="−"/>
              <a:defRPr b="1" sz="1600">
                <a:solidFill>
                  <a:schemeClr val="lt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SFOLIE 02 Blau">
  <p:cSld name="INHALTSFOLIE 02 Blau">
    <p:spTree>
      <p:nvGrpSpPr>
        <p:cNvPr id="259" name="Shape 259"/>
        <p:cNvGrpSpPr/>
        <p:nvPr/>
      </p:nvGrpSpPr>
      <p:grpSpPr>
        <a:xfrm>
          <a:off x="0" y="0"/>
          <a:ext cx="0" cy="0"/>
          <a:chOff x="0" y="0"/>
          <a:chExt cx="0" cy="0"/>
        </a:xfrm>
      </p:grpSpPr>
      <p:sp>
        <p:nvSpPr>
          <p:cNvPr id="260" name="Google Shape;260;p79"/>
          <p:cNvSpPr/>
          <p:nvPr/>
        </p:nvSpPr>
        <p:spPr>
          <a:xfrm>
            <a:off x="0" y="-1"/>
            <a:ext cx="12192000" cy="6305929"/>
          </a:xfrm>
          <a:prstGeom prst="rect">
            <a:avLst/>
          </a:prstGeom>
          <a:solidFill>
            <a:srgbClr val="005A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1" name="Google Shape;261;p79"/>
          <p:cNvSpPr txBox="1"/>
          <p:nvPr/>
        </p:nvSpPr>
        <p:spPr>
          <a:xfrm>
            <a:off x="11598839" y="6456080"/>
            <a:ext cx="59316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lang="en-US" sz="1200">
                <a:solidFill>
                  <a:srgbClr val="717679"/>
                </a:solidFill>
                <a:latin typeface="Arial"/>
                <a:ea typeface="Arial"/>
                <a:cs typeface="Arial"/>
                <a:sym typeface="Arial"/>
              </a:rPr>
              <a:t>‹#›</a:t>
            </a:fld>
            <a:endParaRPr sz="1200">
              <a:solidFill>
                <a:srgbClr val="717679"/>
              </a:solidFill>
              <a:latin typeface="Arial"/>
              <a:ea typeface="Arial"/>
              <a:cs typeface="Arial"/>
              <a:sym typeface="Arial"/>
            </a:endParaRPr>
          </a:p>
        </p:txBody>
      </p:sp>
      <p:cxnSp>
        <p:nvCxnSpPr>
          <p:cNvPr id="262" name="Google Shape;262;p79"/>
          <p:cNvCxnSpPr/>
          <p:nvPr/>
        </p:nvCxnSpPr>
        <p:spPr>
          <a:xfrm>
            <a:off x="11622903" y="6356851"/>
            <a:ext cx="0" cy="444844"/>
          </a:xfrm>
          <a:prstGeom prst="straightConnector1">
            <a:avLst/>
          </a:prstGeom>
          <a:noFill/>
          <a:ln cap="flat" cmpd="sng" w="12700">
            <a:solidFill>
              <a:srgbClr val="A5A5A5"/>
            </a:solidFill>
            <a:prstDash val="solid"/>
            <a:miter lim="800000"/>
            <a:headEnd len="sm" w="sm" type="none"/>
            <a:tailEnd len="sm" w="sm" type="none"/>
          </a:ln>
        </p:spPr>
      </p:cxnSp>
      <p:sp>
        <p:nvSpPr>
          <p:cNvPr id="263" name="Google Shape;263;p79"/>
          <p:cNvSpPr txBox="1"/>
          <p:nvPr>
            <p:ph idx="1" type="body"/>
          </p:nvPr>
        </p:nvSpPr>
        <p:spPr>
          <a:xfrm>
            <a:off x="8775700" y="6497554"/>
            <a:ext cx="2751138" cy="1873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1000"/>
              <a:buNone/>
              <a:defRPr sz="1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4" name="Google Shape;264;p79"/>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65" name="Google Shape;265;p79"/>
          <p:cNvCxnSpPr/>
          <p:nvPr/>
        </p:nvCxnSpPr>
        <p:spPr>
          <a:xfrm>
            <a:off x="0" y="6305929"/>
            <a:ext cx="12192000" cy="0"/>
          </a:xfrm>
          <a:prstGeom prst="straightConnector1">
            <a:avLst/>
          </a:prstGeom>
          <a:noFill/>
          <a:ln cap="flat" cmpd="sng" w="12700">
            <a:solidFill>
              <a:srgbClr val="72777A"/>
            </a:solidFill>
            <a:prstDash val="solid"/>
            <a:miter lim="800000"/>
            <a:headEnd len="sm" w="sm" type="none"/>
            <a:tailEnd len="sm" w="sm" type="none"/>
          </a:ln>
        </p:spPr>
      </p:cxnSp>
      <p:pic>
        <p:nvPicPr>
          <p:cNvPr id="266" name="Google Shape;266;p79"/>
          <p:cNvPicPr preferRelativeResize="0"/>
          <p:nvPr/>
        </p:nvPicPr>
        <p:blipFill rotWithShape="1">
          <a:blip r:embed="rId2">
            <a:alphaModFix/>
          </a:blip>
          <a:srcRect b="0" l="0" r="0" t="0"/>
          <a:stretch/>
        </p:blipFill>
        <p:spPr>
          <a:xfrm>
            <a:off x="155575" y="6377633"/>
            <a:ext cx="780698" cy="398315"/>
          </a:xfrm>
          <a:prstGeom prst="rect">
            <a:avLst/>
          </a:prstGeom>
          <a:noFill/>
          <a:ln>
            <a:noFill/>
          </a:ln>
        </p:spPr>
      </p:pic>
      <p:sp>
        <p:nvSpPr>
          <p:cNvPr id="267" name="Google Shape;267;p79"/>
          <p:cNvSpPr txBox="1"/>
          <p:nvPr>
            <p:ph idx="2" type="body"/>
          </p:nvPr>
        </p:nvSpPr>
        <p:spPr>
          <a:xfrm>
            <a:off x="155575" y="812800"/>
            <a:ext cx="5762146"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b="1">
                <a:solidFill>
                  <a:schemeClr val="lt1"/>
                </a:solidFill>
              </a:defRPr>
            </a:lvl1pPr>
            <a:lvl2pPr indent="-381000" lvl="1" marL="914400" algn="l">
              <a:lnSpc>
                <a:spcPct val="90000"/>
              </a:lnSpc>
              <a:spcBef>
                <a:spcPts val="500"/>
              </a:spcBef>
              <a:spcAft>
                <a:spcPts val="0"/>
              </a:spcAft>
              <a:buClr>
                <a:schemeClr val="lt1"/>
              </a:buClr>
              <a:buSzPts val="2400"/>
              <a:buChar char="•"/>
              <a:defRPr b="1">
                <a:solidFill>
                  <a:schemeClr val="lt1"/>
                </a:solidFill>
              </a:defRPr>
            </a:lvl2pPr>
            <a:lvl3pPr indent="-342900" lvl="2" marL="1371600" marR="0" algn="l">
              <a:lnSpc>
                <a:spcPct val="90000"/>
              </a:lnSpc>
              <a:spcBef>
                <a:spcPts val="500"/>
              </a:spcBef>
              <a:spcAft>
                <a:spcPts val="0"/>
              </a:spcAft>
              <a:buClr>
                <a:schemeClr val="lt1"/>
              </a:buClr>
              <a:buSzPts val="1800"/>
              <a:buFont typeface="Noto Sans Symbols"/>
              <a:buChar char="−"/>
              <a:defRPr sz="1800">
                <a:solidFill>
                  <a:schemeClr val="lt1"/>
                </a:solidFill>
              </a:defRPr>
            </a:lvl3pPr>
            <a:lvl4pPr indent="-330200" lvl="3" marL="1828800" marR="0" algn="l">
              <a:lnSpc>
                <a:spcPct val="90000"/>
              </a:lnSpc>
              <a:spcBef>
                <a:spcPts val="500"/>
              </a:spcBef>
              <a:spcAft>
                <a:spcPts val="0"/>
              </a:spcAft>
              <a:buClr>
                <a:schemeClr val="lt1"/>
              </a:buClr>
              <a:buSzPts val="1600"/>
              <a:buFont typeface="Noto Sans Symbols"/>
              <a:buChar char="−"/>
              <a:defRPr b="1" sz="1600">
                <a:solidFill>
                  <a:schemeClr val="lt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8" name="Google Shape;268;p79"/>
          <p:cNvSpPr txBox="1"/>
          <p:nvPr>
            <p:ph idx="3" type="body"/>
          </p:nvPr>
        </p:nvSpPr>
        <p:spPr>
          <a:xfrm>
            <a:off x="6274279" y="812800"/>
            <a:ext cx="5762146" cy="535781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b="1">
                <a:solidFill>
                  <a:schemeClr val="lt1"/>
                </a:solidFill>
              </a:defRPr>
            </a:lvl1pPr>
            <a:lvl2pPr indent="-381000" lvl="1" marL="914400" algn="l">
              <a:lnSpc>
                <a:spcPct val="90000"/>
              </a:lnSpc>
              <a:spcBef>
                <a:spcPts val="500"/>
              </a:spcBef>
              <a:spcAft>
                <a:spcPts val="0"/>
              </a:spcAft>
              <a:buClr>
                <a:schemeClr val="lt1"/>
              </a:buClr>
              <a:buSzPts val="2400"/>
              <a:buChar char="•"/>
              <a:defRPr b="1">
                <a:solidFill>
                  <a:schemeClr val="lt1"/>
                </a:solidFill>
              </a:defRPr>
            </a:lvl2pPr>
            <a:lvl3pPr indent="-342900" lvl="2" marL="1371600" marR="0" algn="l">
              <a:lnSpc>
                <a:spcPct val="90000"/>
              </a:lnSpc>
              <a:spcBef>
                <a:spcPts val="500"/>
              </a:spcBef>
              <a:spcAft>
                <a:spcPts val="0"/>
              </a:spcAft>
              <a:buClr>
                <a:schemeClr val="lt1"/>
              </a:buClr>
              <a:buSzPts val="1800"/>
              <a:buFont typeface="Noto Sans Symbols"/>
              <a:buChar char="−"/>
              <a:defRPr sz="1800">
                <a:solidFill>
                  <a:schemeClr val="lt1"/>
                </a:solidFill>
              </a:defRPr>
            </a:lvl3pPr>
            <a:lvl4pPr indent="-330200" lvl="3" marL="1828800" marR="0" algn="l">
              <a:lnSpc>
                <a:spcPct val="90000"/>
              </a:lnSpc>
              <a:spcBef>
                <a:spcPts val="500"/>
              </a:spcBef>
              <a:spcAft>
                <a:spcPts val="0"/>
              </a:spcAft>
              <a:buClr>
                <a:schemeClr val="lt1"/>
              </a:buClr>
              <a:buSzPts val="1600"/>
              <a:buFont typeface="Noto Sans Symbols"/>
              <a:buChar char="−"/>
              <a:defRPr b="1" sz="1600">
                <a:solidFill>
                  <a:schemeClr val="lt1"/>
                </a:solidFill>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69" name="Shape 269"/>
        <p:cNvGrpSpPr/>
        <p:nvPr/>
      </p:nvGrpSpPr>
      <p:grpSpPr>
        <a:xfrm>
          <a:off x="0" y="0"/>
          <a:ext cx="0" cy="0"/>
          <a:chOff x="0" y="0"/>
          <a:chExt cx="0" cy="0"/>
        </a:xfrm>
      </p:grpSpPr>
      <p:sp>
        <p:nvSpPr>
          <p:cNvPr id="270" name="Google Shape;270;p80"/>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1" name="Google Shape;271;p80"/>
          <p:cNvSpPr txBox="1"/>
          <p:nvPr>
            <p:ph idx="1" type="body"/>
          </p:nvPr>
        </p:nvSpPr>
        <p:spPr>
          <a:xfrm>
            <a:off x="155575" y="919245"/>
            <a:ext cx="11880850" cy="53894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2" name="Google Shape;272;p80"/>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3" name="Google Shape;273;p80"/>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4" name="Google Shape;274;p8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275" name="Shape 275"/>
        <p:cNvGrpSpPr/>
        <p:nvPr/>
      </p:nvGrpSpPr>
      <p:grpSpPr>
        <a:xfrm>
          <a:off x="0" y="0"/>
          <a:ext cx="0" cy="0"/>
          <a:chOff x="0" y="0"/>
          <a:chExt cx="0" cy="0"/>
        </a:xfrm>
      </p:grpSpPr>
      <p:sp>
        <p:nvSpPr>
          <p:cNvPr id="276" name="Google Shape;276;p81"/>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7" name="Google Shape;277;p8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8" name="Google Shape;278;p8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9" name="Google Shape;279;p81"/>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0" name="Google Shape;280;p81"/>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1" name="Google Shape;281;p8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NHALTSFOLIE 01 Weiß">
  <p:cSld name="2_INHALTSFOLIE 01 Weiß">
    <p:spTree>
      <p:nvGrpSpPr>
        <p:cNvPr id="29" name="Shape 29"/>
        <p:cNvGrpSpPr/>
        <p:nvPr/>
      </p:nvGrpSpPr>
      <p:grpSpPr>
        <a:xfrm>
          <a:off x="0" y="0"/>
          <a:ext cx="0" cy="0"/>
          <a:chOff x="0" y="0"/>
          <a:chExt cx="0" cy="0"/>
        </a:xfrm>
      </p:grpSpPr>
      <p:sp>
        <p:nvSpPr>
          <p:cNvPr id="30" name="Google Shape;30;p47"/>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7"/>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2" name="Google Shape;32;p47"/>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33" name="Google Shape;33;p47"/>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34" name="Google Shape;34;p4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4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36" name="Google Shape;36;p47"/>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NHALTSFOLIE 01 Weiß">
  <p:cSld name="3_INHALTSFOLIE 01 Weiß">
    <p:spTree>
      <p:nvGrpSpPr>
        <p:cNvPr id="37" name="Shape 37"/>
        <p:cNvGrpSpPr/>
        <p:nvPr/>
      </p:nvGrpSpPr>
      <p:grpSpPr>
        <a:xfrm>
          <a:off x="0" y="0"/>
          <a:ext cx="0" cy="0"/>
          <a:chOff x="0" y="0"/>
          <a:chExt cx="0" cy="0"/>
        </a:xfrm>
      </p:grpSpPr>
      <p:sp>
        <p:nvSpPr>
          <p:cNvPr id="38" name="Google Shape;38;p48"/>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8"/>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40" name="Google Shape;40;p48"/>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41" name="Google Shape;41;p48"/>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42" name="Google Shape;42;p48"/>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48"/>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44" name="Google Shape;44;p48"/>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NHALTSFOLIE 01 Weiß">
  <p:cSld name="4_INHALTSFOLIE 01 Weiß">
    <p:spTree>
      <p:nvGrpSpPr>
        <p:cNvPr id="45" name="Shape 45"/>
        <p:cNvGrpSpPr/>
        <p:nvPr/>
      </p:nvGrpSpPr>
      <p:grpSpPr>
        <a:xfrm>
          <a:off x="0" y="0"/>
          <a:ext cx="0" cy="0"/>
          <a:chOff x="0" y="0"/>
          <a:chExt cx="0" cy="0"/>
        </a:xfrm>
      </p:grpSpPr>
      <p:sp>
        <p:nvSpPr>
          <p:cNvPr id="46" name="Google Shape;46;p49"/>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9"/>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48" name="Google Shape;48;p49"/>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49" name="Google Shape;49;p49"/>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50" name="Google Shape;50;p4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 name="Google Shape;51;p4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52" name="Google Shape;52;p49"/>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NHALTSFOLIE 01 Weiß">
  <p:cSld name="5_INHALTSFOLIE 01 Weiß">
    <p:spTree>
      <p:nvGrpSpPr>
        <p:cNvPr id="53" name="Shape 53"/>
        <p:cNvGrpSpPr/>
        <p:nvPr/>
      </p:nvGrpSpPr>
      <p:grpSpPr>
        <a:xfrm>
          <a:off x="0" y="0"/>
          <a:ext cx="0" cy="0"/>
          <a:chOff x="0" y="0"/>
          <a:chExt cx="0" cy="0"/>
        </a:xfrm>
      </p:grpSpPr>
      <p:sp>
        <p:nvSpPr>
          <p:cNvPr id="54" name="Google Shape;54;p50"/>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50"/>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56" name="Google Shape;56;p50"/>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57" name="Google Shape;57;p50"/>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58" name="Google Shape;58;p50"/>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5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60" name="Google Shape;60;p50"/>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NHALTSFOLIE 01 Weiß">
  <p:cSld name="6_INHALTSFOLIE 01 Weiß">
    <p:spTree>
      <p:nvGrpSpPr>
        <p:cNvPr id="61" name="Shape 61"/>
        <p:cNvGrpSpPr/>
        <p:nvPr/>
      </p:nvGrpSpPr>
      <p:grpSpPr>
        <a:xfrm>
          <a:off x="0" y="0"/>
          <a:ext cx="0" cy="0"/>
          <a:chOff x="0" y="0"/>
          <a:chExt cx="0" cy="0"/>
        </a:xfrm>
      </p:grpSpPr>
      <p:sp>
        <p:nvSpPr>
          <p:cNvPr id="62" name="Google Shape;62;p51"/>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1"/>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64" name="Google Shape;64;p51"/>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65" name="Google Shape;65;p51"/>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66" name="Google Shape;66;p51"/>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5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68" name="Google Shape;68;p51"/>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NHALTSFOLIE 01 Weiß">
  <p:cSld name="7_INHALTSFOLIE 01 Weiß">
    <p:spTree>
      <p:nvGrpSpPr>
        <p:cNvPr id="69" name="Shape 69"/>
        <p:cNvGrpSpPr/>
        <p:nvPr/>
      </p:nvGrpSpPr>
      <p:grpSpPr>
        <a:xfrm>
          <a:off x="0" y="0"/>
          <a:ext cx="0" cy="0"/>
          <a:chOff x="0" y="0"/>
          <a:chExt cx="0" cy="0"/>
        </a:xfrm>
      </p:grpSpPr>
      <p:sp>
        <p:nvSpPr>
          <p:cNvPr id="70" name="Google Shape;70;p52"/>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52"/>
          <p:cNvSpPr txBox="1"/>
          <p:nvPr>
            <p:ph idx="1" type="body"/>
          </p:nvPr>
        </p:nvSpPr>
        <p:spPr>
          <a:xfrm>
            <a:off x="240002" y="810000"/>
            <a:ext cx="11700425" cy="540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72" name="Google Shape;72;p52"/>
          <p:cNvCxnSpPr/>
          <p:nvPr/>
        </p:nvCxnSpPr>
        <p:spPr>
          <a:xfrm>
            <a:off x="11406736" y="6356851"/>
            <a:ext cx="0" cy="444844"/>
          </a:xfrm>
          <a:prstGeom prst="straightConnector1">
            <a:avLst/>
          </a:prstGeom>
          <a:noFill/>
          <a:ln cap="flat" cmpd="sng" w="12700">
            <a:solidFill>
              <a:srgbClr val="A5A5A5"/>
            </a:solidFill>
            <a:prstDash val="solid"/>
            <a:miter lim="800000"/>
            <a:headEnd len="sm" w="sm" type="none"/>
            <a:tailEnd len="sm" w="sm" type="none"/>
          </a:ln>
        </p:spPr>
      </p:cxnSp>
      <p:cxnSp>
        <p:nvCxnSpPr>
          <p:cNvPr id="73" name="Google Shape;73;p52"/>
          <p:cNvCxnSpPr/>
          <p:nvPr/>
        </p:nvCxnSpPr>
        <p:spPr>
          <a:xfrm>
            <a:off x="0" y="6316203"/>
            <a:ext cx="12192000" cy="0"/>
          </a:xfrm>
          <a:prstGeom prst="straightConnector1">
            <a:avLst/>
          </a:prstGeom>
          <a:noFill/>
          <a:ln cap="flat" cmpd="sng" w="12700">
            <a:solidFill>
              <a:srgbClr val="72777A"/>
            </a:solidFill>
            <a:prstDash val="solid"/>
            <a:miter lim="800000"/>
            <a:headEnd len="sm" w="sm" type="none"/>
            <a:tailEnd len="sm" w="sm" type="none"/>
          </a:ln>
        </p:spPr>
      </p:cxnSp>
      <p:sp>
        <p:nvSpPr>
          <p:cNvPr id="74" name="Google Shape;74;p5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Google Shape;75;p5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76" name="Google Shape;76;p52"/>
          <p:cNvPicPr preferRelativeResize="0"/>
          <p:nvPr/>
        </p:nvPicPr>
        <p:blipFill rotWithShape="1">
          <a:blip r:embed="rId2">
            <a:alphaModFix/>
          </a:blip>
          <a:srcRect b="0" l="0" r="0" t="0"/>
          <a:stretch/>
        </p:blipFill>
        <p:spPr>
          <a:xfrm>
            <a:off x="1" y="6272400"/>
            <a:ext cx="929321" cy="585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3"/>
          <p:cNvSpPr txBox="1"/>
          <p:nvPr>
            <p:ph type="title"/>
          </p:nvPr>
        </p:nvSpPr>
        <p:spPr>
          <a:xfrm>
            <a:off x="155575" y="152400"/>
            <a:ext cx="11880850" cy="58553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3"/>
          <p:cNvSpPr txBox="1"/>
          <p:nvPr>
            <p:ph idx="1" type="body"/>
          </p:nvPr>
        </p:nvSpPr>
        <p:spPr>
          <a:xfrm>
            <a:off x="155575" y="919245"/>
            <a:ext cx="11880850" cy="5389479"/>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98">
          <p15:clr>
            <a:srgbClr val="F26B43"/>
          </p15:clr>
        </p15:guide>
        <p15:guide id="2" orient="horz" pos="96">
          <p15:clr>
            <a:srgbClr val="F26B43"/>
          </p15:clr>
        </p15:guide>
        <p15:guide id="3" orient="horz" pos="3974">
          <p15:clr>
            <a:srgbClr val="F26B43"/>
          </p15:clr>
        </p15:guide>
        <p15:guide id="4" pos="7582">
          <p15:clr>
            <a:srgbClr val="F26B43"/>
          </p15:clr>
        </p15:guide>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docs.arc42.org/section-8/" TargetMode="External"/><Relationship Id="rId4" Type="http://schemas.openxmlformats.org/officeDocument/2006/relationships/hyperlink" Target="https://biking.michael-simons.eu/docs/index.html#section-concep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cognitect.com/blog/2011/11/15/documenting-architecture-decisio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docs.arc42.org/section-10/" TargetMode="External"/><Relationship Id="rId4" Type="http://schemas.openxmlformats.org/officeDocument/2006/relationships/hyperlink" Target="https://biking.michael-simons.eu/docs/index.html#_evaluation_scenario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s://docs.arc42.org/section-10/" TargetMode="External"/><Relationship Id="rId4" Type="http://schemas.openxmlformats.org/officeDocument/2006/relationships/hyperlink" Target="https://biking.michael-simons.eu/docs/index.html#_quality_tree" TargetMode="External"/><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hyperlink" Target="https://docs.arc42.org/section-5/" TargetMode="External"/><Relationship Id="rId4" Type="http://schemas.openxmlformats.org/officeDocument/2006/relationships/hyperlink" Target="https://biking.michael-simons.eu/docs/index.html#section-building-block-view" TargetMode="External"/><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hyperlink" Target="https://docs.arc42.org/section-6/" TargetMode="External"/><Relationship Id="rId4" Type="http://schemas.openxmlformats.org/officeDocument/2006/relationships/hyperlink" Target="https://biking.michael-simons.eu/docs/index.html#section-runtime-view" TargetMode="External"/><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arc42.org/section-1/" TargetMode="External"/><Relationship Id="rId4" Type="http://schemas.openxmlformats.org/officeDocument/2006/relationships/hyperlink" Target="https://biking.michael-simons.eu/docs/index.html#section-introduction-and-goal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hyperlink" Target="https://en.wikipedia.org/wiki/CAP_theore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hyperlink" Target="https://docs.arc42.org/section-7/" TargetMode="External"/><Relationship Id="rId4" Type="http://schemas.openxmlformats.org/officeDocument/2006/relationships/hyperlink" Target="https://biking.michael-simons.eu/docs/index.html#section-deployment-view" TargetMode="External"/><Relationship Id="rId5"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iso25000.com/index.php/en/iso-25000-standards/iso-2501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docs.arc42.org/section-4/" TargetMode="External"/><Relationship Id="rId4" Type="http://schemas.openxmlformats.org/officeDocument/2006/relationships/hyperlink" Target="https://biking.michael-simons.eu/docs/index.html#section-solution-strateg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hyperlink" Target="https://docs.arc42.org/section-9/" TargetMode="External"/><Relationship Id="rId4" Type="http://schemas.openxmlformats.org/officeDocument/2006/relationships/hyperlink" Target="https://biking.michael-simons.eu/docs/index.html#section-design-decision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docs.arc42.org/section-11/" TargetMode="External"/><Relationship Id="rId4" Type="http://schemas.openxmlformats.org/officeDocument/2006/relationships/hyperlink" Target="https://docs.arc42.org/examples/risk-htmlsc-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s://docs.arc42.org/section-2/" TargetMode="External"/><Relationship Id="rId4" Type="http://schemas.openxmlformats.org/officeDocument/2006/relationships/hyperlink" Target="https://biking.michael-simons.eu/docs/index.html#section-architecture-constraint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hyperlink" Target="https://docs.arc42.org/section-3/" TargetMode="External"/><Relationship Id="rId4" Type="http://schemas.openxmlformats.org/officeDocument/2006/relationships/hyperlink" Target="https://biking.michael-simons.eu/docs/index.html#section-system-scope-and-context" TargetMode="External"/><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
          <p:cNvSpPr txBox="1"/>
          <p:nvPr>
            <p:ph type="title"/>
          </p:nvPr>
        </p:nvSpPr>
        <p:spPr>
          <a:xfrm>
            <a:off x="4443664" y="4379495"/>
            <a:ext cx="7748336" cy="577516"/>
          </a:xfrm>
          <a:prstGeom prst="rect">
            <a:avLst/>
          </a:prstGeom>
          <a:solidFill>
            <a:schemeClr val="lt1"/>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72777A"/>
              </a:buClr>
              <a:buSzPct val="100000"/>
              <a:buFont typeface="Arial"/>
              <a:buNone/>
            </a:pPr>
            <a:r>
              <a:rPr lang="en-US"/>
              <a:t>Arc42 documentation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4"/>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Crosscutting Concepts</a:t>
            </a:r>
            <a:endParaRPr/>
          </a:p>
        </p:txBody>
      </p:sp>
      <p:sp>
        <p:nvSpPr>
          <p:cNvPr id="365" name="Google Shape;365;p14"/>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66" name="Google Shape;366;p14"/>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67" name="Google Shape;367;p14"/>
          <p:cNvSpPr txBox="1"/>
          <p:nvPr/>
        </p:nvSpPr>
        <p:spPr>
          <a:xfrm>
            <a:off x="240002" y="4339259"/>
            <a:ext cx="11700425" cy="1870741"/>
          </a:xfrm>
          <a:prstGeom prst="rect">
            <a:avLst/>
          </a:prstGeom>
          <a:noFill/>
          <a:ln>
            <a:noFill/>
          </a:ln>
        </p:spPr>
        <p:txBody>
          <a:bodyPr anchorCtr="0" anchor="t" bIns="60950" lIns="121900" spcFirstLastPara="1" rIns="121900" wrap="square" tIns="60950">
            <a:normAutofit/>
          </a:bodyPr>
          <a:lstStyle/>
          <a:p>
            <a:pPr indent="0" lvl="0" marL="0" marR="0" rtl="0" algn="l">
              <a:lnSpc>
                <a:spcPct val="90000"/>
              </a:lnSpc>
              <a:spcBef>
                <a:spcPts val="0"/>
              </a:spcBef>
              <a:spcAft>
                <a:spcPts val="0"/>
              </a:spcAft>
              <a:buClr>
                <a:schemeClr val="dk2"/>
              </a:buClr>
              <a:buSzPts val="1600"/>
              <a:buFont typeface="Arial"/>
              <a:buNone/>
            </a:pPr>
            <a:r>
              <a:rPr i="1" lang="en-US" sz="1600">
                <a:solidFill>
                  <a:schemeClr val="dk2"/>
                </a:solidFill>
                <a:latin typeface="Arial"/>
                <a:ea typeface="Arial"/>
                <a:cs typeface="Arial"/>
                <a:sym typeface="Arial"/>
              </a:rPr>
              <a:t>Concepts form the basis for conceptual integrity (consistency, homogeneity) of the architecture. Thus, they are an important contribution to achieve inner qualities of your system. Some of these concepts cannot be assigned to individual building blocks (e.g. security or safety). This is the place in the template that we provided for a cohesive specification of such concepts..</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Define three crosscutting concepts. You can change the actual concepts if you want to.</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Help: </a:t>
            </a:r>
            <a:r>
              <a:rPr lang="en-US" sz="1600" u="sng">
                <a:solidFill>
                  <a:schemeClr val="dk2"/>
                </a:solidFill>
                <a:latin typeface="Arial"/>
                <a:ea typeface="Arial"/>
                <a:cs typeface="Arial"/>
                <a:sym typeface="Arial"/>
                <a:hlinkClick r:id="rId3">
                  <a:extLst>
                    <a:ext uri="{A12FA001-AC4F-418D-AE19-62706E023703}">
                      <ahyp:hlinkClr val="tx"/>
                    </a:ext>
                  </a:extLst>
                </a:hlinkClick>
              </a:rPr>
              <a:t>https://docs.arc42.org/section-8/</a:t>
            </a:r>
            <a:r>
              <a:rPr lang="en-US" sz="1600">
                <a:solidFill>
                  <a:schemeClr val="dk2"/>
                </a:solidFill>
                <a:latin typeface="Arial"/>
                <a:ea typeface="Arial"/>
                <a:cs typeface="Arial"/>
                <a:sym typeface="Arial"/>
              </a:rPr>
              <a:t> &amp; </a:t>
            </a:r>
            <a:r>
              <a:rPr lang="en-US" sz="1600" u="sng">
                <a:solidFill>
                  <a:schemeClr val="dk2"/>
                </a:solidFill>
                <a:latin typeface="Arial"/>
                <a:ea typeface="Arial"/>
                <a:cs typeface="Arial"/>
                <a:sym typeface="Arial"/>
                <a:hlinkClick r:id="rId4">
                  <a:extLst>
                    <a:ext uri="{A12FA001-AC4F-418D-AE19-62706E023703}">
                      <ahyp:hlinkClr val="tx"/>
                    </a:ext>
                  </a:extLst>
                </a:hlinkClick>
              </a:rPr>
              <a:t>https://biking.michael-simons.eu/docs/index.html#section-concepts</a:t>
            </a:r>
            <a:r>
              <a:rPr lang="en-US" sz="1600">
                <a:solidFill>
                  <a:schemeClr val="dk2"/>
                </a:solidFill>
                <a:latin typeface="Arial"/>
                <a:ea typeface="Arial"/>
                <a:cs typeface="Arial"/>
                <a:sym typeface="Arial"/>
              </a:rPr>
              <a:t> </a:t>
            </a:r>
            <a:endParaRPr/>
          </a:p>
        </p:txBody>
      </p:sp>
      <p:sp>
        <p:nvSpPr>
          <p:cNvPr id="368" name="Google Shape;368;p14"/>
          <p:cNvSpPr txBox="1"/>
          <p:nvPr>
            <p:ph idx="1" type="body"/>
          </p:nvPr>
        </p:nvSpPr>
        <p:spPr>
          <a:xfrm>
            <a:off x="240002" y="810000"/>
            <a:ext cx="11700425" cy="3457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67"/>
              <a:buNone/>
            </a:pPr>
            <a:r>
              <a:rPr i="1" lang="en-US" sz="1867"/>
              <a:t>Development concepts</a:t>
            </a:r>
            <a:endParaRPr/>
          </a:p>
          <a:p>
            <a:pPr indent="-228600" lvl="0" marL="228600" rtl="0" algn="l">
              <a:lnSpc>
                <a:spcPct val="90000"/>
              </a:lnSpc>
              <a:spcBef>
                <a:spcPts val="1000"/>
              </a:spcBef>
              <a:spcAft>
                <a:spcPts val="0"/>
              </a:spcAft>
              <a:buClr>
                <a:schemeClr val="dk1"/>
              </a:buClr>
              <a:buSzPts val="2133"/>
              <a:buChar char="•"/>
            </a:pPr>
            <a:r>
              <a:rPr lang="en-US" sz="1200">
                <a:solidFill>
                  <a:srgbClr val="374151"/>
                </a:solidFill>
                <a:latin typeface="Roboto"/>
                <a:ea typeface="Roboto"/>
                <a:cs typeface="Roboto"/>
                <a:sym typeface="Roboto"/>
              </a:rPr>
              <a:t>Agile methodologies for iterative development and continuous integration/continuous deployment (CI/CD) practices.</a:t>
            </a:r>
            <a:endParaRPr i="1" sz="2133"/>
          </a:p>
          <a:p>
            <a:pPr indent="0" lvl="0" marL="0" rtl="0" algn="l">
              <a:lnSpc>
                <a:spcPct val="90000"/>
              </a:lnSpc>
              <a:spcBef>
                <a:spcPts val="1000"/>
              </a:spcBef>
              <a:spcAft>
                <a:spcPts val="0"/>
              </a:spcAft>
              <a:buClr>
                <a:schemeClr val="dk1"/>
              </a:buClr>
              <a:buSzPts val="1867"/>
              <a:buNone/>
            </a:pPr>
            <a:r>
              <a:rPr i="1" lang="en-US" sz="1867"/>
              <a:t>Architecture and design patterns</a:t>
            </a:r>
            <a:endParaRPr/>
          </a:p>
          <a:p>
            <a:pPr indent="-228600" lvl="0" marL="228600" rtl="0" algn="l">
              <a:lnSpc>
                <a:spcPct val="90000"/>
              </a:lnSpc>
              <a:spcBef>
                <a:spcPts val="1000"/>
              </a:spcBef>
              <a:spcAft>
                <a:spcPts val="0"/>
              </a:spcAft>
              <a:buClr>
                <a:schemeClr val="dk1"/>
              </a:buClr>
              <a:buSzPts val="2133"/>
              <a:buChar char="•"/>
            </a:pPr>
            <a:r>
              <a:rPr lang="en-US" sz="1200">
                <a:solidFill>
                  <a:srgbClr val="374151"/>
                </a:solidFill>
                <a:latin typeface="Roboto"/>
                <a:ea typeface="Roboto"/>
                <a:cs typeface="Roboto"/>
                <a:sym typeface="Roboto"/>
              </a:rPr>
              <a:t>Microservices architecture for scalability, and MVC pattern for separating concerns in the application.</a:t>
            </a:r>
            <a:endParaRPr/>
          </a:p>
          <a:p>
            <a:pPr indent="0" lvl="0" marL="0" rtl="0" algn="l">
              <a:lnSpc>
                <a:spcPct val="90000"/>
              </a:lnSpc>
              <a:spcBef>
                <a:spcPts val="1000"/>
              </a:spcBef>
              <a:spcAft>
                <a:spcPts val="0"/>
              </a:spcAft>
              <a:buClr>
                <a:schemeClr val="dk1"/>
              </a:buClr>
              <a:buSzPts val="1867"/>
              <a:buNone/>
            </a:pPr>
            <a:r>
              <a:rPr i="1" lang="en-US" sz="1867"/>
              <a:t>Safety and security concepts</a:t>
            </a:r>
            <a:endParaRPr/>
          </a:p>
          <a:p>
            <a:pPr indent="-228600" lvl="0" marL="228600" rtl="0" algn="l">
              <a:lnSpc>
                <a:spcPct val="90000"/>
              </a:lnSpc>
              <a:spcBef>
                <a:spcPts val="1000"/>
              </a:spcBef>
              <a:spcAft>
                <a:spcPts val="0"/>
              </a:spcAft>
              <a:buClr>
                <a:schemeClr val="dk1"/>
              </a:buClr>
              <a:buSzPts val="2400"/>
              <a:buChar char="•"/>
            </a:pPr>
            <a:r>
              <a:rPr lang="en-US" sz="1200">
                <a:solidFill>
                  <a:srgbClr val="374151"/>
                </a:solidFill>
                <a:latin typeface="Roboto"/>
                <a:ea typeface="Roboto"/>
                <a:cs typeface="Roboto"/>
                <a:sym typeface="Roboto"/>
              </a:rPr>
              <a:t>Implementation of OAuth for secure authentication, HTTPS for secure communication, and regular security audits.</a:t>
            </a:r>
            <a:endParaRPr/>
          </a:p>
          <a:p>
            <a:pPr indent="-93154" lvl="0" marL="228600" rtl="0" algn="l">
              <a:lnSpc>
                <a:spcPct val="90000"/>
              </a:lnSpc>
              <a:spcBef>
                <a:spcPts val="1000"/>
              </a:spcBef>
              <a:spcAft>
                <a:spcPts val="0"/>
              </a:spcAft>
              <a:buClr>
                <a:schemeClr val="dk1"/>
              </a:buClr>
              <a:buSzPts val="2133"/>
              <a:buNone/>
            </a:pPr>
            <a:r>
              <a:t/>
            </a:r>
            <a:endParaRPr sz="2133"/>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5"/>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Decisions</a:t>
            </a:r>
            <a:endParaRPr/>
          </a:p>
        </p:txBody>
      </p:sp>
      <p:sp>
        <p:nvSpPr>
          <p:cNvPr id="374" name="Google Shape;374;p15"/>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75" name="Google Shape;375;p15"/>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376" name="Google Shape;376;p15"/>
          <p:cNvGraphicFramePr/>
          <p:nvPr/>
        </p:nvGraphicFramePr>
        <p:xfrm>
          <a:off x="239999" y="810000"/>
          <a:ext cx="3000000" cy="3000000"/>
        </p:xfrm>
        <a:graphic>
          <a:graphicData uri="http://schemas.openxmlformats.org/drawingml/2006/table">
            <a:tbl>
              <a:tblPr bandRow="1" firstRow="1">
                <a:noFill/>
                <a:tableStyleId>{FDA1F77E-4187-4183-842C-8EA34FF0FE71}</a:tableStyleId>
              </a:tblPr>
              <a:tblGrid>
                <a:gridCol w="3900150"/>
                <a:gridCol w="3900150"/>
                <a:gridCol w="3900150"/>
              </a:tblGrid>
              <a:tr h="494450">
                <a:tc>
                  <a:txBody>
                    <a:bodyPr/>
                    <a:lstStyle/>
                    <a:p>
                      <a:pPr indent="0" lvl="0" marL="0" marR="0" rtl="0" algn="l">
                        <a:spcBef>
                          <a:spcPts val="0"/>
                        </a:spcBef>
                        <a:spcAft>
                          <a:spcPts val="0"/>
                        </a:spcAft>
                        <a:buNone/>
                      </a:pPr>
                      <a:r>
                        <a:rPr lang="en-US" sz="2400"/>
                        <a:t>Context</a:t>
                      </a:r>
                      <a:endParaRPr/>
                    </a:p>
                  </a:txBody>
                  <a:tcPr marT="60950" marB="60950" marR="121925" marL="121925">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Decision</a:t>
                      </a:r>
                      <a:endParaRPr/>
                    </a:p>
                  </a:txBody>
                  <a:tcPr marT="60950" marB="60950" marR="121925" marL="121925"/>
                </a:tc>
                <a:tc>
                  <a:txBody>
                    <a:bodyPr/>
                    <a:lstStyle/>
                    <a:p>
                      <a:pPr indent="0" lvl="0" marL="0" marR="0" rtl="0" algn="l">
                        <a:spcBef>
                          <a:spcPts val="0"/>
                        </a:spcBef>
                        <a:spcAft>
                          <a:spcPts val="0"/>
                        </a:spcAft>
                        <a:buNone/>
                      </a:pPr>
                      <a:r>
                        <a:rPr lang="en-US" sz="2400"/>
                        <a:t>Consequences</a:t>
                      </a:r>
                      <a:endParaRPr/>
                    </a:p>
                  </a:txBody>
                  <a:tcPr marT="60950" marB="60950" marR="121925" marL="121925"/>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Scalability</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We will …</a:t>
                      </a:r>
                      <a:r>
                        <a:rPr lang="en-US" sz="1050">
                          <a:solidFill>
                            <a:srgbClr val="374151"/>
                          </a:solidFill>
                          <a:latin typeface="Roboto"/>
                          <a:ea typeface="Roboto"/>
                          <a:cs typeface="Roboto"/>
                          <a:sym typeface="Roboto"/>
                        </a:rPr>
                        <a:t>adopt a microservices architecture.</a:t>
                      </a:r>
                      <a:endParaRPr/>
                    </a:p>
                  </a:txBody>
                  <a:tcPr marT="60950" marB="60950" marR="121925" marL="121925">
                    <a:lnL cap="flat" cmpd="sng">
                      <a:solidFill>
                        <a:srgbClr val="D9D9E3"/>
                      </a:solidFill>
                      <a:prstDash val="solid"/>
                      <a:round/>
                      <a:headEnd len="sm" w="sm" type="none"/>
                      <a:tailEnd len="sm" w="sm" type="none"/>
                    </a:lnL>
                  </a:tcPr>
                </a:tc>
                <a:tc>
                  <a:txBody>
                    <a:bodyPr/>
                    <a:lstStyle/>
                    <a:p>
                      <a:pPr indent="0" lvl="0" marL="0" marR="0" rtl="0" algn="l">
                        <a:spcBef>
                          <a:spcPts val="0"/>
                        </a:spcBef>
                        <a:spcAft>
                          <a:spcPts val="0"/>
                        </a:spcAft>
                        <a:buNone/>
                      </a:pPr>
                      <a:r>
                        <a:rPr lang="en-US" sz="2400"/>
                        <a:t>M</a:t>
                      </a:r>
                      <a:r>
                        <a:rPr lang="en-US" sz="1050">
                          <a:solidFill>
                            <a:srgbClr val="374151"/>
                          </a:solidFill>
                          <a:latin typeface="Roboto"/>
                          <a:ea typeface="Roboto"/>
                          <a:cs typeface="Roboto"/>
                          <a:sym typeface="Roboto"/>
                        </a:rPr>
                        <a:t>ore complex orchestration but easier scaling and maintenance.</a:t>
                      </a:r>
                      <a:endParaRPr sz="2400"/>
                    </a:p>
                  </a:txBody>
                  <a:tcPr marT="60950" marB="60950" marR="121925" marL="121925"/>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Data Storage</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We will …</a:t>
                      </a:r>
                      <a:r>
                        <a:rPr lang="en-US" sz="1050">
                          <a:solidFill>
                            <a:srgbClr val="374151"/>
                          </a:solidFill>
                          <a:latin typeface="Roboto"/>
                          <a:ea typeface="Roboto"/>
                          <a:cs typeface="Roboto"/>
                          <a:sym typeface="Roboto"/>
                        </a:rPr>
                        <a:t>NoSQL (MongoDB) for our database.</a:t>
                      </a:r>
                      <a:endParaRPr/>
                    </a:p>
                  </a:txBody>
                  <a:tcPr marT="60950" marB="60950" marR="121925" marL="121925">
                    <a:lnL cap="flat" cmpd="sng">
                      <a:solidFill>
                        <a:srgbClr val="D9D9E3"/>
                      </a:solidFill>
                      <a:prstDash val="solid"/>
                      <a:round/>
                      <a:headEnd len="sm" w="sm" type="none"/>
                      <a:tailEnd len="sm" w="sm" type="none"/>
                    </a:lnL>
                  </a:tcPr>
                </a:tc>
                <a:tc>
                  <a:txBody>
                    <a:bodyPr/>
                    <a:lstStyle/>
                    <a:p>
                      <a:pPr indent="0" lvl="0" marL="0" marR="0" rtl="0" algn="l">
                        <a:spcBef>
                          <a:spcPts val="0"/>
                        </a:spcBef>
                        <a:spcAft>
                          <a:spcPts val="0"/>
                        </a:spcAft>
                        <a:buNone/>
                      </a:pPr>
                      <a:r>
                        <a:rPr lang="en-US" sz="2400"/>
                        <a:t>G</a:t>
                      </a:r>
                      <a:r>
                        <a:rPr lang="en-US" sz="1050">
                          <a:solidFill>
                            <a:srgbClr val="374151"/>
                          </a:solidFill>
                          <a:latin typeface="Roboto"/>
                          <a:ea typeface="Roboto"/>
                          <a:cs typeface="Roboto"/>
                          <a:sym typeface="Roboto"/>
                        </a:rPr>
                        <a:t>reater flexibility and performance with large, unstructured datasets.</a:t>
                      </a:r>
                      <a:endParaRPr sz="2400"/>
                    </a:p>
                  </a:txBody>
                  <a:tcPr marT="60950" marB="60950" marR="121925" marL="121925"/>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Frontend Development</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We will …</a:t>
                      </a:r>
                      <a:r>
                        <a:rPr lang="en-US" sz="1050">
                          <a:solidFill>
                            <a:srgbClr val="374151"/>
                          </a:solidFill>
                          <a:latin typeface="Roboto"/>
                          <a:ea typeface="Roboto"/>
                          <a:cs typeface="Roboto"/>
                          <a:sym typeface="Roboto"/>
                        </a:rPr>
                        <a:t>use React for the frontend.</a:t>
                      </a:r>
                      <a:endParaRPr/>
                    </a:p>
                  </a:txBody>
                  <a:tcPr marT="60950" marB="60950" marR="121925" marL="121925">
                    <a:lnL cap="flat" cmpd="sng">
                      <a:solidFill>
                        <a:srgbClr val="D9D9E3"/>
                      </a:solidFill>
                      <a:prstDash val="solid"/>
                      <a:round/>
                      <a:headEnd len="sm" w="sm" type="none"/>
                      <a:tailEnd len="sm" w="sm" type="none"/>
                    </a:lnL>
                  </a:tcPr>
                </a:tc>
                <a:tc>
                  <a:txBody>
                    <a:bodyPr/>
                    <a:lstStyle/>
                    <a:p>
                      <a:pPr indent="0" lvl="0" marL="0" marR="0" rtl="0" algn="l">
                        <a:spcBef>
                          <a:spcPts val="0"/>
                        </a:spcBef>
                        <a:spcAft>
                          <a:spcPts val="0"/>
                        </a:spcAft>
                        <a:buNone/>
                      </a:pPr>
                      <a:r>
                        <a:rPr lang="en-US" sz="2400"/>
                        <a:t>E</a:t>
                      </a:r>
                      <a:r>
                        <a:rPr lang="en-US" sz="1050">
                          <a:solidFill>
                            <a:srgbClr val="374151"/>
                          </a:solidFill>
                          <a:latin typeface="Roboto"/>
                          <a:ea typeface="Roboto"/>
                          <a:cs typeface="Roboto"/>
                          <a:sym typeface="Roboto"/>
                        </a:rPr>
                        <a:t>nhanced user interface and component reusability.</a:t>
                      </a:r>
                      <a:endParaRPr sz="2400"/>
                    </a:p>
                  </a:txBody>
                  <a:tcPr marT="60950" marB="60950" marR="121925" marL="121925"/>
                </a:tc>
              </a:tr>
            </a:tbl>
          </a:graphicData>
        </a:graphic>
      </p:graphicFrame>
      <p:sp>
        <p:nvSpPr>
          <p:cNvPr id="377" name="Google Shape;377;p15"/>
          <p:cNvSpPr txBox="1"/>
          <p:nvPr/>
        </p:nvSpPr>
        <p:spPr>
          <a:xfrm>
            <a:off x="240002" y="3302897"/>
            <a:ext cx="11700300" cy="3350100"/>
          </a:xfrm>
          <a:prstGeom prst="rect">
            <a:avLst/>
          </a:prstGeom>
          <a:noFill/>
          <a:ln>
            <a:noFill/>
          </a:ln>
        </p:spPr>
        <p:txBody>
          <a:bodyPr anchorCtr="0" anchor="t" bIns="60950" lIns="121900" spcFirstLastPara="1" rIns="121900" wrap="square" tIns="60950">
            <a:normAutofit/>
          </a:bodyPr>
          <a:lstStyle/>
          <a:p>
            <a:pPr indent="0" lvl="0" marL="0" marR="0" rtl="0" algn="l">
              <a:lnSpc>
                <a:spcPct val="90000"/>
              </a:lnSpc>
              <a:spcBef>
                <a:spcPts val="0"/>
              </a:spcBef>
              <a:spcAft>
                <a:spcPts val="0"/>
              </a:spcAft>
              <a:buClr>
                <a:schemeClr val="dk2"/>
              </a:buClr>
              <a:buSzPts val="1600"/>
              <a:buFont typeface="Arial"/>
              <a:buNone/>
            </a:pPr>
            <a:r>
              <a:rPr i="1" lang="en-US" sz="1600">
                <a:solidFill>
                  <a:schemeClr val="dk2"/>
                </a:solidFill>
                <a:latin typeface="Arial"/>
                <a:ea typeface="Arial"/>
                <a:cs typeface="Arial"/>
                <a:sym typeface="Arial"/>
              </a:rPr>
              <a:t>Architecture for agile projects has to be described and defined differently. Not all decisions will be made at once, nor will all of them be done when the project begins.</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Define three decisions using the Nygard-structure.</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Help: </a:t>
            </a:r>
            <a:r>
              <a:rPr lang="en-US" sz="1600" u="sng">
                <a:solidFill>
                  <a:schemeClr val="dk2"/>
                </a:solidFill>
                <a:latin typeface="Arial"/>
                <a:ea typeface="Arial"/>
                <a:cs typeface="Arial"/>
                <a:sym typeface="Arial"/>
                <a:hlinkClick r:id="rId3">
                  <a:extLst>
                    <a:ext uri="{A12FA001-AC4F-418D-AE19-62706E023703}">
                      <ahyp:hlinkClr val="tx"/>
                    </a:ext>
                  </a:extLst>
                </a:hlinkClick>
              </a:rPr>
              <a:t>https://cognitect.com/blog/2011/11/15/documenting-architecture-decisions</a:t>
            </a:r>
            <a:r>
              <a:rPr lang="en-US" sz="1600">
                <a:solidFill>
                  <a:schemeClr val="dk2"/>
                </a:solidFill>
                <a:latin typeface="Arial"/>
                <a:ea typeface="Arial"/>
                <a:cs typeface="Arial"/>
                <a:sym typeface="Arial"/>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7"/>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Quality Goals and Scenarios</a:t>
            </a:r>
            <a:endParaRPr/>
          </a:p>
        </p:txBody>
      </p:sp>
      <p:sp>
        <p:nvSpPr>
          <p:cNvPr id="383" name="Google Shape;383;p17"/>
          <p:cNvSpPr txBox="1"/>
          <p:nvPr>
            <p:ph idx="1" type="body"/>
          </p:nvPr>
        </p:nvSpPr>
        <p:spPr>
          <a:xfrm>
            <a:off x="240002" y="810001"/>
            <a:ext cx="11700425" cy="382475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133"/>
              <a:buNone/>
            </a:pPr>
            <a:r>
              <a:rPr i="1" lang="en-US" sz="2133"/>
              <a:t>Goal	</a:t>
            </a:r>
            <a:r>
              <a:rPr lang="en-US" sz="1200">
                <a:solidFill>
                  <a:srgbClr val="374151"/>
                </a:solidFill>
                <a:latin typeface="Roboto"/>
                <a:ea typeface="Roboto"/>
                <a:cs typeface="Roboto"/>
                <a:sym typeface="Roboto"/>
              </a:rPr>
              <a:t>Ensure system scalability.</a:t>
            </a:r>
            <a:endParaRPr/>
          </a:p>
          <a:p>
            <a:pPr indent="-228600" lvl="0" marL="228600" rtl="0" algn="l">
              <a:lnSpc>
                <a:spcPct val="90000"/>
              </a:lnSpc>
              <a:spcBef>
                <a:spcPts val="1000"/>
              </a:spcBef>
              <a:spcAft>
                <a:spcPts val="0"/>
              </a:spcAft>
              <a:buClr>
                <a:schemeClr val="dk1"/>
              </a:buClr>
              <a:buSzPts val="2133"/>
              <a:buChar char="•"/>
            </a:pPr>
            <a:r>
              <a:rPr i="1" lang="en-US" sz="2133"/>
              <a:t>Scenario</a:t>
            </a:r>
            <a:r>
              <a:rPr lang="en-US" sz="2133"/>
              <a:t> </a:t>
            </a:r>
            <a:r>
              <a:rPr lang="en-US" sz="1200">
                <a:solidFill>
                  <a:srgbClr val="374151"/>
                </a:solidFill>
                <a:latin typeface="Roboto"/>
                <a:ea typeface="Roboto"/>
                <a:cs typeface="Roboto"/>
                <a:sym typeface="Roboto"/>
              </a:rPr>
              <a:t>System should handle an increase in user load without performance degradation.</a:t>
            </a:r>
            <a:endParaRPr/>
          </a:p>
          <a:p>
            <a:pPr indent="-93154" lvl="0" marL="228600" rtl="0" algn="l">
              <a:lnSpc>
                <a:spcPct val="90000"/>
              </a:lnSpc>
              <a:spcBef>
                <a:spcPts val="1000"/>
              </a:spcBef>
              <a:spcAft>
                <a:spcPts val="0"/>
              </a:spcAft>
              <a:buClr>
                <a:schemeClr val="dk1"/>
              </a:buClr>
              <a:buSzPts val="2133"/>
              <a:buNone/>
            </a:pPr>
            <a:r>
              <a:t/>
            </a:r>
            <a:endParaRPr sz="2133"/>
          </a:p>
          <a:p>
            <a:pPr indent="0" lvl="0" marL="0" rtl="0" algn="l">
              <a:lnSpc>
                <a:spcPct val="90000"/>
              </a:lnSpc>
              <a:spcBef>
                <a:spcPts val="1000"/>
              </a:spcBef>
              <a:spcAft>
                <a:spcPts val="0"/>
              </a:spcAft>
              <a:buClr>
                <a:schemeClr val="dk1"/>
              </a:buClr>
              <a:buSzPts val="2133"/>
              <a:buNone/>
            </a:pPr>
            <a:r>
              <a:rPr i="1" lang="en-US" sz="2133"/>
              <a:t>Goal	</a:t>
            </a:r>
            <a:r>
              <a:rPr lang="en-US" sz="1200">
                <a:solidFill>
                  <a:srgbClr val="374151"/>
                </a:solidFill>
                <a:latin typeface="Roboto"/>
                <a:ea typeface="Roboto"/>
                <a:cs typeface="Roboto"/>
                <a:sym typeface="Roboto"/>
              </a:rPr>
              <a:t>Maintain high security.</a:t>
            </a:r>
            <a:endParaRPr/>
          </a:p>
          <a:p>
            <a:pPr indent="-228600" lvl="0" marL="228600" rtl="0" algn="l">
              <a:lnSpc>
                <a:spcPct val="90000"/>
              </a:lnSpc>
              <a:spcBef>
                <a:spcPts val="1000"/>
              </a:spcBef>
              <a:spcAft>
                <a:spcPts val="0"/>
              </a:spcAft>
              <a:buClr>
                <a:schemeClr val="dk1"/>
              </a:buClr>
              <a:buSzPts val="2133"/>
              <a:buChar char="•"/>
            </a:pPr>
            <a:r>
              <a:rPr i="1" lang="en-US" sz="2133"/>
              <a:t>Scenario </a:t>
            </a:r>
            <a:r>
              <a:rPr lang="en-US" sz="1200">
                <a:solidFill>
                  <a:srgbClr val="374151"/>
                </a:solidFill>
                <a:latin typeface="Roboto"/>
                <a:ea typeface="Roboto"/>
                <a:cs typeface="Roboto"/>
                <a:sym typeface="Roboto"/>
              </a:rPr>
              <a:t>System should resist XSS and CSRF attacks.</a:t>
            </a:r>
            <a:endParaRPr/>
          </a:p>
          <a:p>
            <a:pPr indent="0" lvl="0" marL="0" rtl="0" algn="l">
              <a:lnSpc>
                <a:spcPct val="90000"/>
              </a:lnSpc>
              <a:spcBef>
                <a:spcPts val="1000"/>
              </a:spcBef>
              <a:spcAft>
                <a:spcPts val="0"/>
              </a:spcAft>
              <a:buClr>
                <a:schemeClr val="dk1"/>
              </a:buClr>
              <a:buSzPts val="2133"/>
              <a:buNone/>
            </a:pPr>
            <a:r>
              <a:t/>
            </a:r>
            <a:endParaRPr sz="2133"/>
          </a:p>
          <a:p>
            <a:pPr indent="0" lvl="0" marL="0" rtl="0" algn="l">
              <a:lnSpc>
                <a:spcPct val="90000"/>
              </a:lnSpc>
              <a:spcBef>
                <a:spcPts val="1000"/>
              </a:spcBef>
              <a:spcAft>
                <a:spcPts val="0"/>
              </a:spcAft>
              <a:buClr>
                <a:schemeClr val="dk1"/>
              </a:buClr>
              <a:buSzPts val="2133"/>
              <a:buNone/>
            </a:pPr>
            <a:r>
              <a:rPr i="1" lang="en-US" sz="2133"/>
              <a:t>Goal	</a:t>
            </a:r>
            <a:r>
              <a:rPr lang="en-US" sz="1200">
                <a:solidFill>
                  <a:srgbClr val="374151"/>
                </a:solidFill>
                <a:latin typeface="Roboto"/>
                <a:ea typeface="Roboto"/>
                <a:cs typeface="Roboto"/>
                <a:sym typeface="Roboto"/>
              </a:rPr>
              <a:t>Ensure data consistency.</a:t>
            </a:r>
            <a:endParaRPr/>
          </a:p>
          <a:p>
            <a:pPr indent="-228600" lvl="0" marL="228600" rtl="0" algn="l">
              <a:lnSpc>
                <a:spcPct val="90000"/>
              </a:lnSpc>
              <a:spcBef>
                <a:spcPts val="1000"/>
              </a:spcBef>
              <a:spcAft>
                <a:spcPts val="0"/>
              </a:spcAft>
              <a:buClr>
                <a:schemeClr val="dk1"/>
              </a:buClr>
              <a:buSzPts val="2133"/>
              <a:buChar char="•"/>
            </a:pPr>
            <a:r>
              <a:rPr i="1" lang="en-US" sz="2133"/>
              <a:t>Scenario </a:t>
            </a:r>
            <a:r>
              <a:rPr lang="en-US" sz="1200">
                <a:solidFill>
                  <a:srgbClr val="374151"/>
                </a:solidFill>
                <a:latin typeface="Roboto"/>
                <a:ea typeface="Roboto"/>
                <a:cs typeface="Roboto"/>
                <a:sym typeface="Roboto"/>
              </a:rPr>
              <a:t>Updates in one module (e.g., grades) should reflect immediately across all relevant modules (e.g., transcripts, billing).</a:t>
            </a:r>
            <a:endParaRPr/>
          </a:p>
        </p:txBody>
      </p:sp>
      <p:sp>
        <p:nvSpPr>
          <p:cNvPr id="384" name="Google Shape;384;p17"/>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85" name="Google Shape;385;p17"/>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86" name="Google Shape;386;p17"/>
          <p:cNvSpPr txBox="1"/>
          <p:nvPr/>
        </p:nvSpPr>
        <p:spPr>
          <a:xfrm>
            <a:off x="240002" y="4733365"/>
            <a:ext cx="11700425" cy="1476635"/>
          </a:xfrm>
          <a:prstGeom prst="rect">
            <a:avLst/>
          </a:prstGeom>
          <a:noFill/>
          <a:ln>
            <a:noFill/>
          </a:ln>
        </p:spPr>
        <p:txBody>
          <a:bodyPr anchorCtr="0" anchor="t" bIns="60950" lIns="121900" spcFirstLastPara="1" rIns="121900" wrap="square" tIns="60950">
            <a:normAutofit/>
          </a:bodyPr>
          <a:lstStyle/>
          <a:p>
            <a:pPr indent="0" lvl="0" marL="0" marR="0" rtl="0" algn="l">
              <a:lnSpc>
                <a:spcPct val="90000"/>
              </a:lnSpc>
              <a:spcBef>
                <a:spcPts val="0"/>
              </a:spcBef>
              <a:spcAft>
                <a:spcPts val="0"/>
              </a:spcAft>
              <a:buClr>
                <a:schemeClr val="dk2"/>
              </a:buClr>
              <a:buSzPts val="1600"/>
              <a:buFont typeface="Arial"/>
              <a:buNone/>
            </a:pPr>
            <a:r>
              <a:rPr i="1" lang="en-US" sz="1600">
                <a:solidFill>
                  <a:schemeClr val="dk2"/>
                </a:solidFill>
                <a:latin typeface="Arial"/>
                <a:ea typeface="Arial"/>
                <a:cs typeface="Arial"/>
                <a:sym typeface="Arial"/>
              </a:rPr>
              <a:t>Since quality requirements will have a lot of influence on architectural decisions you should know for every stakeholder what is really important to them, concrete and measurable.</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Define three Quality Goals and Scenarios.</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Help: </a:t>
            </a:r>
            <a:r>
              <a:rPr lang="en-US" sz="1600" u="sng">
                <a:solidFill>
                  <a:schemeClr val="dk2"/>
                </a:solidFill>
                <a:latin typeface="Arial"/>
                <a:ea typeface="Arial"/>
                <a:cs typeface="Arial"/>
                <a:sym typeface="Arial"/>
                <a:hlinkClick r:id="rId3">
                  <a:extLst>
                    <a:ext uri="{A12FA001-AC4F-418D-AE19-62706E023703}">
                      <ahyp:hlinkClr val="tx"/>
                    </a:ext>
                  </a:extLst>
                </a:hlinkClick>
              </a:rPr>
              <a:t>https://docs.arc42.org/section-10/</a:t>
            </a:r>
            <a:r>
              <a:rPr lang="en-US" sz="1600">
                <a:solidFill>
                  <a:schemeClr val="dk2"/>
                </a:solidFill>
                <a:latin typeface="Arial"/>
                <a:ea typeface="Arial"/>
                <a:cs typeface="Arial"/>
                <a:sym typeface="Arial"/>
              </a:rPr>
              <a:t> &amp; </a:t>
            </a:r>
            <a:r>
              <a:rPr lang="en-US" sz="1600" u="sng">
                <a:solidFill>
                  <a:schemeClr val="dk2"/>
                </a:solidFill>
                <a:latin typeface="Arial"/>
                <a:ea typeface="Arial"/>
                <a:cs typeface="Arial"/>
                <a:sym typeface="Arial"/>
                <a:hlinkClick r:id="rId4">
                  <a:extLst>
                    <a:ext uri="{A12FA001-AC4F-418D-AE19-62706E023703}">
                      <ahyp:hlinkClr val="tx"/>
                    </a:ext>
                  </a:extLst>
                </a:hlinkClick>
              </a:rPr>
              <a:t>https://biking.michael-simons.eu/docs/index.html#_evaluation_scenarios</a:t>
            </a:r>
            <a:r>
              <a:rPr lang="en-US" sz="1600">
                <a:solidFill>
                  <a:schemeClr val="dk2"/>
                </a:solidFill>
                <a:latin typeface="Arial"/>
                <a:ea typeface="Arial"/>
                <a:cs typeface="Arial"/>
                <a:sym typeface="Arial"/>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8"/>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Quality Tree</a:t>
            </a:r>
            <a:endParaRPr/>
          </a:p>
        </p:txBody>
      </p:sp>
      <p:sp>
        <p:nvSpPr>
          <p:cNvPr id="392" name="Google Shape;392;p18"/>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93" name="Google Shape;393;p18"/>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94" name="Google Shape;394;p18"/>
          <p:cNvSpPr txBox="1"/>
          <p:nvPr/>
        </p:nvSpPr>
        <p:spPr>
          <a:xfrm>
            <a:off x="240002" y="4733365"/>
            <a:ext cx="11700425" cy="1476635"/>
          </a:xfrm>
          <a:prstGeom prst="rect">
            <a:avLst/>
          </a:prstGeom>
          <a:noFill/>
          <a:ln>
            <a:noFill/>
          </a:ln>
        </p:spPr>
        <p:txBody>
          <a:bodyPr anchorCtr="0" anchor="t" bIns="60950" lIns="121900" spcFirstLastPara="1" rIns="121900" wrap="square" tIns="60950">
            <a:normAutofit/>
          </a:bodyPr>
          <a:lstStyle/>
          <a:p>
            <a:pPr indent="0" lvl="0" marL="0" marR="0" rtl="0" algn="l">
              <a:lnSpc>
                <a:spcPct val="90000"/>
              </a:lnSpc>
              <a:spcBef>
                <a:spcPts val="0"/>
              </a:spcBef>
              <a:spcAft>
                <a:spcPts val="0"/>
              </a:spcAft>
              <a:buClr>
                <a:schemeClr val="dk2"/>
              </a:buClr>
              <a:buSzPts val="1600"/>
              <a:buFont typeface="Arial"/>
              <a:buNone/>
            </a:pPr>
            <a:r>
              <a:rPr i="1" lang="en-US" sz="1600">
                <a:solidFill>
                  <a:schemeClr val="dk2"/>
                </a:solidFill>
                <a:latin typeface="Arial"/>
                <a:ea typeface="Arial"/>
                <a:cs typeface="Arial"/>
                <a:sym typeface="Arial"/>
              </a:rPr>
              <a:t>Since quality requirements will have a lot of influence on architectural decisions you should know for every stakeholder what is really important to them, concrete and measurable.</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Define a Quality Tree with at least 5 “arms”.</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Help: </a:t>
            </a:r>
            <a:r>
              <a:rPr lang="en-US" sz="1600" u="sng">
                <a:solidFill>
                  <a:schemeClr val="dk2"/>
                </a:solidFill>
                <a:latin typeface="Arial"/>
                <a:ea typeface="Arial"/>
                <a:cs typeface="Arial"/>
                <a:sym typeface="Arial"/>
                <a:hlinkClick r:id="rId3">
                  <a:extLst>
                    <a:ext uri="{A12FA001-AC4F-418D-AE19-62706E023703}">
                      <ahyp:hlinkClr val="tx"/>
                    </a:ext>
                  </a:extLst>
                </a:hlinkClick>
              </a:rPr>
              <a:t>https://docs.arc42.org/section-10/</a:t>
            </a:r>
            <a:r>
              <a:rPr lang="en-US" sz="1600">
                <a:solidFill>
                  <a:schemeClr val="dk2"/>
                </a:solidFill>
                <a:latin typeface="Arial"/>
                <a:ea typeface="Arial"/>
                <a:cs typeface="Arial"/>
                <a:sym typeface="Arial"/>
              </a:rPr>
              <a:t> &amp; </a:t>
            </a:r>
            <a:r>
              <a:rPr lang="en-US" sz="1600" u="sng">
                <a:solidFill>
                  <a:schemeClr val="dk2"/>
                </a:solidFill>
                <a:latin typeface="Arial"/>
                <a:ea typeface="Arial"/>
                <a:cs typeface="Arial"/>
                <a:sym typeface="Arial"/>
                <a:hlinkClick r:id="rId4">
                  <a:extLst>
                    <a:ext uri="{A12FA001-AC4F-418D-AE19-62706E023703}">
                      <ahyp:hlinkClr val="tx"/>
                    </a:ext>
                  </a:extLst>
                </a:hlinkClick>
              </a:rPr>
              <a:t>https://biking.michael-simons.eu/docs/index.html#_quality_tree</a:t>
            </a:r>
            <a:r>
              <a:rPr lang="en-US" sz="1600">
                <a:solidFill>
                  <a:schemeClr val="dk2"/>
                </a:solidFill>
                <a:latin typeface="Arial"/>
                <a:ea typeface="Arial"/>
                <a:cs typeface="Arial"/>
                <a:sym typeface="Arial"/>
              </a:rPr>
              <a:t> </a:t>
            </a:r>
            <a:endParaRPr/>
          </a:p>
        </p:txBody>
      </p:sp>
      <p:pic>
        <p:nvPicPr>
          <p:cNvPr id="395" name="Google Shape;395;p18"/>
          <p:cNvPicPr preferRelativeResize="0"/>
          <p:nvPr/>
        </p:nvPicPr>
        <p:blipFill>
          <a:blip r:embed="rId5">
            <a:alphaModFix/>
          </a:blip>
          <a:stretch>
            <a:fillRect/>
          </a:stretch>
        </p:blipFill>
        <p:spPr>
          <a:xfrm>
            <a:off x="2411701" y="914176"/>
            <a:ext cx="6134626" cy="3262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0"/>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Level 1</a:t>
            </a:r>
            <a:endParaRPr/>
          </a:p>
        </p:txBody>
      </p:sp>
      <p:sp>
        <p:nvSpPr>
          <p:cNvPr id="401" name="Google Shape;401;p20"/>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402" name="Google Shape;402;p20"/>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03" name="Google Shape;403;p20"/>
          <p:cNvSpPr txBox="1"/>
          <p:nvPr/>
        </p:nvSpPr>
        <p:spPr>
          <a:xfrm>
            <a:off x="7128934" y="737941"/>
            <a:ext cx="4811493" cy="5472059"/>
          </a:xfrm>
          <a:prstGeom prst="rect">
            <a:avLst/>
          </a:prstGeom>
          <a:noFill/>
          <a:ln>
            <a:noFill/>
          </a:ln>
        </p:spPr>
        <p:txBody>
          <a:bodyPr anchorCtr="0" anchor="t" bIns="60950" lIns="121900" spcFirstLastPara="1" rIns="121900" wrap="square" tIns="60950">
            <a:normAutofit/>
          </a:bodyPr>
          <a:lstStyle/>
          <a:p>
            <a:pPr indent="0" lvl="0" marL="0" marR="0" rtl="0" algn="l">
              <a:lnSpc>
                <a:spcPct val="90000"/>
              </a:lnSpc>
              <a:spcBef>
                <a:spcPts val="0"/>
              </a:spcBef>
              <a:spcAft>
                <a:spcPts val="0"/>
              </a:spcAft>
              <a:buClr>
                <a:schemeClr val="dk2"/>
              </a:buClr>
              <a:buSzPts val="1600"/>
              <a:buFont typeface="Arial"/>
              <a:buNone/>
            </a:pPr>
            <a:r>
              <a:rPr i="1" lang="en-US" sz="1600">
                <a:solidFill>
                  <a:schemeClr val="dk2"/>
                </a:solidFill>
                <a:latin typeface="Arial"/>
                <a:ea typeface="Arial"/>
                <a:cs typeface="Arial"/>
                <a:sym typeface="Arial"/>
              </a:rPr>
              <a:t>Maintain an overview of your source code by making its structure understandable through abstraction.This allows you to communicate with your stakeholder on an abstract level without disclosing implementation details.</a:t>
            </a:r>
            <a:endParaRPr/>
          </a:p>
          <a:p>
            <a:pPr indent="0" lvl="0" marL="0" marR="0" rtl="0" algn="l">
              <a:lnSpc>
                <a:spcPct val="90000"/>
              </a:lnSpc>
              <a:spcBef>
                <a:spcPts val="750"/>
              </a:spcBef>
              <a:spcAft>
                <a:spcPts val="0"/>
              </a:spcAft>
              <a:buClr>
                <a:schemeClr val="dk2"/>
              </a:buClr>
              <a:buSzPts val="1600"/>
              <a:buFont typeface="Arial"/>
              <a:buNone/>
            </a:pPr>
            <a:r>
              <a:rPr i="1" lang="en-US" sz="1600">
                <a:solidFill>
                  <a:schemeClr val="dk2"/>
                </a:solidFill>
                <a:latin typeface="Arial"/>
                <a:ea typeface="Arial"/>
                <a:cs typeface="Arial"/>
                <a:sym typeface="Arial"/>
              </a:rPr>
              <a:t>Level 1 is the white box description of the overall system together with black box descriptions of all contained building blocks.</a:t>
            </a:r>
            <a:endParaRPr/>
          </a:p>
          <a:p>
            <a:pPr indent="0" lvl="0" marL="0" marR="0" rtl="0" algn="l">
              <a:lnSpc>
                <a:spcPct val="90000"/>
              </a:lnSpc>
              <a:spcBef>
                <a:spcPts val="750"/>
              </a:spcBef>
              <a:spcAft>
                <a:spcPts val="0"/>
              </a:spcAft>
              <a:buClr>
                <a:schemeClr val="dk2"/>
              </a:buClr>
              <a:buSzPts val="1600"/>
              <a:buFont typeface="Arial"/>
              <a:buNone/>
            </a:pPr>
            <a:r>
              <a:rPr i="1" lang="en-US" sz="1600">
                <a:solidFill>
                  <a:schemeClr val="dk2"/>
                </a:solidFill>
                <a:latin typeface="Arial"/>
                <a:ea typeface="Arial"/>
                <a:cs typeface="Arial"/>
                <a:sym typeface="Arial"/>
              </a:rPr>
              <a:t>Level 2 zooms into some building blocks of level 1. Thus it contains the white box description of selected building blocks of level 1, together with black box descriptions of their internal building blocks.</a:t>
            </a:r>
            <a:endParaRPr/>
          </a:p>
          <a:p>
            <a:pPr indent="0" lvl="0" marL="0" marR="0" rtl="0" algn="l">
              <a:lnSpc>
                <a:spcPct val="90000"/>
              </a:lnSpc>
              <a:spcBef>
                <a:spcPts val="750"/>
              </a:spcBef>
              <a:spcAft>
                <a:spcPts val="0"/>
              </a:spcAft>
              <a:buClr>
                <a:schemeClr val="dk2"/>
              </a:buClr>
              <a:buSzPts val="1600"/>
              <a:buFont typeface="Arial"/>
              <a:buNone/>
            </a:pPr>
            <a:r>
              <a:rPr i="1" lang="en-US" sz="1600">
                <a:solidFill>
                  <a:schemeClr val="dk2"/>
                </a:solidFill>
                <a:latin typeface="Arial"/>
                <a:ea typeface="Arial"/>
                <a:cs typeface="Arial"/>
                <a:sym typeface="Arial"/>
              </a:rPr>
              <a:t>Level 3 (not shown in the diagram above) zooms into details of selected building blocks of level 2, and so on.</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Define three levels of your software. Focus on important components for level 2 and 3.</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Help: </a:t>
            </a:r>
            <a:r>
              <a:rPr lang="en-US" sz="1600" u="sng">
                <a:solidFill>
                  <a:schemeClr val="dk2"/>
                </a:solidFill>
                <a:latin typeface="Arial"/>
                <a:ea typeface="Arial"/>
                <a:cs typeface="Arial"/>
                <a:sym typeface="Arial"/>
                <a:hlinkClick r:id="rId3">
                  <a:extLst>
                    <a:ext uri="{A12FA001-AC4F-418D-AE19-62706E023703}">
                      <ahyp:hlinkClr val="tx"/>
                    </a:ext>
                  </a:extLst>
                </a:hlinkClick>
              </a:rPr>
              <a:t>https://docs.arc42.org/section-5/</a:t>
            </a:r>
            <a:r>
              <a:rPr lang="en-US" sz="1600">
                <a:solidFill>
                  <a:schemeClr val="dk2"/>
                </a:solidFill>
                <a:latin typeface="Arial"/>
                <a:ea typeface="Arial"/>
                <a:cs typeface="Arial"/>
                <a:sym typeface="Arial"/>
              </a:rPr>
              <a:t> &amp; </a:t>
            </a:r>
            <a:r>
              <a:rPr lang="en-US" sz="1600" u="sng">
                <a:solidFill>
                  <a:schemeClr val="dk2"/>
                </a:solidFill>
                <a:latin typeface="Arial"/>
                <a:ea typeface="Arial"/>
                <a:cs typeface="Arial"/>
                <a:sym typeface="Arial"/>
                <a:hlinkClick r:id="rId4">
                  <a:extLst>
                    <a:ext uri="{A12FA001-AC4F-418D-AE19-62706E023703}">
                      <ahyp:hlinkClr val="tx"/>
                    </a:ext>
                  </a:extLst>
                </a:hlinkClick>
              </a:rPr>
              <a:t>https://biking.michael-simons.eu/docs/index.html#section-building-block-view</a:t>
            </a:r>
            <a:r>
              <a:rPr lang="en-US" sz="1600">
                <a:solidFill>
                  <a:schemeClr val="dk2"/>
                </a:solidFill>
                <a:latin typeface="Arial"/>
                <a:ea typeface="Arial"/>
                <a:cs typeface="Arial"/>
                <a:sym typeface="Arial"/>
              </a:rPr>
              <a:t> </a:t>
            </a:r>
            <a:endParaRPr/>
          </a:p>
        </p:txBody>
      </p:sp>
      <p:pic>
        <p:nvPicPr>
          <p:cNvPr id="404" name="Google Shape;404;p20"/>
          <p:cNvPicPr preferRelativeResize="0"/>
          <p:nvPr/>
        </p:nvPicPr>
        <p:blipFill>
          <a:blip r:embed="rId5">
            <a:alphaModFix/>
          </a:blip>
          <a:stretch>
            <a:fillRect/>
          </a:stretch>
        </p:blipFill>
        <p:spPr>
          <a:xfrm>
            <a:off x="240000" y="1085325"/>
            <a:ext cx="6826750" cy="421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1"/>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Level 2</a:t>
            </a:r>
            <a:endParaRPr/>
          </a:p>
        </p:txBody>
      </p:sp>
      <p:sp>
        <p:nvSpPr>
          <p:cNvPr id="410" name="Google Shape;410;p21"/>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411" name="Google Shape;411;p21"/>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12" name="Google Shape;412;p21"/>
          <p:cNvPicPr preferRelativeResize="0"/>
          <p:nvPr/>
        </p:nvPicPr>
        <p:blipFill>
          <a:blip r:embed="rId3">
            <a:alphaModFix/>
          </a:blip>
          <a:stretch>
            <a:fillRect/>
          </a:stretch>
        </p:blipFill>
        <p:spPr>
          <a:xfrm>
            <a:off x="2751625" y="737957"/>
            <a:ext cx="4156350" cy="49228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2"/>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Level 3</a:t>
            </a:r>
            <a:endParaRPr/>
          </a:p>
        </p:txBody>
      </p:sp>
      <p:sp>
        <p:nvSpPr>
          <p:cNvPr id="418" name="Google Shape;418;p22"/>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419" name="Google Shape;419;p22"/>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20" name="Google Shape;420;p22"/>
          <p:cNvPicPr preferRelativeResize="0"/>
          <p:nvPr/>
        </p:nvPicPr>
        <p:blipFill>
          <a:blip r:embed="rId3">
            <a:alphaModFix/>
          </a:blip>
          <a:stretch>
            <a:fillRect/>
          </a:stretch>
        </p:blipFill>
        <p:spPr>
          <a:xfrm>
            <a:off x="2332466" y="737959"/>
            <a:ext cx="6315900" cy="4439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4"/>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&lt;Functionality 1&gt;</a:t>
            </a:r>
            <a:endParaRPr/>
          </a:p>
        </p:txBody>
      </p:sp>
      <p:sp>
        <p:nvSpPr>
          <p:cNvPr id="426" name="Google Shape;426;p24"/>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427" name="Google Shape;427;p24"/>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28" name="Google Shape;428;p24"/>
          <p:cNvSpPr txBox="1"/>
          <p:nvPr/>
        </p:nvSpPr>
        <p:spPr>
          <a:xfrm>
            <a:off x="8297525" y="829775"/>
            <a:ext cx="3642900" cy="4400400"/>
          </a:xfrm>
          <a:prstGeom prst="rect">
            <a:avLst/>
          </a:prstGeom>
          <a:noFill/>
          <a:ln>
            <a:noFill/>
          </a:ln>
        </p:spPr>
        <p:txBody>
          <a:bodyPr anchorCtr="0" anchor="t" bIns="60950" lIns="121900" spcFirstLastPara="1" rIns="121900" wrap="square" tIns="60950">
            <a:normAutofit/>
          </a:bodyPr>
          <a:lstStyle/>
          <a:p>
            <a:pPr indent="0" lvl="0" marL="0" marR="0" rtl="0" algn="l">
              <a:lnSpc>
                <a:spcPct val="90000"/>
              </a:lnSpc>
              <a:spcBef>
                <a:spcPts val="0"/>
              </a:spcBef>
              <a:spcAft>
                <a:spcPts val="0"/>
              </a:spcAft>
              <a:buClr>
                <a:schemeClr val="dk2"/>
              </a:buClr>
              <a:buSzPts val="1600"/>
              <a:buFont typeface="Arial"/>
              <a:buNone/>
            </a:pPr>
            <a:r>
              <a:rPr i="1" lang="en-US" sz="1600">
                <a:solidFill>
                  <a:schemeClr val="dk2"/>
                </a:solidFill>
                <a:latin typeface="Arial"/>
                <a:ea typeface="Arial"/>
                <a:cs typeface="Arial"/>
                <a:sym typeface="Arial"/>
              </a:rPr>
              <a:t>You should understand how (instances of) building blocks of your system perform their job and communicate at runtime. You will mainly capture scenarios in your documentation to communicate your architecture to stakeholders that are less willing or able to read and understand the static models (building block view, deployment view).</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Create two runtime views for important functionalities in your software.</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Help: </a:t>
            </a:r>
            <a:r>
              <a:rPr lang="en-US" sz="1600" u="sng">
                <a:solidFill>
                  <a:schemeClr val="dk2"/>
                </a:solidFill>
                <a:latin typeface="Arial"/>
                <a:ea typeface="Arial"/>
                <a:cs typeface="Arial"/>
                <a:sym typeface="Arial"/>
                <a:hlinkClick r:id="rId3">
                  <a:extLst>
                    <a:ext uri="{A12FA001-AC4F-418D-AE19-62706E023703}">
                      <ahyp:hlinkClr val="tx"/>
                    </a:ext>
                  </a:extLst>
                </a:hlinkClick>
              </a:rPr>
              <a:t>https://docs.arc42.org/section-6/</a:t>
            </a:r>
            <a:r>
              <a:rPr lang="en-US" sz="1600">
                <a:solidFill>
                  <a:schemeClr val="dk2"/>
                </a:solidFill>
                <a:latin typeface="Arial"/>
                <a:ea typeface="Arial"/>
                <a:cs typeface="Arial"/>
                <a:sym typeface="Arial"/>
              </a:rPr>
              <a:t> &amp; </a:t>
            </a:r>
            <a:r>
              <a:rPr lang="en-US" sz="1600" u="sng">
                <a:solidFill>
                  <a:schemeClr val="dk2"/>
                </a:solidFill>
                <a:latin typeface="Arial"/>
                <a:ea typeface="Arial"/>
                <a:cs typeface="Arial"/>
                <a:sym typeface="Arial"/>
                <a:hlinkClick r:id="rId4">
                  <a:extLst>
                    <a:ext uri="{A12FA001-AC4F-418D-AE19-62706E023703}">
                      <ahyp:hlinkClr val="tx"/>
                    </a:ext>
                  </a:extLst>
                </a:hlinkClick>
              </a:rPr>
              <a:t>https://biking.michael-simons.eu/docs/index.html#section-runtime-view</a:t>
            </a:r>
            <a:r>
              <a:rPr lang="en-US" sz="1600">
                <a:solidFill>
                  <a:schemeClr val="dk2"/>
                </a:solidFill>
                <a:latin typeface="Arial"/>
                <a:ea typeface="Arial"/>
                <a:cs typeface="Arial"/>
                <a:sym typeface="Arial"/>
              </a:rPr>
              <a:t> </a:t>
            </a:r>
            <a:endParaRPr/>
          </a:p>
        </p:txBody>
      </p:sp>
      <p:pic>
        <p:nvPicPr>
          <p:cNvPr id="429" name="Google Shape;429;p24"/>
          <p:cNvPicPr preferRelativeResize="0"/>
          <p:nvPr/>
        </p:nvPicPr>
        <p:blipFill>
          <a:blip r:embed="rId5">
            <a:alphaModFix/>
          </a:blip>
          <a:stretch>
            <a:fillRect/>
          </a:stretch>
        </p:blipFill>
        <p:spPr>
          <a:xfrm>
            <a:off x="38241" y="1059700"/>
            <a:ext cx="8259283" cy="44004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5"/>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&lt;Functionality 2&gt;</a:t>
            </a:r>
            <a:endParaRPr/>
          </a:p>
        </p:txBody>
      </p:sp>
      <p:sp>
        <p:nvSpPr>
          <p:cNvPr id="435" name="Google Shape;435;p25"/>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436" name="Google Shape;436;p25"/>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437" name="Google Shape;437;p25"/>
          <p:cNvPicPr preferRelativeResize="0"/>
          <p:nvPr/>
        </p:nvPicPr>
        <p:blipFill>
          <a:blip r:embed="rId3">
            <a:alphaModFix/>
          </a:blip>
          <a:stretch>
            <a:fillRect/>
          </a:stretch>
        </p:blipFill>
        <p:spPr>
          <a:xfrm>
            <a:off x="1706946" y="820365"/>
            <a:ext cx="8170725" cy="5117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6"/>
          <p:cNvSpPr txBox="1"/>
          <p:nvPr>
            <p:ph type="title"/>
          </p:nvPr>
        </p:nvSpPr>
        <p:spPr>
          <a:xfrm>
            <a:off x="4078780" y="4777195"/>
            <a:ext cx="6954953" cy="709204"/>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1"/>
              </a:buClr>
              <a:buSzPts val="3600"/>
              <a:buFont typeface="Arial"/>
              <a:buNone/>
            </a:pPr>
            <a:r>
              <a:rPr lang="en-US"/>
              <a:t>Deployment view</a:t>
            </a:r>
            <a:endParaRPr/>
          </a:p>
        </p:txBody>
      </p:sp>
      <p:sp>
        <p:nvSpPr>
          <p:cNvPr id="443" name="Google Shape;443;p26"/>
          <p:cNvSpPr txBox="1"/>
          <p:nvPr>
            <p:ph idx="1" type="body"/>
          </p:nvPr>
        </p:nvSpPr>
        <p:spPr>
          <a:xfrm>
            <a:off x="4078780" y="5576394"/>
            <a:ext cx="6954953" cy="479425"/>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accent1"/>
              </a:buClr>
              <a:buSzPts val="2800"/>
              <a:buNone/>
            </a:pPr>
            <a:r>
              <a:rPr lang="en-US"/>
              <a:t>Software Architecture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Requirements Overview</a:t>
            </a:r>
            <a:endParaRPr/>
          </a:p>
        </p:txBody>
      </p:sp>
      <p:sp>
        <p:nvSpPr>
          <p:cNvPr id="293" name="Google Shape;293;p3"/>
          <p:cNvSpPr txBox="1"/>
          <p:nvPr>
            <p:ph idx="1" type="body"/>
          </p:nvPr>
        </p:nvSpPr>
        <p:spPr>
          <a:xfrm>
            <a:off x="240002" y="810000"/>
            <a:ext cx="11700425" cy="3457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67"/>
              <a:buNone/>
            </a:pPr>
            <a:r>
              <a:t/>
            </a:r>
            <a:endParaRPr i="1" sz="1867"/>
          </a:p>
          <a:p>
            <a:pPr indent="0" lvl="0" marL="0" rtl="0" algn="l">
              <a:lnSpc>
                <a:spcPct val="90000"/>
              </a:lnSpc>
              <a:spcBef>
                <a:spcPts val="0"/>
              </a:spcBef>
              <a:spcAft>
                <a:spcPts val="0"/>
              </a:spcAft>
              <a:buClr>
                <a:schemeClr val="dk1"/>
              </a:buClr>
              <a:buSzPts val="1867"/>
              <a:buNone/>
            </a:pPr>
            <a:r>
              <a:rPr lang="en-US" sz="1200">
                <a:latin typeface="Roboto"/>
                <a:ea typeface="Roboto"/>
                <a:cs typeface="Roboto"/>
                <a:sym typeface="Roboto"/>
              </a:rPr>
              <a:t>Name of Software</a:t>
            </a:r>
            <a:r>
              <a:rPr lang="en-US" sz="1200">
                <a:solidFill>
                  <a:srgbClr val="374151"/>
                </a:solidFill>
                <a:latin typeface="Roboto"/>
                <a:ea typeface="Roboto"/>
                <a:cs typeface="Roboto"/>
                <a:sym typeface="Roboto"/>
              </a:rPr>
              <a:t>: Regional University Management System (RUMS)</a:t>
            </a:r>
            <a:endParaRPr/>
          </a:p>
          <a:p>
            <a:pPr indent="0" lvl="0" marL="0" rtl="0" algn="l">
              <a:lnSpc>
                <a:spcPct val="90000"/>
              </a:lnSpc>
              <a:spcBef>
                <a:spcPts val="1000"/>
              </a:spcBef>
              <a:spcAft>
                <a:spcPts val="0"/>
              </a:spcAft>
              <a:buClr>
                <a:schemeClr val="dk1"/>
              </a:buClr>
              <a:buSzPts val="2133"/>
              <a:buNone/>
            </a:pPr>
            <a:r>
              <a:rPr lang="en-US" sz="2133"/>
              <a:t>M</a:t>
            </a:r>
            <a:r>
              <a:rPr lang="en-US" sz="1200">
                <a:latin typeface="Roboto"/>
                <a:ea typeface="Roboto"/>
                <a:cs typeface="Roboto"/>
                <a:sym typeface="Roboto"/>
              </a:rPr>
              <a:t>ain Purpose</a:t>
            </a:r>
            <a:r>
              <a:rPr lang="en-US" sz="1200">
                <a:solidFill>
                  <a:srgbClr val="374151"/>
                </a:solidFill>
                <a:latin typeface="Roboto"/>
                <a:ea typeface="Roboto"/>
                <a:cs typeface="Roboto"/>
                <a:sym typeface="Roboto"/>
              </a:rPr>
              <a:t>: To streamline and improve the management of academic, administrative, and financial activities in the university.</a:t>
            </a:r>
            <a:endParaRPr/>
          </a:p>
          <a:p>
            <a:pPr indent="0" lvl="0" marL="0" rtl="0" algn="l">
              <a:lnSpc>
                <a:spcPct val="90000"/>
              </a:lnSpc>
              <a:spcBef>
                <a:spcPts val="1000"/>
              </a:spcBef>
              <a:spcAft>
                <a:spcPts val="0"/>
              </a:spcAft>
              <a:buClr>
                <a:schemeClr val="dk1"/>
              </a:buClr>
              <a:buSzPts val="1867"/>
              <a:buNone/>
            </a:pPr>
            <a:r>
              <a:rPr i="1" lang="en-US" sz="1867"/>
              <a:t>M</a:t>
            </a:r>
            <a:r>
              <a:rPr lang="en-US" sz="1200">
                <a:latin typeface="Roboto"/>
                <a:ea typeface="Roboto"/>
                <a:cs typeface="Roboto"/>
                <a:sym typeface="Roboto"/>
              </a:rPr>
              <a:t>ain Features</a:t>
            </a:r>
            <a:r>
              <a:rPr lang="en-US"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US" sz="1200">
                <a:solidFill>
                  <a:srgbClr val="374151"/>
                </a:solidFill>
                <a:latin typeface="Roboto"/>
                <a:ea typeface="Roboto"/>
                <a:cs typeface="Roboto"/>
                <a:sym typeface="Roboto"/>
              </a:rPr>
              <a:t>Comprehensive Student, Faculty, and Course Management.</a:t>
            </a:r>
            <a:endParaRPr sz="12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US" sz="1200">
                <a:solidFill>
                  <a:srgbClr val="374151"/>
                </a:solidFill>
                <a:latin typeface="Roboto"/>
                <a:ea typeface="Roboto"/>
                <a:cs typeface="Roboto"/>
                <a:sym typeface="Roboto"/>
              </a:rPr>
              <a:t>Automated Attendance and Grades Management.</a:t>
            </a:r>
            <a:endParaRPr sz="12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US" sz="1200">
                <a:solidFill>
                  <a:srgbClr val="374151"/>
                </a:solidFill>
                <a:latin typeface="Roboto"/>
                <a:ea typeface="Roboto"/>
                <a:cs typeface="Roboto"/>
                <a:sym typeface="Roboto"/>
              </a:rPr>
              <a:t>Integrated Billing and Payment Processing.</a:t>
            </a:r>
            <a:endParaRPr sz="12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US" sz="1200">
                <a:solidFill>
                  <a:srgbClr val="374151"/>
                </a:solidFill>
                <a:latin typeface="Roboto"/>
                <a:ea typeface="Roboto"/>
                <a:cs typeface="Roboto"/>
                <a:sym typeface="Roboto"/>
              </a:rPr>
              <a:t>Advanced Reporting and Analytics Tools.</a:t>
            </a:r>
            <a:endParaRPr sz="12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US" sz="1200">
                <a:solidFill>
                  <a:srgbClr val="374151"/>
                </a:solidFill>
                <a:latin typeface="Roboto"/>
                <a:ea typeface="Roboto"/>
                <a:cs typeface="Roboto"/>
                <a:sym typeface="Roboto"/>
              </a:rPr>
              <a:t>Robust User Authentication and Authorization.</a:t>
            </a:r>
            <a:endParaRPr sz="1200">
              <a:solidFill>
                <a:srgbClr val="374151"/>
              </a:solidFill>
              <a:latin typeface="Roboto"/>
              <a:ea typeface="Roboto"/>
              <a:cs typeface="Roboto"/>
              <a:sym typeface="Roboto"/>
            </a:endParaRPr>
          </a:p>
          <a:p>
            <a:pPr indent="0" lvl="0" marL="0" rtl="0" algn="l">
              <a:lnSpc>
                <a:spcPct val="90000"/>
              </a:lnSpc>
              <a:spcBef>
                <a:spcPts val="1000"/>
              </a:spcBef>
              <a:spcAft>
                <a:spcPts val="0"/>
              </a:spcAft>
              <a:buClr>
                <a:schemeClr val="dk1"/>
              </a:buClr>
              <a:buSzPts val="1867"/>
              <a:buNone/>
            </a:pPr>
            <a:r>
              <a:t/>
            </a:r>
            <a:endParaRPr i="1" sz="1867"/>
          </a:p>
        </p:txBody>
      </p:sp>
      <p:sp>
        <p:nvSpPr>
          <p:cNvPr id="294" name="Google Shape;294;p3"/>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295" name="Google Shape;295;p3"/>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96" name="Google Shape;296;p3"/>
          <p:cNvSpPr txBox="1"/>
          <p:nvPr/>
        </p:nvSpPr>
        <p:spPr>
          <a:xfrm>
            <a:off x="240002" y="4339259"/>
            <a:ext cx="11700425" cy="1870741"/>
          </a:xfrm>
          <a:prstGeom prst="rect">
            <a:avLst/>
          </a:prstGeom>
          <a:noFill/>
          <a:ln>
            <a:noFill/>
          </a:ln>
        </p:spPr>
        <p:txBody>
          <a:bodyPr anchorCtr="0" anchor="t" bIns="60950" lIns="121900" spcFirstLastPara="1" rIns="121900" wrap="square" tIns="60950">
            <a:normAutofit/>
          </a:bodyPr>
          <a:lstStyle/>
          <a:p>
            <a:pPr indent="0" lvl="0" marL="0" marR="0" rtl="0" algn="l">
              <a:lnSpc>
                <a:spcPct val="90000"/>
              </a:lnSpc>
              <a:spcBef>
                <a:spcPts val="0"/>
              </a:spcBef>
              <a:spcAft>
                <a:spcPts val="0"/>
              </a:spcAft>
              <a:buClr>
                <a:schemeClr val="dk2"/>
              </a:buClr>
              <a:buSzPts val="1600"/>
              <a:buFont typeface="Arial"/>
              <a:buNone/>
            </a:pPr>
            <a:r>
              <a:rPr i="1" lang="en-US" sz="1600">
                <a:solidFill>
                  <a:schemeClr val="dk2"/>
                </a:solidFill>
                <a:latin typeface="Arial"/>
                <a:ea typeface="Arial"/>
                <a:cs typeface="Arial"/>
                <a:sym typeface="Arial"/>
              </a:rPr>
              <a:t>From the point of view of the end users a system is created or modified to improve support of a business activity and/or improve the quality. Keep these excerpts as short as possible.</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Define the main purpose of your software and list the main features.</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Help: </a:t>
            </a:r>
            <a:r>
              <a:rPr lang="en-US" sz="1600" u="sng">
                <a:solidFill>
                  <a:schemeClr val="dk2"/>
                </a:solidFill>
                <a:latin typeface="Arial"/>
                <a:ea typeface="Arial"/>
                <a:cs typeface="Arial"/>
                <a:sym typeface="Arial"/>
                <a:hlinkClick r:id="rId3">
                  <a:extLst>
                    <a:ext uri="{A12FA001-AC4F-418D-AE19-62706E023703}">
                      <ahyp:hlinkClr val="tx"/>
                    </a:ext>
                  </a:extLst>
                </a:hlinkClick>
              </a:rPr>
              <a:t>https://docs.arc42.org/section-1/</a:t>
            </a:r>
            <a:r>
              <a:rPr lang="en-US" sz="1600">
                <a:solidFill>
                  <a:schemeClr val="dk2"/>
                </a:solidFill>
                <a:latin typeface="Arial"/>
                <a:ea typeface="Arial"/>
                <a:cs typeface="Arial"/>
                <a:sym typeface="Arial"/>
              </a:rPr>
              <a:t> &amp; </a:t>
            </a:r>
            <a:r>
              <a:rPr lang="en-US" sz="1600" u="sng">
                <a:solidFill>
                  <a:schemeClr val="dk2"/>
                </a:solidFill>
                <a:latin typeface="Arial"/>
                <a:ea typeface="Arial"/>
                <a:cs typeface="Arial"/>
                <a:sym typeface="Arial"/>
                <a:hlinkClick r:id="rId4">
                  <a:extLst>
                    <a:ext uri="{A12FA001-AC4F-418D-AE19-62706E023703}">
                      <ahyp:hlinkClr val="tx"/>
                    </a:ext>
                  </a:extLst>
                </a:hlinkClick>
              </a:rPr>
              <a:t>https://biking.michael-simons.eu/docs/index.html#section-introduction-and-goals</a:t>
            </a:r>
            <a:r>
              <a:rPr lang="en-US" sz="1600">
                <a:solidFill>
                  <a:schemeClr val="dk2"/>
                </a:solidFill>
                <a:latin typeface="Arial"/>
                <a:ea typeface="Arial"/>
                <a:cs typeface="Arial"/>
                <a:sym typeface="Arial"/>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7"/>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CAP theorem</a:t>
            </a:r>
            <a:endParaRPr/>
          </a:p>
        </p:txBody>
      </p:sp>
      <p:sp>
        <p:nvSpPr>
          <p:cNvPr id="449" name="Google Shape;449;p27"/>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450" name="Google Shape;450;p27"/>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undefined" id="451" name="Google Shape;451;p27"/>
          <p:cNvPicPr preferRelativeResize="0"/>
          <p:nvPr/>
        </p:nvPicPr>
        <p:blipFill rotWithShape="1">
          <a:blip r:embed="rId3">
            <a:alphaModFix/>
          </a:blip>
          <a:srcRect b="0" l="0" r="0" t="0"/>
          <a:stretch/>
        </p:blipFill>
        <p:spPr>
          <a:xfrm>
            <a:off x="155572" y="894639"/>
            <a:ext cx="4946768" cy="4928513"/>
          </a:xfrm>
          <a:prstGeom prst="rect">
            <a:avLst/>
          </a:prstGeom>
          <a:noFill/>
          <a:ln>
            <a:noFill/>
          </a:ln>
        </p:spPr>
      </p:pic>
      <p:sp>
        <p:nvSpPr>
          <p:cNvPr id="452" name="Google Shape;452;p27"/>
          <p:cNvSpPr txBox="1"/>
          <p:nvPr/>
        </p:nvSpPr>
        <p:spPr>
          <a:xfrm>
            <a:off x="5619375" y="622875"/>
            <a:ext cx="6237300" cy="1506600"/>
          </a:xfrm>
          <a:prstGeom prst="rect">
            <a:avLst/>
          </a:prstGeom>
          <a:noFill/>
          <a:ln>
            <a:noFill/>
          </a:ln>
        </p:spPr>
        <p:txBody>
          <a:bodyPr anchorCtr="0" anchor="t" bIns="60950" lIns="121900" spcFirstLastPara="1" rIns="121900" wrap="square" tIns="60950">
            <a:normAutofit/>
          </a:bodyPr>
          <a:lstStyle/>
          <a:p>
            <a:pPr indent="0" lvl="0" marL="0" marR="0" rtl="0" algn="l">
              <a:lnSpc>
                <a:spcPct val="90000"/>
              </a:lnSpc>
              <a:spcBef>
                <a:spcPts val="0"/>
              </a:spcBef>
              <a:spcAft>
                <a:spcPts val="0"/>
              </a:spcAft>
              <a:buClr>
                <a:schemeClr val="dk2"/>
              </a:buClr>
              <a:buSzPts val="1600"/>
              <a:buFont typeface="Arial"/>
              <a:buNone/>
            </a:pPr>
            <a:r>
              <a:rPr i="1" lang="en-US" sz="1600">
                <a:solidFill>
                  <a:schemeClr val="dk2"/>
                </a:solidFill>
                <a:latin typeface="Arial"/>
                <a:ea typeface="Arial"/>
                <a:cs typeface="Arial"/>
                <a:sym typeface="Arial"/>
              </a:rPr>
              <a:t>The CAP theorem tells us that a distributed system can only provide two of the three desired properties: Consistency, Availability and Partition Tolerance.</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Present your thoughts about your system and the CAP theorem.</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Help: </a:t>
            </a:r>
            <a:r>
              <a:rPr lang="en-US" sz="1600" u="sng">
                <a:solidFill>
                  <a:schemeClr val="dk2"/>
                </a:solidFill>
                <a:latin typeface="Arial"/>
                <a:ea typeface="Arial"/>
                <a:cs typeface="Arial"/>
                <a:sym typeface="Arial"/>
                <a:hlinkClick r:id="rId4">
                  <a:extLst>
                    <a:ext uri="{A12FA001-AC4F-418D-AE19-62706E023703}">
                      <ahyp:hlinkClr val="tx"/>
                    </a:ext>
                  </a:extLst>
                </a:hlinkClick>
              </a:rPr>
              <a:t>https://en.wikipedia.org/wiki/CAP_theorem</a:t>
            </a:r>
            <a:r>
              <a:rPr lang="en-US" sz="1600">
                <a:solidFill>
                  <a:schemeClr val="dk2"/>
                </a:solidFill>
                <a:latin typeface="Arial"/>
                <a:ea typeface="Arial"/>
                <a:cs typeface="Arial"/>
                <a:sym typeface="Arial"/>
              </a:rPr>
              <a:t> </a:t>
            </a:r>
            <a:endParaRPr sz="1600">
              <a:solidFill>
                <a:schemeClr val="dk2"/>
              </a:solidFill>
              <a:latin typeface="Arial"/>
              <a:ea typeface="Arial"/>
              <a:cs typeface="Arial"/>
              <a:sym typeface="Arial"/>
            </a:endParaRPr>
          </a:p>
        </p:txBody>
      </p:sp>
      <p:sp>
        <p:nvSpPr>
          <p:cNvPr id="453" name="Google Shape;453;p27"/>
          <p:cNvSpPr txBox="1"/>
          <p:nvPr/>
        </p:nvSpPr>
        <p:spPr>
          <a:xfrm>
            <a:off x="5748350" y="2079500"/>
            <a:ext cx="5718300" cy="4048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Consistency: Essential for academic records and financial data to ensure accuracy across the system.</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Availability: Crucial for providing uninterrupted access to the system for students and faculty, particularly during key academic periods.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Partition Tolerance: Necessary to maintain system operations during network failures or partitioning events.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374151"/>
                </a:solidFill>
                <a:latin typeface="Roboto"/>
                <a:ea typeface="Roboto"/>
                <a:cs typeface="Roboto"/>
                <a:sym typeface="Roboto"/>
              </a:rPr>
              <a:t>Given the need to prioritize, the UMS might:</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Prefer Consistency and Partition Tolerance (CP) for features like enrollment and grade submissions, where data accuracy cannot be compromised.</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Opt for Availability and Partition Tolerance (AP) for less critical features that can tolerate eventual consistency, like accessing course materials or general notifications.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374151"/>
                </a:solidFill>
                <a:latin typeface="Roboto"/>
                <a:ea typeface="Roboto"/>
                <a:cs typeface="Roboto"/>
                <a:sym typeface="Roboto"/>
              </a:rPr>
              <a:t>The balance between these properties would be configured to meet the specific needs and usage patterns of the UMS, ensuring the most critical operations maintain integrity while less critical services remain as available as possible.</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8"/>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Deployment diagram</a:t>
            </a:r>
            <a:endParaRPr/>
          </a:p>
        </p:txBody>
      </p:sp>
      <p:sp>
        <p:nvSpPr>
          <p:cNvPr id="459" name="Google Shape;459;p28"/>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460" name="Google Shape;460;p28"/>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61" name="Google Shape;461;p28"/>
          <p:cNvSpPr txBox="1"/>
          <p:nvPr/>
        </p:nvSpPr>
        <p:spPr>
          <a:xfrm>
            <a:off x="1598013" y="4258750"/>
            <a:ext cx="8984400" cy="1989300"/>
          </a:xfrm>
          <a:prstGeom prst="rect">
            <a:avLst/>
          </a:prstGeom>
          <a:noFill/>
          <a:ln>
            <a:noFill/>
          </a:ln>
        </p:spPr>
        <p:txBody>
          <a:bodyPr anchorCtr="0" anchor="t" bIns="60950" lIns="121900" spcFirstLastPara="1" rIns="121900" wrap="square" tIns="60950">
            <a:normAutofit/>
          </a:bodyPr>
          <a:lstStyle/>
          <a:p>
            <a:pPr indent="0" lvl="0" marL="0" marR="0" rtl="0" algn="l">
              <a:lnSpc>
                <a:spcPct val="90000"/>
              </a:lnSpc>
              <a:spcBef>
                <a:spcPts val="0"/>
              </a:spcBef>
              <a:spcAft>
                <a:spcPts val="0"/>
              </a:spcAft>
              <a:buClr>
                <a:schemeClr val="dk2"/>
              </a:buClr>
              <a:buSzPts val="1600"/>
              <a:buFont typeface="Arial"/>
              <a:buNone/>
            </a:pPr>
            <a:r>
              <a:rPr i="1" lang="en-US" sz="1600">
                <a:solidFill>
                  <a:schemeClr val="dk2"/>
                </a:solidFill>
                <a:latin typeface="Arial"/>
                <a:ea typeface="Arial"/>
                <a:cs typeface="Arial"/>
                <a:sym typeface="Arial"/>
              </a:rPr>
              <a:t>Software does not run without hardware. This underlying infrastructure can and will influence your system and/or some cross-cutting concepts. Therefore, you need to know the infrastructure.</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Define the deployment of your software.</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Help: </a:t>
            </a:r>
            <a:r>
              <a:rPr lang="en-US" sz="1600" u="sng">
                <a:solidFill>
                  <a:schemeClr val="dk2"/>
                </a:solidFill>
                <a:latin typeface="Arial"/>
                <a:ea typeface="Arial"/>
                <a:cs typeface="Arial"/>
                <a:sym typeface="Arial"/>
                <a:hlinkClick r:id="rId3">
                  <a:extLst>
                    <a:ext uri="{A12FA001-AC4F-418D-AE19-62706E023703}">
                      <ahyp:hlinkClr val="tx"/>
                    </a:ext>
                  </a:extLst>
                </a:hlinkClick>
              </a:rPr>
              <a:t>https://docs.arc42.org/section-7/</a:t>
            </a:r>
            <a:r>
              <a:rPr lang="en-US" sz="1600">
                <a:solidFill>
                  <a:schemeClr val="dk2"/>
                </a:solidFill>
                <a:latin typeface="Arial"/>
                <a:ea typeface="Arial"/>
                <a:cs typeface="Arial"/>
                <a:sym typeface="Arial"/>
              </a:rPr>
              <a:t> &amp; </a:t>
            </a:r>
            <a:r>
              <a:rPr lang="en-US" sz="1600" u="sng">
                <a:solidFill>
                  <a:schemeClr val="dk2"/>
                </a:solidFill>
                <a:latin typeface="Arial"/>
                <a:ea typeface="Arial"/>
                <a:cs typeface="Arial"/>
                <a:sym typeface="Arial"/>
                <a:hlinkClick r:id="rId4">
                  <a:extLst>
                    <a:ext uri="{A12FA001-AC4F-418D-AE19-62706E023703}">
                      <ahyp:hlinkClr val="tx"/>
                    </a:ext>
                  </a:extLst>
                </a:hlinkClick>
              </a:rPr>
              <a:t>https://biking.michael-simons.eu/docs/index.html#section-deployment-view</a:t>
            </a:r>
            <a:r>
              <a:rPr lang="en-US" sz="1600">
                <a:solidFill>
                  <a:schemeClr val="dk2"/>
                </a:solidFill>
                <a:latin typeface="Arial"/>
                <a:ea typeface="Arial"/>
                <a:cs typeface="Arial"/>
                <a:sym typeface="Arial"/>
              </a:rPr>
              <a:t> </a:t>
            </a:r>
            <a:endParaRPr/>
          </a:p>
        </p:txBody>
      </p:sp>
      <p:pic>
        <p:nvPicPr>
          <p:cNvPr id="462" name="Google Shape;462;p28"/>
          <p:cNvPicPr preferRelativeResize="0"/>
          <p:nvPr/>
        </p:nvPicPr>
        <p:blipFill>
          <a:blip r:embed="rId5">
            <a:alphaModFix/>
          </a:blip>
          <a:stretch>
            <a:fillRect/>
          </a:stretch>
        </p:blipFill>
        <p:spPr>
          <a:xfrm>
            <a:off x="-5787" y="1399594"/>
            <a:ext cx="12191998" cy="25519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Stakeholder</a:t>
            </a:r>
            <a:endParaRPr/>
          </a:p>
        </p:txBody>
      </p:sp>
      <p:sp>
        <p:nvSpPr>
          <p:cNvPr id="302" name="Google Shape;302;p4"/>
          <p:cNvSpPr txBox="1"/>
          <p:nvPr>
            <p:ph idx="1" type="body"/>
          </p:nvPr>
        </p:nvSpPr>
        <p:spPr>
          <a:xfrm>
            <a:off x="240002" y="3848779"/>
            <a:ext cx="11700425" cy="23612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1600"/>
              <a:buNone/>
            </a:pPr>
            <a:r>
              <a:rPr i="1" lang="en-US" sz="1600">
                <a:solidFill>
                  <a:schemeClr val="dk2"/>
                </a:solidFill>
              </a:rPr>
              <a:t>You should know all parties involved in development of the system or affected by the system. Otherwise, you may get nasty surprises later in the development process. These stakeholders determine the extent and the level of detail of your work and its results.</a:t>
            </a:r>
            <a:endParaRPr/>
          </a:p>
          <a:p>
            <a:pPr indent="0" lvl="0" marL="0" rtl="0" algn="l">
              <a:lnSpc>
                <a:spcPct val="90000"/>
              </a:lnSpc>
              <a:spcBef>
                <a:spcPts val="1000"/>
              </a:spcBef>
              <a:spcAft>
                <a:spcPts val="0"/>
              </a:spcAft>
              <a:buClr>
                <a:schemeClr val="dk2"/>
              </a:buClr>
              <a:buSzPts val="1600"/>
              <a:buNone/>
            </a:pPr>
            <a:r>
              <a:rPr lang="en-US" sz="1600">
                <a:solidFill>
                  <a:schemeClr val="dk2"/>
                </a:solidFill>
              </a:rPr>
              <a:t>Define five important stakeholders.</a:t>
            </a:r>
            <a:endParaRPr/>
          </a:p>
        </p:txBody>
      </p:sp>
      <p:sp>
        <p:nvSpPr>
          <p:cNvPr id="303" name="Google Shape;303;p4"/>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04" name="Google Shape;304;p4"/>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305" name="Google Shape;305;p4"/>
          <p:cNvGraphicFramePr/>
          <p:nvPr/>
        </p:nvGraphicFramePr>
        <p:xfrm>
          <a:off x="240000" y="810000"/>
          <a:ext cx="3000000" cy="3000000"/>
        </p:xfrm>
        <a:graphic>
          <a:graphicData uri="http://schemas.openxmlformats.org/drawingml/2006/table">
            <a:tbl>
              <a:tblPr bandRow="1" firstRow="1">
                <a:noFill/>
                <a:tableStyleId>{FDA1F77E-4187-4183-842C-8EA34FF0FE71}</a:tableStyleId>
              </a:tblPr>
              <a:tblGrid>
                <a:gridCol w="3708900"/>
                <a:gridCol w="7991525"/>
              </a:tblGrid>
              <a:tr h="494450">
                <a:tc>
                  <a:txBody>
                    <a:bodyPr/>
                    <a:lstStyle/>
                    <a:p>
                      <a:pPr indent="0" lvl="0" marL="0" marR="0" rtl="0" algn="l">
                        <a:spcBef>
                          <a:spcPts val="0"/>
                        </a:spcBef>
                        <a:spcAft>
                          <a:spcPts val="0"/>
                        </a:spcAft>
                        <a:buNone/>
                      </a:pPr>
                      <a:r>
                        <a:rPr lang="en-US" sz="2400" u="none" cap="none" strike="noStrike"/>
                        <a:t>Role/Name</a:t>
                      </a:r>
                      <a:endParaRPr/>
                    </a:p>
                  </a:txBody>
                  <a:tcPr marT="60950" marB="60950" marR="121925" marL="121925">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Expectations</a:t>
                      </a:r>
                      <a:endParaRPr/>
                    </a:p>
                  </a:txBody>
                  <a:tcPr marT="60950" marB="60950" marR="121925" marL="121925"/>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University Administrator (John Smith)</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E</a:t>
                      </a:r>
                      <a:r>
                        <a:rPr lang="en-US" sz="1050">
                          <a:solidFill>
                            <a:srgbClr val="374151"/>
                          </a:solidFill>
                          <a:latin typeface="Roboto"/>
                          <a:ea typeface="Roboto"/>
                          <a:cs typeface="Roboto"/>
                          <a:sym typeface="Roboto"/>
                        </a:rPr>
                        <a:t>fficient management of university operations.</a:t>
                      </a:r>
                      <a:endParaRPr sz="2400"/>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Senior Lecturer (Jane Doe)</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S</a:t>
                      </a:r>
                      <a:r>
                        <a:rPr lang="en-US" sz="1050">
                          <a:solidFill>
                            <a:srgbClr val="374151"/>
                          </a:solidFill>
                          <a:latin typeface="Roboto"/>
                          <a:ea typeface="Roboto"/>
                          <a:cs typeface="Roboto"/>
                          <a:sym typeface="Roboto"/>
                        </a:rPr>
                        <a:t>treamlined academic and curriculum management.</a:t>
                      </a:r>
                      <a:endParaRPr sz="2400"/>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Chief Information Officer (Michael Lee)</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Se</a:t>
                      </a:r>
                      <a:r>
                        <a:rPr lang="en-US" sz="1050">
                          <a:solidFill>
                            <a:srgbClr val="374151"/>
                          </a:solidFill>
                          <a:latin typeface="Roboto"/>
                          <a:ea typeface="Roboto"/>
                          <a:cs typeface="Roboto"/>
                          <a:sym typeface="Roboto"/>
                        </a:rPr>
                        <a:t>cure, scalable, and maintainable system architecture.</a:t>
                      </a:r>
                      <a:endParaRPr sz="2400"/>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Student Representative (Emily Chen)</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U</a:t>
                      </a:r>
                      <a:r>
                        <a:rPr lang="en-US" sz="1050">
                          <a:solidFill>
                            <a:srgbClr val="374151"/>
                          </a:solidFill>
                          <a:latin typeface="Roboto"/>
                          <a:ea typeface="Roboto"/>
                          <a:cs typeface="Roboto"/>
                          <a:sym typeface="Roboto"/>
                        </a:rPr>
                        <a:t>ser-friendly interface and access to necessary academic resources.</a:t>
                      </a:r>
                      <a:endParaRPr sz="2400"/>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Financial Officer (Sarah Johnson)</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A</a:t>
                      </a:r>
                      <a:r>
                        <a:rPr lang="en-US" sz="1050">
                          <a:solidFill>
                            <a:srgbClr val="374151"/>
                          </a:solidFill>
                          <a:latin typeface="Roboto"/>
                          <a:ea typeface="Roboto"/>
                          <a:cs typeface="Roboto"/>
                          <a:sym typeface="Roboto"/>
                        </a:rPr>
                        <a:t>ccurate and efficient financial management and reporting.</a:t>
                      </a:r>
                      <a:endParaRPr sz="2400"/>
                    </a:p>
                  </a:txBody>
                  <a:tcPr marT="60950" marB="60950" marR="121925" marL="121925">
                    <a:lnL cap="flat" cmpd="sng">
                      <a:solidFill>
                        <a:srgbClr val="D9D9E3"/>
                      </a:solidFill>
                      <a:prstDash val="solid"/>
                      <a:round/>
                      <a:headEnd len="sm" w="sm" type="none"/>
                      <a:tailEnd len="sm" w="sm" type="none"/>
                    </a:ln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Quality Goals</a:t>
            </a:r>
            <a:endParaRPr/>
          </a:p>
        </p:txBody>
      </p:sp>
      <p:sp>
        <p:nvSpPr>
          <p:cNvPr id="311" name="Google Shape;311;p5"/>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12" name="Google Shape;312;p5"/>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13" name="Google Shape;313;p5"/>
          <p:cNvSpPr txBox="1"/>
          <p:nvPr>
            <p:ph idx="1" type="body"/>
          </p:nvPr>
        </p:nvSpPr>
        <p:spPr>
          <a:xfrm>
            <a:off x="240002" y="2859872"/>
            <a:ext cx="11700425" cy="335012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1600"/>
              <a:buNone/>
            </a:pPr>
            <a:r>
              <a:rPr i="1" lang="en-US" sz="1600">
                <a:solidFill>
                  <a:schemeClr val="dk2"/>
                </a:solidFill>
              </a:rPr>
              <a:t>You should know the quality goals of your most important stakeholders, since they will influence fundamental architectural decisions. Make sure to be very concrete about these qualities, avoid buzzwords. If you as an architect do not know how the quality of your work will be judged, it becomes challenging to meet the expectations.</a:t>
            </a:r>
            <a:endParaRPr/>
          </a:p>
          <a:p>
            <a:pPr indent="0" lvl="0" marL="0" rtl="0" algn="l">
              <a:lnSpc>
                <a:spcPct val="90000"/>
              </a:lnSpc>
              <a:spcBef>
                <a:spcPts val="1000"/>
              </a:spcBef>
              <a:spcAft>
                <a:spcPts val="0"/>
              </a:spcAft>
              <a:buClr>
                <a:schemeClr val="dk2"/>
              </a:buClr>
              <a:buSzPts val="1600"/>
              <a:buNone/>
            </a:pPr>
            <a:r>
              <a:rPr lang="en-US" sz="1600">
                <a:solidFill>
                  <a:schemeClr val="dk2"/>
                </a:solidFill>
              </a:rPr>
              <a:t>Define three quality goals ordered by priority.</a:t>
            </a:r>
            <a:endParaRPr/>
          </a:p>
          <a:p>
            <a:pPr indent="0" lvl="0" marL="0" rtl="0" algn="l">
              <a:lnSpc>
                <a:spcPct val="90000"/>
              </a:lnSpc>
              <a:spcBef>
                <a:spcPts val="1000"/>
              </a:spcBef>
              <a:spcAft>
                <a:spcPts val="0"/>
              </a:spcAft>
              <a:buClr>
                <a:schemeClr val="dk2"/>
              </a:buClr>
              <a:buSzPts val="1600"/>
              <a:buNone/>
            </a:pPr>
            <a:r>
              <a:rPr lang="en-US" sz="1600">
                <a:solidFill>
                  <a:schemeClr val="dk2"/>
                </a:solidFill>
              </a:rPr>
              <a:t>Help: </a:t>
            </a:r>
            <a:r>
              <a:rPr lang="en-US" sz="1600" u="sng">
                <a:solidFill>
                  <a:schemeClr val="dk2"/>
                </a:solidFill>
                <a:hlinkClick r:id="rId3">
                  <a:extLst>
                    <a:ext uri="{A12FA001-AC4F-418D-AE19-62706E023703}">
                      <ahyp:hlinkClr val="tx"/>
                    </a:ext>
                  </a:extLst>
                </a:hlinkClick>
              </a:rPr>
              <a:t>https://iso25000.com/index.php/en/iso-25000-standards/iso-25010</a:t>
            </a:r>
            <a:r>
              <a:rPr lang="en-US" sz="1600">
                <a:solidFill>
                  <a:schemeClr val="dk2"/>
                </a:solidFill>
              </a:rPr>
              <a:t> </a:t>
            </a:r>
            <a:endParaRPr/>
          </a:p>
        </p:txBody>
      </p:sp>
      <p:graphicFrame>
        <p:nvGraphicFramePr>
          <p:cNvPr id="314" name="Google Shape;314;p5"/>
          <p:cNvGraphicFramePr/>
          <p:nvPr/>
        </p:nvGraphicFramePr>
        <p:xfrm>
          <a:off x="239999" y="810000"/>
          <a:ext cx="3000000" cy="3000000"/>
        </p:xfrm>
        <a:graphic>
          <a:graphicData uri="http://schemas.openxmlformats.org/drawingml/2006/table">
            <a:tbl>
              <a:tblPr bandRow="1" firstRow="1">
                <a:noFill/>
                <a:tableStyleId>{FDA1F77E-4187-4183-842C-8EA34FF0FE71}</a:tableStyleId>
              </a:tblPr>
              <a:tblGrid>
                <a:gridCol w="1080800"/>
                <a:gridCol w="2802475"/>
                <a:gridCol w="7817150"/>
              </a:tblGrid>
              <a:tr h="853450">
                <a:tc>
                  <a:txBody>
                    <a:bodyPr/>
                    <a:lstStyle/>
                    <a:p>
                      <a:pPr indent="0" lvl="0" marL="0" marR="0" rtl="0" algn="l">
                        <a:spcBef>
                          <a:spcPts val="0"/>
                        </a:spcBef>
                        <a:spcAft>
                          <a:spcPts val="0"/>
                        </a:spcAft>
                        <a:buNone/>
                      </a:pPr>
                      <a:r>
                        <a:rPr lang="en-US" sz="2400"/>
                        <a:t>Priority</a:t>
                      </a:r>
                      <a:endParaRPr/>
                    </a:p>
                  </a:txBody>
                  <a:tcPr marT="60950" marB="60950" marR="121925" marL="121925"/>
                </a:tc>
                <a:tc>
                  <a:txBody>
                    <a:bodyPr/>
                    <a:lstStyle/>
                    <a:p>
                      <a:pPr indent="0" lvl="0" marL="0" marR="0" rtl="0" algn="l">
                        <a:spcBef>
                          <a:spcPts val="0"/>
                        </a:spcBef>
                        <a:spcAft>
                          <a:spcPts val="0"/>
                        </a:spcAft>
                        <a:buNone/>
                      </a:pPr>
                      <a:r>
                        <a:rPr lang="en-US" sz="2400"/>
                        <a:t>Quality</a:t>
                      </a:r>
                      <a:endParaRPr/>
                    </a:p>
                  </a:txBody>
                  <a:tcPr marT="60950" marB="60950" marR="121925" marL="121925">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Motivation</a:t>
                      </a:r>
                      <a:endParaRPr/>
                    </a:p>
                  </a:txBody>
                  <a:tcPr marT="60950" marB="60950" marR="121925" marL="121925"/>
                </a:tc>
              </a:tr>
              <a:tr h="494450">
                <a:tc>
                  <a:txBody>
                    <a:bodyPr/>
                    <a:lstStyle/>
                    <a:p>
                      <a:pPr indent="0" lvl="0" marL="0" marR="0" rtl="0" algn="l">
                        <a:spcBef>
                          <a:spcPts val="0"/>
                        </a:spcBef>
                        <a:spcAft>
                          <a:spcPts val="0"/>
                        </a:spcAft>
                        <a:buNone/>
                      </a:pPr>
                      <a:r>
                        <a:rPr lang="en-US" sz="2400"/>
                        <a:t>1</a:t>
                      </a:r>
                      <a:endParaRPr/>
                    </a:p>
                  </a:txBody>
                  <a:tcPr marT="60950" marB="60950" marR="121925" marL="121925">
                    <a:lnR cap="flat" cmpd="sng" w="9525">
                      <a:solidFill>
                        <a:srgbClr val="D9D9E3"/>
                      </a:solidFill>
                      <a:prstDash val="solid"/>
                      <a:round/>
                      <a:headEnd len="sm" w="sm" type="none"/>
                      <a:tailEnd len="sm" w="sm" type="none"/>
                    </a:lnR>
                  </a:tcPr>
                </a:tc>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Usability</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E</a:t>
                      </a:r>
                      <a:r>
                        <a:rPr lang="en-US" sz="1050">
                          <a:solidFill>
                            <a:srgbClr val="374151"/>
                          </a:solidFill>
                          <a:latin typeface="Roboto"/>
                          <a:ea typeface="Roboto"/>
                          <a:cs typeface="Roboto"/>
                          <a:sym typeface="Roboto"/>
                        </a:rPr>
                        <a:t>nsure a user-friendly experience for all stakeholders.</a:t>
                      </a:r>
                      <a:endParaRPr sz="2400"/>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marR="0" rtl="0" algn="l">
                        <a:spcBef>
                          <a:spcPts val="0"/>
                        </a:spcBef>
                        <a:spcAft>
                          <a:spcPts val="0"/>
                        </a:spcAft>
                        <a:buNone/>
                      </a:pPr>
                      <a:r>
                        <a:rPr lang="en-US" sz="2400"/>
                        <a:t>2</a:t>
                      </a:r>
                      <a:endParaRPr/>
                    </a:p>
                  </a:txBody>
                  <a:tcPr marT="60950" marB="60950" marR="121925" marL="121925">
                    <a:lnR cap="flat" cmpd="sng" w="9525">
                      <a:solidFill>
                        <a:srgbClr val="D9D9E3"/>
                      </a:solidFill>
                      <a:prstDash val="solid"/>
                      <a:round/>
                      <a:headEnd len="sm" w="sm" type="none"/>
                      <a:tailEnd len="sm" w="sm" type="none"/>
                    </a:lnR>
                  </a:tcPr>
                </a:tc>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Security</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Pr</a:t>
                      </a:r>
                      <a:r>
                        <a:rPr lang="en-US" sz="1050">
                          <a:solidFill>
                            <a:srgbClr val="374151"/>
                          </a:solidFill>
                          <a:latin typeface="Roboto"/>
                          <a:ea typeface="Roboto"/>
                          <a:cs typeface="Roboto"/>
                          <a:sym typeface="Roboto"/>
                        </a:rPr>
                        <a:t>otect sensitive academic and financial data.</a:t>
                      </a:r>
                      <a:endParaRPr sz="2400"/>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marR="0" rtl="0" algn="l">
                        <a:spcBef>
                          <a:spcPts val="0"/>
                        </a:spcBef>
                        <a:spcAft>
                          <a:spcPts val="0"/>
                        </a:spcAft>
                        <a:buNone/>
                      </a:pPr>
                      <a:r>
                        <a:rPr lang="en-US" sz="2400"/>
                        <a:t>3</a:t>
                      </a:r>
                      <a:endParaRPr/>
                    </a:p>
                  </a:txBody>
                  <a:tcPr marT="60950" marB="60950" marR="121925" marL="121925">
                    <a:lnR cap="flat" cmpd="sng" w="9525">
                      <a:solidFill>
                        <a:srgbClr val="D9D9E3"/>
                      </a:solidFill>
                      <a:prstDash val="solid"/>
                      <a:round/>
                      <a:headEnd len="sm" w="sm" type="none"/>
                      <a:tailEnd len="sm" w="sm" type="none"/>
                    </a:lnR>
                  </a:tcPr>
                </a:tc>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Reliability</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P</a:t>
                      </a:r>
                      <a:r>
                        <a:rPr lang="en-US" sz="1050">
                          <a:solidFill>
                            <a:srgbClr val="374151"/>
                          </a:solidFill>
                          <a:latin typeface="Roboto"/>
                          <a:ea typeface="Roboto"/>
                          <a:cs typeface="Roboto"/>
                          <a:sym typeface="Roboto"/>
                        </a:rPr>
                        <a:t>rovide consistent and dependable system performance.</a:t>
                      </a:r>
                      <a:endParaRPr sz="2400"/>
                    </a:p>
                  </a:txBody>
                  <a:tcPr marT="60950" marB="60950" marR="121925" marL="121925">
                    <a:lnL cap="flat" cmpd="sng">
                      <a:solidFill>
                        <a:srgbClr val="D9D9E3"/>
                      </a:solidFill>
                      <a:prstDash val="solid"/>
                      <a:round/>
                      <a:headEnd len="sm" w="sm" type="none"/>
                      <a:tailEnd len="sm" w="sm" type="none"/>
                    </a:ln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7"/>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Solution Strategy</a:t>
            </a:r>
            <a:endParaRPr/>
          </a:p>
        </p:txBody>
      </p:sp>
      <p:sp>
        <p:nvSpPr>
          <p:cNvPr id="320" name="Google Shape;320;p7"/>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21" name="Google Shape;321;p7"/>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22" name="Google Shape;322;p7"/>
          <p:cNvSpPr txBox="1"/>
          <p:nvPr/>
        </p:nvSpPr>
        <p:spPr>
          <a:xfrm>
            <a:off x="245850" y="3129799"/>
            <a:ext cx="11700300" cy="1748700"/>
          </a:xfrm>
          <a:prstGeom prst="rect">
            <a:avLst/>
          </a:prstGeom>
          <a:noFill/>
          <a:ln>
            <a:noFill/>
          </a:ln>
        </p:spPr>
        <p:txBody>
          <a:bodyPr anchorCtr="0" anchor="t" bIns="60950" lIns="121900" spcFirstLastPara="1" rIns="121900" wrap="square" tIns="60950">
            <a:normAutofit/>
          </a:bodyPr>
          <a:lstStyle/>
          <a:p>
            <a:pPr indent="0" lvl="0" marL="0" marR="0" rtl="0" algn="l">
              <a:lnSpc>
                <a:spcPct val="90000"/>
              </a:lnSpc>
              <a:spcBef>
                <a:spcPts val="0"/>
              </a:spcBef>
              <a:spcAft>
                <a:spcPts val="0"/>
              </a:spcAft>
              <a:buClr>
                <a:schemeClr val="dk2"/>
              </a:buClr>
              <a:buSzPts val="1600"/>
              <a:buFont typeface="Arial"/>
              <a:buNone/>
            </a:pPr>
            <a:r>
              <a:rPr i="1" lang="en-US" sz="1600">
                <a:solidFill>
                  <a:schemeClr val="dk2"/>
                </a:solidFill>
                <a:latin typeface="Arial"/>
                <a:ea typeface="Arial"/>
                <a:cs typeface="Arial"/>
                <a:sym typeface="Arial"/>
              </a:rPr>
              <a:t>These decisions form the cornerstones for your architecture. They are the basis for many other detailed decisions or implementation rules.</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Define three goals/requirements and their architectural approach. The first approach must be the decision between a Monolith, Service-Oriented Architecture or Microservice approach.</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Help: </a:t>
            </a:r>
            <a:r>
              <a:rPr lang="en-US" sz="1600" u="sng">
                <a:solidFill>
                  <a:schemeClr val="dk2"/>
                </a:solidFill>
                <a:latin typeface="Arial"/>
                <a:ea typeface="Arial"/>
                <a:cs typeface="Arial"/>
                <a:sym typeface="Arial"/>
                <a:hlinkClick r:id="rId3">
                  <a:extLst>
                    <a:ext uri="{A12FA001-AC4F-418D-AE19-62706E023703}">
                      <ahyp:hlinkClr val="tx"/>
                    </a:ext>
                  </a:extLst>
                </a:hlinkClick>
              </a:rPr>
              <a:t>https://docs.arc42.org/section-4/</a:t>
            </a:r>
            <a:r>
              <a:rPr lang="en-US" sz="1600">
                <a:solidFill>
                  <a:schemeClr val="dk2"/>
                </a:solidFill>
                <a:latin typeface="Arial"/>
                <a:ea typeface="Arial"/>
                <a:cs typeface="Arial"/>
                <a:sym typeface="Arial"/>
              </a:rPr>
              <a:t> &amp; </a:t>
            </a:r>
            <a:r>
              <a:rPr lang="en-US" sz="1600" u="sng">
                <a:solidFill>
                  <a:schemeClr val="dk2"/>
                </a:solidFill>
                <a:latin typeface="Arial"/>
                <a:ea typeface="Arial"/>
                <a:cs typeface="Arial"/>
                <a:sym typeface="Arial"/>
                <a:hlinkClick r:id="rId4">
                  <a:extLst>
                    <a:ext uri="{A12FA001-AC4F-418D-AE19-62706E023703}">
                      <ahyp:hlinkClr val="tx"/>
                    </a:ext>
                  </a:extLst>
                </a:hlinkClick>
              </a:rPr>
              <a:t>https://biking.michael-simons.eu/docs/index.html#section-solution-strategy</a:t>
            </a:r>
            <a:r>
              <a:rPr lang="en-US" sz="1600">
                <a:solidFill>
                  <a:schemeClr val="dk2"/>
                </a:solidFill>
                <a:latin typeface="Arial"/>
                <a:ea typeface="Arial"/>
                <a:cs typeface="Arial"/>
                <a:sym typeface="Arial"/>
              </a:rPr>
              <a:t> </a:t>
            </a:r>
            <a:endParaRPr/>
          </a:p>
        </p:txBody>
      </p:sp>
      <p:graphicFrame>
        <p:nvGraphicFramePr>
          <p:cNvPr id="323" name="Google Shape;323;p7"/>
          <p:cNvGraphicFramePr/>
          <p:nvPr/>
        </p:nvGraphicFramePr>
        <p:xfrm>
          <a:off x="240000" y="810000"/>
          <a:ext cx="3000000" cy="3000000"/>
        </p:xfrm>
        <a:graphic>
          <a:graphicData uri="http://schemas.openxmlformats.org/drawingml/2006/table">
            <a:tbl>
              <a:tblPr bandRow="1" firstRow="1">
                <a:noFill/>
                <a:tableStyleId>{FDA1F77E-4187-4183-842C-8EA34FF0FE71}</a:tableStyleId>
              </a:tblPr>
              <a:tblGrid>
                <a:gridCol w="3104325"/>
                <a:gridCol w="8596100"/>
              </a:tblGrid>
              <a:tr h="494450">
                <a:tc>
                  <a:txBody>
                    <a:bodyPr/>
                    <a:lstStyle/>
                    <a:p>
                      <a:pPr indent="0" lvl="0" marL="0" marR="0" rtl="0" algn="l">
                        <a:spcBef>
                          <a:spcPts val="0"/>
                        </a:spcBef>
                        <a:spcAft>
                          <a:spcPts val="0"/>
                        </a:spcAft>
                        <a:buNone/>
                      </a:pPr>
                      <a:r>
                        <a:rPr lang="en-US" sz="2400"/>
                        <a:t>Goal/Requirements</a:t>
                      </a:r>
                      <a:endParaRPr/>
                    </a:p>
                  </a:txBody>
                  <a:tcPr marT="60950" marB="60950" marR="121925" marL="121925">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Architectural Approach</a:t>
                      </a:r>
                      <a:endParaRPr/>
                    </a:p>
                  </a:txBody>
                  <a:tcPr marT="60950" marB="60950" marR="121925" marL="121925"/>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Scalable user management</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Monolith or SOA or Microservice …  </a:t>
                      </a:r>
                      <a:r>
                        <a:rPr lang="en-US" sz="1050">
                          <a:solidFill>
                            <a:srgbClr val="374151"/>
                          </a:solidFill>
                          <a:latin typeface="Roboto"/>
                          <a:ea typeface="Roboto"/>
                          <a:cs typeface="Roboto"/>
                          <a:sym typeface="Roboto"/>
                        </a:rPr>
                        <a:t>Microservices for handling different user roles and activities.</a:t>
                      </a:r>
                      <a:endParaRPr/>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Secure financial transactions</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S</a:t>
                      </a:r>
                      <a:r>
                        <a:rPr lang="en-US" sz="1050">
                          <a:solidFill>
                            <a:srgbClr val="374151"/>
                          </a:solidFill>
                          <a:latin typeface="Roboto"/>
                          <a:ea typeface="Roboto"/>
                          <a:cs typeface="Roboto"/>
                          <a:sym typeface="Roboto"/>
                        </a:rPr>
                        <a:t>ecure API integration with external payment gateways.</a:t>
                      </a:r>
                      <a:endParaRPr sz="2400"/>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Real-time data analytics</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U</a:t>
                      </a:r>
                      <a:r>
                        <a:rPr lang="en-US" sz="1050">
                          <a:solidFill>
                            <a:srgbClr val="374151"/>
                          </a:solidFill>
                          <a:latin typeface="Roboto"/>
                          <a:ea typeface="Roboto"/>
                          <a:cs typeface="Roboto"/>
                          <a:sym typeface="Roboto"/>
                        </a:rPr>
                        <a:t>tilize big data technologies for advanced reporting and analytics.</a:t>
                      </a:r>
                      <a:endParaRPr sz="2400"/>
                    </a:p>
                  </a:txBody>
                  <a:tcPr marT="60950" marB="60950" marR="121925" marL="121925">
                    <a:lnL cap="flat" cmpd="sng">
                      <a:solidFill>
                        <a:srgbClr val="D9D9E3"/>
                      </a:solidFill>
                      <a:prstDash val="solid"/>
                      <a:round/>
                      <a:headEnd len="sm" w="sm" type="none"/>
                      <a:tailEnd len="sm" w="sm" type="none"/>
                    </a:ln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8"/>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Architecture Decisions</a:t>
            </a:r>
            <a:endParaRPr/>
          </a:p>
        </p:txBody>
      </p:sp>
      <p:sp>
        <p:nvSpPr>
          <p:cNvPr id="329" name="Google Shape;329;p8"/>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30" name="Google Shape;330;p8"/>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31" name="Google Shape;331;p8"/>
          <p:cNvSpPr txBox="1"/>
          <p:nvPr/>
        </p:nvSpPr>
        <p:spPr>
          <a:xfrm>
            <a:off x="240002" y="2859872"/>
            <a:ext cx="11700425" cy="3350128"/>
          </a:xfrm>
          <a:prstGeom prst="rect">
            <a:avLst/>
          </a:prstGeom>
          <a:noFill/>
          <a:ln>
            <a:noFill/>
          </a:ln>
        </p:spPr>
        <p:txBody>
          <a:bodyPr anchorCtr="0" anchor="t" bIns="60950" lIns="121900" spcFirstLastPara="1" rIns="121900" wrap="square" tIns="60950">
            <a:normAutofit/>
          </a:bodyPr>
          <a:lstStyle/>
          <a:p>
            <a:pPr indent="0" lvl="0" marL="0" marR="0" rtl="0" algn="l">
              <a:lnSpc>
                <a:spcPct val="90000"/>
              </a:lnSpc>
              <a:spcBef>
                <a:spcPts val="0"/>
              </a:spcBef>
              <a:spcAft>
                <a:spcPts val="0"/>
              </a:spcAft>
              <a:buClr>
                <a:schemeClr val="dk2"/>
              </a:buClr>
              <a:buSzPts val="1600"/>
              <a:buFont typeface="Arial"/>
              <a:buNone/>
            </a:pPr>
            <a:r>
              <a:rPr i="1" lang="en-US" sz="1600">
                <a:solidFill>
                  <a:schemeClr val="dk2"/>
                </a:solidFill>
                <a:latin typeface="Arial"/>
                <a:ea typeface="Arial"/>
                <a:cs typeface="Arial"/>
                <a:sym typeface="Arial"/>
              </a:rPr>
              <a:t>Stakeholders of your system should be able to comprehend and retrace your decisions.</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Define three important, expensive, large scale or risky architecture decisions including rationales. With “decisions” we mean selecting one alternative based on given criteria.</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Help: </a:t>
            </a:r>
            <a:r>
              <a:rPr lang="en-US" sz="1600" u="sng">
                <a:solidFill>
                  <a:schemeClr val="dk2"/>
                </a:solidFill>
                <a:latin typeface="Arial"/>
                <a:ea typeface="Arial"/>
                <a:cs typeface="Arial"/>
                <a:sym typeface="Arial"/>
                <a:hlinkClick r:id="rId3">
                  <a:extLst>
                    <a:ext uri="{A12FA001-AC4F-418D-AE19-62706E023703}">
                      <ahyp:hlinkClr val="tx"/>
                    </a:ext>
                  </a:extLst>
                </a:hlinkClick>
              </a:rPr>
              <a:t>https://docs.arc42.org/section-9/</a:t>
            </a:r>
            <a:r>
              <a:rPr lang="en-US" sz="1600">
                <a:solidFill>
                  <a:schemeClr val="dk2"/>
                </a:solidFill>
                <a:latin typeface="Arial"/>
                <a:ea typeface="Arial"/>
                <a:cs typeface="Arial"/>
                <a:sym typeface="Arial"/>
              </a:rPr>
              <a:t> &amp; </a:t>
            </a:r>
            <a:r>
              <a:rPr lang="en-US" sz="1600" u="sng">
                <a:solidFill>
                  <a:schemeClr val="dk2"/>
                </a:solidFill>
                <a:latin typeface="Arial"/>
                <a:ea typeface="Arial"/>
                <a:cs typeface="Arial"/>
                <a:sym typeface="Arial"/>
                <a:hlinkClick r:id="rId4">
                  <a:extLst>
                    <a:ext uri="{A12FA001-AC4F-418D-AE19-62706E023703}">
                      <ahyp:hlinkClr val="tx"/>
                    </a:ext>
                  </a:extLst>
                </a:hlinkClick>
              </a:rPr>
              <a:t>https://biking.michael-simons.eu/docs/index.html#section-design-decisions</a:t>
            </a:r>
            <a:r>
              <a:rPr lang="en-US" sz="1600">
                <a:solidFill>
                  <a:schemeClr val="dk2"/>
                </a:solidFill>
                <a:latin typeface="Arial"/>
                <a:ea typeface="Arial"/>
                <a:cs typeface="Arial"/>
                <a:sym typeface="Arial"/>
              </a:rPr>
              <a:t> </a:t>
            </a:r>
            <a:endParaRPr/>
          </a:p>
        </p:txBody>
      </p:sp>
      <p:graphicFrame>
        <p:nvGraphicFramePr>
          <p:cNvPr id="332" name="Google Shape;332;p8"/>
          <p:cNvGraphicFramePr/>
          <p:nvPr/>
        </p:nvGraphicFramePr>
        <p:xfrm>
          <a:off x="239999" y="810000"/>
          <a:ext cx="3000000" cy="3000000"/>
        </p:xfrm>
        <a:graphic>
          <a:graphicData uri="http://schemas.openxmlformats.org/drawingml/2006/table">
            <a:tbl>
              <a:tblPr bandRow="1" firstRow="1">
                <a:noFill/>
                <a:tableStyleId>{FDA1F77E-4187-4183-842C-8EA34FF0FE71}</a:tableStyleId>
              </a:tblPr>
              <a:tblGrid>
                <a:gridCol w="3273675"/>
                <a:gridCol w="3996275"/>
                <a:gridCol w="4430500"/>
              </a:tblGrid>
              <a:tr h="494450">
                <a:tc>
                  <a:txBody>
                    <a:bodyPr/>
                    <a:lstStyle/>
                    <a:p>
                      <a:pPr indent="0" lvl="0" marL="0" marR="0" rtl="0" algn="l">
                        <a:spcBef>
                          <a:spcPts val="0"/>
                        </a:spcBef>
                        <a:spcAft>
                          <a:spcPts val="0"/>
                        </a:spcAft>
                        <a:buNone/>
                      </a:pPr>
                      <a:r>
                        <a:rPr lang="en-US" sz="2400"/>
                        <a:t>Problem</a:t>
                      </a:r>
                      <a:endParaRPr/>
                    </a:p>
                  </a:txBody>
                  <a:tcPr marT="60950" marB="60950" marR="121925" marL="121925">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Considered Alternatives</a:t>
                      </a:r>
                      <a:endParaRPr/>
                    </a:p>
                  </a:txBody>
                  <a:tcPr marT="60950" marB="60950" marR="121925" marL="121925">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Decision</a:t>
                      </a:r>
                      <a:endParaRPr/>
                    </a:p>
                  </a:txBody>
                  <a:tcPr marT="60950" marB="60950" marR="121925" marL="121925"/>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System Scalability</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Monolith vs. Microservices</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C</a:t>
                      </a:r>
                      <a:r>
                        <a:rPr lang="en-US" sz="1050">
                          <a:solidFill>
                            <a:srgbClr val="374151"/>
                          </a:solidFill>
                          <a:latin typeface="Roboto"/>
                          <a:ea typeface="Roboto"/>
                          <a:cs typeface="Roboto"/>
                          <a:sym typeface="Roboto"/>
                        </a:rPr>
                        <a:t>hose Microservices for better scalability and maintainability.</a:t>
                      </a:r>
                      <a:endParaRPr sz="2400"/>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Data Storage</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SQL vs. NoSQL</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C</a:t>
                      </a:r>
                      <a:r>
                        <a:rPr lang="en-US" sz="1050">
                          <a:solidFill>
                            <a:srgbClr val="374151"/>
                          </a:solidFill>
                          <a:latin typeface="Roboto"/>
                          <a:ea typeface="Roboto"/>
                          <a:cs typeface="Roboto"/>
                          <a:sym typeface="Roboto"/>
                        </a:rPr>
                        <a:t>hose NoSQL (MongoDB) for flexibility and performance in handling large datasets.</a:t>
                      </a:r>
                      <a:endParaRPr sz="2400"/>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Client-Side Framework</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Angular vs. React</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C</a:t>
                      </a:r>
                      <a:r>
                        <a:rPr lang="en-US" sz="1050">
                          <a:solidFill>
                            <a:srgbClr val="374151"/>
                          </a:solidFill>
                          <a:latin typeface="Roboto"/>
                          <a:ea typeface="Roboto"/>
                          <a:cs typeface="Roboto"/>
                          <a:sym typeface="Roboto"/>
                        </a:rPr>
                        <a:t>Chose React for its component-based architecture and efficient UI rendering.</a:t>
                      </a:r>
                      <a:endParaRPr sz="2400"/>
                    </a:p>
                  </a:txBody>
                  <a:tcPr marT="60950" marB="60950" marR="121925" marL="121925">
                    <a:lnL cap="flat" cmpd="sng">
                      <a:solidFill>
                        <a:srgbClr val="D9D9E3"/>
                      </a:solidFill>
                      <a:prstDash val="solid"/>
                      <a:round/>
                      <a:headEnd len="sm" w="sm" type="none"/>
                      <a:tailEnd len="sm" w="sm" type="none"/>
                    </a:ln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9"/>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Risks and Technical Debt</a:t>
            </a:r>
            <a:endParaRPr/>
          </a:p>
        </p:txBody>
      </p:sp>
      <p:sp>
        <p:nvSpPr>
          <p:cNvPr id="338" name="Google Shape;338;p9"/>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39" name="Google Shape;339;p9"/>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40" name="Google Shape;340;p9"/>
          <p:cNvSpPr txBox="1"/>
          <p:nvPr/>
        </p:nvSpPr>
        <p:spPr>
          <a:xfrm>
            <a:off x="240002" y="2859872"/>
            <a:ext cx="11700425" cy="3350128"/>
          </a:xfrm>
          <a:prstGeom prst="rect">
            <a:avLst/>
          </a:prstGeom>
          <a:noFill/>
          <a:ln>
            <a:noFill/>
          </a:ln>
        </p:spPr>
        <p:txBody>
          <a:bodyPr anchorCtr="0" anchor="t" bIns="60950" lIns="121900" spcFirstLastPara="1" rIns="121900" wrap="square" tIns="60950">
            <a:normAutofit/>
          </a:bodyPr>
          <a:lstStyle/>
          <a:p>
            <a:pPr indent="0" lvl="0" marL="0" marR="0" rtl="0" algn="l">
              <a:lnSpc>
                <a:spcPct val="90000"/>
              </a:lnSpc>
              <a:spcBef>
                <a:spcPts val="0"/>
              </a:spcBef>
              <a:spcAft>
                <a:spcPts val="0"/>
              </a:spcAft>
              <a:buClr>
                <a:schemeClr val="dk2"/>
              </a:buClr>
              <a:buSzPts val="1600"/>
              <a:buFont typeface="Arial"/>
              <a:buNone/>
            </a:pPr>
            <a:r>
              <a:rPr i="1" lang="en-US" sz="1600">
                <a:solidFill>
                  <a:schemeClr val="dk2"/>
                </a:solidFill>
                <a:latin typeface="Arial"/>
                <a:ea typeface="Arial"/>
                <a:cs typeface="Arial"/>
                <a:sym typeface="Arial"/>
              </a:rPr>
              <a:t>This should be your motto for systematic detection and evaluation of risks and technical debts in the architecture, which will be needed by management stakeholders (e.g. project managers, product owners) as part of the overall risk analysis and measurement planning.</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Define three risks and/or technical debts, probably including suggested measures to minimize, mitigate or avoid risks or reduce technical debts.</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Help: </a:t>
            </a:r>
            <a:r>
              <a:rPr lang="en-US" sz="1600" u="sng">
                <a:solidFill>
                  <a:schemeClr val="dk2"/>
                </a:solidFill>
                <a:latin typeface="Arial"/>
                <a:ea typeface="Arial"/>
                <a:cs typeface="Arial"/>
                <a:sym typeface="Arial"/>
                <a:hlinkClick r:id="rId3">
                  <a:extLst>
                    <a:ext uri="{A12FA001-AC4F-418D-AE19-62706E023703}">
                      <ahyp:hlinkClr val="tx"/>
                    </a:ext>
                  </a:extLst>
                </a:hlinkClick>
              </a:rPr>
              <a:t>https://docs.arc42.org/section-11/</a:t>
            </a:r>
            <a:r>
              <a:rPr lang="en-US" sz="1600">
                <a:solidFill>
                  <a:schemeClr val="dk2"/>
                </a:solidFill>
                <a:latin typeface="Arial"/>
                <a:ea typeface="Arial"/>
                <a:cs typeface="Arial"/>
                <a:sym typeface="Arial"/>
              </a:rPr>
              <a:t> &amp; </a:t>
            </a:r>
            <a:r>
              <a:rPr lang="en-US" sz="1600" u="sng">
                <a:solidFill>
                  <a:schemeClr val="dk2"/>
                </a:solidFill>
                <a:latin typeface="Arial"/>
                <a:ea typeface="Arial"/>
                <a:cs typeface="Arial"/>
                <a:sym typeface="Arial"/>
                <a:hlinkClick r:id="rId4">
                  <a:extLst>
                    <a:ext uri="{A12FA001-AC4F-418D-AE19-62706E023703}">
                      <ahyp:hlinkClr val="tx"/>
                    </a:ext>
                  </a:extLst>
                </a:hlinkClick>
              </a:rPr>
              <a:t>https://docs.arc42.org/examples/risk-htmlsc-1/</a:t>
            </a:r>
            <a:r>
              <a:rPr lang="en-US" sz="1600">
                <a:solidFill>
                  <a:schemeClr val="dk2"/>
                </a:solidFill>
                <a:latin typeface="Arial"/>
                <a:ea typeface="Arial"/>
                <a:cs typeface="Arial"/>
                <a:sym typeface="Arial"/>
              </a:rPr>
              <a:t> </a:t>
            </a:r>
            <a:endParaRPr/>
          </a:p>
        </p:txBody>
      </p:sp>
      <p:graphicFrame>
        <p:nvGraphicFramePr>
          <p:cNvPr id="341" name="Google Shape;341;p9"/>
          <p:cNvGraphicFramePr/>
          <p:nvPr/>
        </p:nvGraphicFramePr>
        <p:xfrm>
          <a:off x="240000" y="810000"/>
          <a:ext cx="3000000" cy="3000000"/>
        </p:xfrm>
        <a:graphic>
          <a:graphicData uri="http://schemas.openxmlformats.org/drawingml/2006/table">
            <a:tbl>
              <a:tblPr bandRow="1" firstRow="1">
                <a:noFill/>
                <a:tableStyleId>{FDA1F77E-4187-4183-842C-8EA34FF0FE71}</a:tableStyleId>
              </a:tblPr>
              <a:tblGrid>
                <a:gridCol w="3426075"/>
                <a:gridCol w="8274350"/>
              </a:tblGrid>
              <a:tr h="494450">
                <a:tc>
                  <a:txBody>
                    <a:bodyPr/>
                    <a:lstStyle/>
                    <a:p>
                      <a:pPr indent="0" lvl="0" marL="0" marR="0" rtl="0" algn="l">
                        <a:spcBef>
                          <a:spcPts val="0"/>
                        </a:spcBef>
                        <a:spcAft>
                          <a:spcPts val="0"/>
                        </a:spcAft>
                        <a:buNone/>
                      </a:pPr>
                      <a:r>
                        <a:rPr lang="en-US" sz="2400"/>
                        <a:t>Risk/Technical Debt</a:t>
                      </a:r>
                      <a:endParaRPr/>
                    </a:p>
                  </a:txBody>
                  <a:tcPr marT="60950" marB="60950" marR="121925" marL="121925">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Description</a:t>
                      </a:r>
                      <a:endParaRPr/>
                    </a:p>
                  </a:txBody>
                  <a:tcPr marT="60950" marB="60950" marR="121925" marL="121925"/>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Integration Complexity</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I</a:t>
                      </a:r>
                      <a:r>
                        <a:rPr lang="en-US" sz="1050">
                          <a:solidFill>
                            <a:srgbClr val="374151"/>
                          </a:solidFill>
                          <a:latin typeface="Roboto"/>
                          <a:ea typeface="Roboto"/>
                          <a:cs typeface="Roboto"/>
                          <a:sym typeface="Roboto"/>
                        </a:rPr>
                        <a:t>ntegrating multiple microservices can lead to complexity.</a:t>
                      </a:r>
                      <a:endParaRPr sz="2400"/>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Data Migration</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M</a:t>
                      </a:r>
                      <a:r>
                        <a:rPr lang="en-US" sz="1050">
                          <a:solidFill>
                            <a:srgbClr val="374151"/>
                          </a:solidFill>
                          <a:latin typeface="Roboto"/>
                          <a:ea typeface="Roboto"/>
                          <a:cs typeface="Roboto"/>
                          <a:sym typeface="Roboto"/>
                        </a:rPr>
                        <a:t>igrating existing data to the new system might lead to inconsistencies.</a:t>
                      </a:r>
                      <a:endParaRPr sz="2400"/>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Dependency Management</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M</a:t>
                      </a:r>
                      <a:r>
                        <a:rPr lang="en-US" sz="1050">
                          <a:solidFill>
                            <a:srgbClr val="374151"/>
                          </a:solidFill>
                          <a:latin typeface="Roboto"/>
                          <a:ea typeface="Roboto"/>
                          <a:cs typeface="Roboto"/>
                          <a:sym typeface="Roboto"/>
                        </a:rPr>
                        <a:t>anaging numerous dependencies in a microservices architecture might increase technical debt.</a:t>
                      </a:r>
                      <a:endParaRPr sz="2400"/>
                    </a:p>
                  </a:txBody>
                  <a:tcPr marT="60950" marB="60950" marR="121925" marL="121925">
                    <a:lnL cap="flat" cmpd="sng">
                      <a:solidFill>
                        <a:srgbClr val="D9D9E3"/>
                      </a:solidFill>
                      <a:prstDash val="solid"/>
                      <a:round/>
                      <a:headEnd len="sm" w="sm" type="none"/>
                      <a:tailEnd len="sm" w="sm" type="none"/>
                    </a:ln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1"/>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Architecture Constraints</a:t>
            </a:r>
            <a:endParaRPr/>
          </a:p>
        </p:txBody>
      </p:sp>
      <p:sp>
        <p:nvSpPr>
          <p:cNvPr id="347" name="Google Shape;347;p11"/>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48" name="Google Shape;348;p11"/>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349" name="Google Shape;349;p11"/>
          <p:cNvGraphicFramePr/>
          <p:nvPr/>
        </p:nvGraphicFramePr>
        <p:xfrm>
          <a:off x="240000" y="810000"/>
          <a:ext cx="3000000" cy="3000000"/>
        </p:xfrm>
        <a:graphic>
          <a:graphicData uri="http://schemas.openxmlformats.org/drawingml/2006/table">
            <a:tbl>
              <a:tblPr bandRow="1" firstRow="1">
                <a:noFill/>
                <a:tableStyleId>{FDA1F77E-4187-4183-842C-8EA34FF0FE71}</a:tableStyleId>
              </a:tblPr>
              <a:tblGrid>
                <a:gridCol w="3104325"/>
                <a:gridCol w="8596100"/>
              </a:tblGrid>
              <a:tr h="494450">
                <a:tc>
                  <a:txBody>
                    <a:bodyPr/>
                    <a:lstStyle/>
                    <a:p>
                      <a:pPr indent="0" lvl="0" marL="0" marR="0" rtl="0" algn="l">
                        <a:spcBef>
                          <a:spcPts val="0"/>
                        </a:spcBef>
                        <a:spcAft>
                          <a:spcPts val="0"/>
                        </a:spcAft>
                        <a:buNone/>
                      </a:pPr>
                      <a:r>
                        <a:rPr lang="en-US" sz="2400"/>
                        <a:t>Constraints</a:t>
                      </a:r>
                      <a:endParaRPr/>
                    </a:p>
                  </a:txBody>
                  <a:tcPr marT="60950" marB="60950" marR="121925" marL="121925">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Background and/or motivation</a:t>
                      </a:r>
                      <a:endParaRPr/>
                    </a:p>
                  </a:txBody>
                  <a:tcPr marT="60950" marB="60950" marR="121925" marL="121925"/>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Technology Stack (React, Node.js, MongoDB)</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C</a:t>
                      </a:r>
                      <a:r>
                        <a:rPr lang="en-US" sz="1050">
                          <a:solidFill>
                            <a:srgbClr val="374151"/>
                          </a:solidFill>
                          <a:latin typeface="Roboto"/>
                          <a:ea typeface="Roboto"/>
                          <a:cs typeface="Roboto"/>
                          <a:sym typeface="Roboto"/>
                        </a:rPr>
                        <a:t>hosen for their performance, scalability, and community support.</a:t>
                      </a:r>
                      <a:endParaRPr sz="2400"/>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Cloud Infrastructure (AWS/Azure)</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Pr</a:t>
                      </a:r>
                      <a:r>
                        <a:rPr lang="en-US" sz="1050">
                          <a:solidFill>
                            <a:srgbClr val="374151"/>
                          </a:solidFill>
                          <a:latin typeface="Roboto"/>
                          <a:ea typeface="Roboto"/>
                          <a:cs typeface="Roboto"/>
                          <a:sym typeface="Roboto"/>
                        </a:rPr>
                        <a:t>ovides scalability, reliability, and advanced services.</a:t>
                      </a:r>
                      <a:endParaRPr sz="2400"/>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Compliance with Data Protection Regulations</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M</a:t>
                      </a:r>
                      <a:r>
                        <a:rPr lang="en-US" sz="1050">
                          <a:solidFill>
                            <a:srgbClr val="374151"/>
                          </a:solidFill>
                          <a:latin typeface="Roboto"/>
                          <a:ea typeface="Roboto"/>
                          <a:cs typeface="Roboto"/>
                          <a:sym typeface="Roboto"/>
                        </a:rPr>
                        <a:t>andatory for protecting user data and privacy.</a:t>
                      </a:r>
                      <a:endParaRPr sz="2400"/>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Integration with Existing Systems</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E</a:t>
                      </a:r>
                      <a:r>
                        <a:rPr lang="en-US" sz="1050">
                          <a:solidFill>
                            <a:srgbClr val="374151"/>
                          </a:solidFill>
                          <a:latin typeface="Roboto"/>
                          <a:ea typeface="Roboto"/>
                          <a:cs typeface="Roboto"/>
                          <a:sym typeface="Roboto"/>
                        </a:rPr>
                        <a:t>nsures continuity and minimizes the impact of transition.</a:t>
                      </a:r>
                      <a:endParaRPr sz="2400"/>
                    </a:p>
                  </a:txBody>
                  <a:tcPr marT="60950" marB="60950" marR="121925" marL="121925">
                    <a:lnL cap="flat" cmpd="sng">
                      <a:solidFill>
                        <a:srgbClr val="D9D9E3"/>
                      </a:solidFill>
                      <a:prstDash val="solid"/>
                      <a:round/>
                      <a:headEnd len="sm" w="sm" type="none"/>
                      <a:tailEnd len="sm" w="sm" type="none"/>
                    </a:lnL>
                  </a:tcPr>
                </a:tc>
              </a:tr>
              <a:tr h="494450">
                <a:tc>
                  <a:txBody>
                    <a:bodyPr/>
                    <a:lstStyle/>
                    <a:p>
                      <a:pPr indent="0" lvl="0" marL="0" rtl="0" algn="l">
                        <a:lnSpc>
                          <a:spcPct val="171429"/>
                        </a:lnSpc>
                        <a:spcBef>
                          <a:spcPts val="0"/>
                        </a:spcBef>
                        <a:spcAft>
                          <a:spcPts val="0"/>
                        </a:spcAft>
                        <a:buNone/>
                      </a:pPr>
                      <a:r>
                        <a:rPr lang="en-US" sz="950">
                          <a:solidFill>
                            <a:srgbClr val="374151"/>
                          </a:solidFill>
                          <a:latin typeface="Roboto"/>
                          <a:ea typeface="Roboto"/>
                          <a:cs typeface="Roboto"/>
                          <a:sym typeface="Roboto"/>
                        </a:rPr>
                        <a:t>Responsive Design</a:t>
                      </a:r>
                      <a:endParaRPr sz="950">
                        <a:solidFill>
                          <a:srgbClr val="374151"/>
                        </a:solidFill>
                        <a:latin typeface="Roboto"/>
                        <a:ea typeface="Roboto"/>
                        <a:cs typeface="Roboto"/>
                        <a:sym typeface="Roboto"/>
                      </a:endParaRPr>
                    </a:p>
                  </a:txBody>
                  <a:tcPr marT="91425" marB="91425" marR="91425" marL="91425" anchor="ctr">
                    <a:lnL cap="flat" cmpd="sng" w="9525">
                      <a:solidFill>
                        <a:srgbClr val="D9D9E3"/>
                      </a:solidFill>
                      <a:prstDash val="solid"/>
                      <a:round/>
                      <a:headEnd len="sm" w="sm" type="none"/>
                      <a:tailEnd len="sm" w="sm" type="none"/>
                    </a:lnL>
                    <a:lnR cap="flat" cmpd="sng">
                      <a:solidFill>
                        <a:srgbClr val="D9D9E3"/>
                      </a:solidFill>
                      <a:prstDash val="solid"/>
                      <a:round/>
                      <a:headEnd len="sm" w="sm" type="none"/>
                      <a:tailEnd len="sm" w="sm" type="none"/>
                    </a:lnR>
                    <a:lnT cap="flat" cmpd="sng">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2400"/>
                        <a:t>M</a:t>
                      </a:r>
                      <a:r>
                        <a:rPr lang="en-US" sz="1050">
                          <a:solidFill>
                            <a:srgbClr val="374151"/>
                          </a:solidFill>
                          <a:latin typeface="Roboto"/>
                          <a:ea typeface="Roboto"/>
                          <a:cs typeface="Roboto"/>
                          <a:sym typeface="Roboto"/>
                        </a:rPr>
                        <a:t>ust be accessible on various devices, enhancing usability.</a:t>
                      </a:r>
                      <a:endParaRPr sz="2400"/>
                    </a:p>
                  </a:txBody>
                  <a:tcPr marT="60950" marB="60950" marR="121925" marL="121925">
                    <a:lnL cap="flat" cmpd="sng">
                      <a:solidFill>
                        <a:srgbClr val="D9D9E3"/>
                      </a:solidFill>
                      <a:prstDash val="solid"/>
                      <a:round/>
                      <a:headEnd len="sm" w="sm" type="none"/>
                      <a:tailEnd len="sm" w="sm" type="none"/>
                    </a:lnL>
                  </a:tcPr>
                </a:tc>
              </a:tr>
            </a:tbl>
          </a:graphicData>
        </a:graphic>
      </p:graphicFrame>
      <p:sp>
        <p:nvSpPr>
          <p:cNvPr id="350" name="Google Shape;350;p11"/>
          <p:cNvSpPr txBox="1"/>
          <p:nvPr/>
        </p:nvSpPr>
        <p:spPr>
          <a:xfrm>
            <a:off x="240002" y="3848779"/>
            <a:ext cx="11700425" cy="2361221"/>
          </a:xfrm>
          <a:prstGeom prst="rect">
            <a:avLst/>
          </a:prstGeom>
          <a:noFill/>
          <a:ln>
            <a:noFill/>
          </a:ln>
        </p:spPr>
        <p:txBody>
          <a:bodyPr anchorCtr="0" anchor="t" bIns="60950" lIns="121900" spcFirstLastPara="1" rIns="121900" wrap="square" tIns="60950">
            <a:normAutofit/>
          </a:bodyPr>
          <a:lstStyle/>
          <a:p>
            <a:pPr indent="0" lvl="0" marL="0" marR="0" rtl="0" algn="l">
              <a:lnSpc>
                <a:spcPct val="90000"/>
              </a:lnSpc>
              <a:spcBef>
                <a:spcPts val="0"/>
              </a:spcBef>
              <a:spcAft>
                <a:spcPts val="0"/>
              </a:spcAft>
              <a:buClr>
                <a:schemeClr val="dk2"/>
              </a:buClr>
              <a:buSzPts val="1600"/>
              <a:buFont typeface="Arial"/>
              <a:buNone/>
            </a:pPr>
            <a:r>
              <a:rPr i="1" lang="en-US" sz="1600">
                <a:solidFill>
                  <a:schemeClr val="dk2"/>
                </a:solidFill>
                <a:latin typeface="Arial"/>
                <a:ea typeface="Arial"/>
                <a:cs typeface="Arial"/>
                <a:sym typeface="Arial"/>
              </a:rPr>
              <a:t>Architects should know exactly where they are free in their design decisions and where they must adhere to constraints. Constraints must always be dealt with; they may be negotiable, though.</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Define five constraints that constrains software architects in their freedom of design and implementation decisions or decision about the development process.</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Help: </a:t>
            </a:r>
            <a:r>
              <a:rPr lang="en-US" sz="1600" u="sng">
                <a:solidFill>
                  <a:schemeClr val="dk2"/>
                </a:solidFill>
                <a:latin typeface="Arial"/>
                <a:ea typeface="Arial"/>
                <a:cs typeface="Arial"/>
                <a:sym typeface="Arial"/>
                <a:hlinkClick r:id="rId3">
                  <a:extLst>
                    <a:ext uri="{A12FA001-AC4F-418D-AE19-62706E023703}">
                      <ahyp:hlinkClr val="tx"/>
                    </a:ext>
                  </a:extLst>
                </a:hlinkClick>
              </a:rPr>
              <a:t>https://docs.arc42.org/section-2/</a:t>
            </a:r>
            <a:r>
              <a:rPr lang="en-US" sz="1600">
                <a:solidFill>
                  <a:schemeClr val="dk2"/>
                </a:solidFill>
                <a:latin typeface="Arial"/>
                <a:ea typeface="Arial"/>
                <a:cs typeface="Arial"/>
                <a:sym typeface="Arial"/>
              </a:rPr>
              <a:t> &amp; </a:t>
            </a:r>
            <a:r>
              <a:rPr lang="en-US" sz="1600" u="sng">
                <a:solidFill>
                  <a:schemeClr val="dk2"/>
                </a:solidFill>
                <a:latin typeface="Arial"/>
                <a:ea typeface="Arial"/>
                <a:cs typeface="Arial"/>
                <a:sym typeface="Arial"/>
                <a:hlinkClick r:id="rId4">
                  <a:extLst>
                    <a:ext uri="{A12FA001-AC4F-418D-AE19-62706E023703}">
                      <ahyp:hlinkClr val="tx"/>
                    </a:ext>
                  </a:extLst>
                </a:hlinkClick>
              </a:rPr>
              <a:t>https://biking.michael-simons.eu/docs/index.html#section-architecture-constraints</a:t>
            </a:r>
            <a:r>
              <a:rPr lang="en-US" sz="1600">
                <a:solidFill>
                  <a:schemeClr val="dk2"/>
                </a:solidFill>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2"/>
          <p:cNvSpPr txBox="1"/>
          <p:nvPr>
            <p:ph type="title"/>
          </p:nvPr>
        </p:nvSpPr>
        <p:spPr>
          <a:xfrm>
            <a:off x="240000" y="152405"/>
            <a:ext cx="11700427" cy="585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a:t>Business Context</a:t>
            </a:r>
            <a:endParaRPr/>
          </a:p>
        </p:txBody>
      </p:sp>
      <p:sp>
        <p:nvSpPr>
          <p:cNvPr id="356" name="Google Shape;356;p12"/>
          <p:cNvSpPr txBox="1"/>
          <p:nvPr>
            <p:ph idx="11" type="ftr"/>
          </p:nvPr>
        </p:nvSpPr>
        <p:spPr>
          <a:xfrm>
            <a:off x="3724405" y="6416672"/>
            <a:ext cx="7565664"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Software Architecture</a:t>
            </a:r>
            <a:endParaRPr/>
          </a:p>
        </p:txBody>
      </p:sp>
      <p:sp>
        <p:nvSpPr>
          <p:cNvPr id="357" name="Google Shape;357;p12"/>
          <p:cNvSpPr txBox="1"/>
          <p:nvPr>
            <p:ph idx="12" type="sldNum"/>
          </p:nvPr>
        </p:nvSpPr>
        <p:spPr>
          <a:xfrm>
            <a:off x="11389422" y="6416672"/>
            <a:ext cx="647007"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58" name="Google Shape;358;p12"/>
          <p:cNvSpPr txBox="1"/>
          <p:nvPr/>
        </p:nvSpPr>
        <p:spPr>
          <a:xfrm>
            <a:off x="240002" y="4699000"/>
            <a:ext cx="11700425" cy="1511000"/>
          </a:xfrm>
          <a:prstGeom prst="rect">
            <a:avLst/>
          </a:prstGeom>
          <a:noFill/>
          <a:ln>
            <a:noFill/>
          </a:ln>
        </p:spPr>
        <p:txBody>
          <a:bodyPr anchorCtr="0" anchor="t" bIns="60950" lIns="121900" spcFirstLastPara="1" rIns="121900" wrap="square" tIns="60950">
            <a:normAutofit/>
          </a:bodyPr>
          <a:lstStyle/>
          <a:p>
            <a:pPr indent="0" lvl="0" marL="0" marR="0" rtl="0" algn="l">
              <a:lnSpc>
                <a:spcPct val="90000"/>
              </a:lnSpc>
              <a:spcBef>
                <a:spcPts val="0"/>
              </a:spcBef>
              <a:spcAft>
                <a:spcPts val="0"/>
              </a:spcAft>
              <a:buClr>
                <a:schemeClr val="dk2"/>
              </a:buClr>
              <a:buSzPts val="1600"/>
              <a:buFont typeface="Arial"/>
              <a:buNone/>
            </a:pPr>
            <a:r>
              <a:rPr i="1" lang="en-US" sz="1600">
                <a:solidFill>
                  <a:schemeClr val="dk2"/>
                </a:solidFill>
                <a:latin typeface="Arial"/>
                <a:ea typeface="Arial"/>
                <a:cs typeface="Arial"/>
                <a:sym typeface="Arial"/>
              </a:rPr>
              <a:t>The domain interfaces and technical interfaces to communication partners are among your system’s most critical aspects. Make sure that you completely understand them.</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Make a business context diagram so all stakeholders understand which data are exchanged with the environment of the system.</a:t>
            </a:r>
            <a:endParaRPr/>
          </a:p>
          <a:p>
            <a:pPr indent="0" lvl="0" marL="0" marR="0" rtl="0" algn="l">
              <a:lnSpc>
                <a:spcPct val="90000"/>
              </a:lnSpc>
              <a:spcBef>
                <a:spcPts val="750"/>
              </a:spcBef>
              <a:spcAft>
                <a:spcPts val="0"/>
              </a:spcAft>
              <a:buClr>
                <a:schemeClr val="dk2"/>
              </a:buClr>
              <a:buSzPts val="1600"/>
              <a:buFont typeface="Arial"/>
              <a:buNone/>
            </a:pPr>
            <a:r>
              <a:rPr lang="en-US" sz="1600">
                <a:solidFill>
                  <a:schemeClr val="dk2"/>
                </a:solidFill>
                <a:latin typeface="Arial"/>
                <a:ea typeface="Arial"/>
                <a:cs typeface="Arial"/>
                <a:sym typeface="Arial"/>
              </a:rPr>
              <a:t>Help: </a:t>
            </a:r>
            <a:r>
              <a:rPr lang="en-US" sz="1600" u="sng">
                <a:solidFill>
                  <a:schemeClr val="dk2"/>
                </a:solidFill>
                <a:latin typeface="Arial"/>
                <a:ea typeface="Arial"/>
                <a:cs typeface="Arial"/>
                <a:sym typeface="Arial"/>
                <a:hlinkClick r:id="rId3">
                  <a:extLst>
                    <a:ext uri="{A12FA001-AC4F-418D-AE19-62706E023703}">
                      <ahyp:hlinkClr val="tx"/>
                    </a:ext>
                  </a:extLst>
                </a:hlinkClick>
              </a:rPr>
              <a:t>https://docs.arc42.org/section-3/</a:t>
            </a:r>
            <a:r>
              <a:rPr lang="en-US" sz="1600">
                <a:solidFill>
                  <a:schemeClr val="dk2"/>
                </a:solidFill>
                <a:latin typeface="Arial"/>
                <a:ea typeface="Arial"/>
                <a:cs typeface="Arial"/>
                <a:sym typeface="Arial"/>
              </a:rPr>
              <a:t> &amp; </a:t>
            </a:r>
            <a:r>
              <a:rPr lang="en-US" sz="1600" u="sng">
                <a:solidFill>
                  <a:schemeClr val="dk2"/>
                </a:solidFill>
                <a:latin typeface="Arial"/>
                <a:ea typeface="Arial"/>
                <a:cs typeface="Arial"/>
                <a:sym typeface="Arial"/>
                <a:hlinkClick r:id="rId4">
                  <a:extLst>
                    <a:ext uri="{A12FA001-AC4F-418D-AE19-62706E023703}">
                      <ahyp:hlinkClr val="tx"/>
                    </a:ext>
                  </a:extLst>
                </a:hlinkClick>
              </a:rPr>
              <a:t>https://biking.michael-simons.eu/docs/index.html#section-system-scope-and-context</a:t>
            </a:r>
            <a:r>
              <a:rPr lang="en-US" sz="1600">
                <a:solidFill>
                  <a:schemeClr val="dk2"/>
                </a:solidFill>
                <a:latin typeface="Arial"/>
                <a:ea typeface="Arial"/>
                <a:cs typeface="Arial"/>
                <a:sym typeface="Arial"/>
              </a:rPr>
              <a:t> </a:t>
            </a:r>
            <a:endParaRPr/>
          </a:p>
        </p:txBody>
      </p:sp>
      <p:pic>
        <p:nvPicPr>
          <p:cNvPr id="359" name="Google Shape;359;p12"/>
          <p:cNvPicPr preferRelativeResize="0"/>
          <p:nvPr/>
        </p:nvPicPr>
        <p:blipFill>
          <a:blip r:embed="rId5">
            <a:alphaModFix/>
          </a:blip>
          <a:stretch>
            <a:fillRect/>
          </a:stretch>
        </p:blipFill>
        <p:spPr>
          <a:xfrm>
            <a:off x="947738" y="935263"/>
            <a:ext cx="10296525" cy="3248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FHTECHNIKUMFarbschema">
      <a:dk1>
        <a:srgbClr val="000000"/>
      </a:dk1>
      <a:lt1>
        <a:srgbClr val="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ADB9CA"/>
      </a:hlink>
      <a:folHlink>
        <a:srgbClr val="323F4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2020-03-10T15:13:27Z</dcterms:created>
  <dc:creator>Simon Dean Wittrich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fa7b59-752e-4627-9465-5817ec455102_Enabled">
    <vt:lpwstr>true</vt:lpwstr>
  </property>
  <property fmtid="{D5CDD505-2E9C-101B-9397-08002B2CF9AE}" pid="3" name="MSIP_Label_4ffa7b59-752e-4627-9465-5817ec455102_SetDate">
    <vt:lpwstr>2023-06-29T19:15:49Z</vt:lpwstr>
  </property>
  <property fmtid="{D5CDD505-2E9C-101B-9397-08002B2CF9AE}" pid="4" name="MSIP_Label_4ffa7b59-752e-4627-9465-5817ec455102_Method">
    <vt:lpwstr>Standard</vt:lpwstr>
  </property>
  <property fmtid="{D5CDD505-2E9C-101B-9397-08002B2CF9AE}" pid="5" name="MSIP_Label_4ffa7b59-752e-4627-9465-5817ec455102_Name">
    <vt:lpwstr>defa4170-0d19-0005-0004-bc88714345d2</vt:lpwstr>
  </property>
  <property fmtid="{D5CDD505-2E9C-101B-9397-08002B2CF9AE}" pid="6" name="MSIP_Label_4ffa7b59-752e-4627-9465-5817ec455102_SiteId">
    <vt:lpwstr>0bd77659-2e45-4ddd-8b3b-971a222be0c5</vt:lpwstr>
  </property>
  <property fmtid="{D5CDD505-2E9C-101B-9397-08002B2CF9AE}" pid="7" name="MSIP_Label_4ffa7b59-752e-4627-9465-5817ec455102_ActionId">
    <vt:lpwstr>19e4c450-539e-4fb9-b9de-03db1f4e9a10</vt:lpwstr>
  </property>
  <property fmtid="{D5CDD505-2E9C-101B-9397-08002B2CF9AE}" pid="8" name="MSIP_Label_4ffa7b59-752e-4627-9465-5817ec455102_ContentBits">
    <vt:lpwstr>0</vt:lpwstr>
  </property>
</Properties>
</file>