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77"/>
      <p:regular r:id="rId14"/>
      <p:bold r:id="rId15"/>
      <p:italic r:id="rId16"/>
      <p:boldItalic r:id="rId17"/>
    </p:embeddedFont>
    <p:embeddedFont>
      <p:font typeface="Playfair Display" pitchFamily="2" charset="77"/>
      <p:regular r:id="rId18"/>
      <p:bold r:id="rId19"/>
      <p:italic r:id="rId20"/>
      <p:boldItalic r:id="rId21"/>
    </p:embeddedFont>
    <p:embeddedFont>
      <p:font typeface="Trebuchet MS" panose="020B0703020202090204" pitchFamily="3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4E9704-0266-48E3-88EE-20B5279250BD}">
  <a:tblStyle styleId="{C44E9704-0266-48E3-88EE-20B5279250B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5"/>
  </p:normalViewPr>
  <p:slideViewPr>
    <p:cSldViewPr snapToGrid="0">
      <p:cViewPr varScale="1">
        <p:scale>
          <a:sx n="143" d="100"/>
          <a:sy n="143" d="100"/>
        </p:scale>
        <p:origin x="7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473cd6a11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473cd6a11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6473cd6a11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6473cd6a11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473cd6a11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473cd6a1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6473cd6a11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6473cd6a11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473cd6a11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473cd6a1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473cd6a11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473cd6a11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473cd6a1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473cd6a1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473cd6a11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473cd6a1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6473cd6a11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6473cd6a11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6473cd6a11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6473cd6a1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992950" y="992700"/>
            <a:ext cx="3158100" cy="3158100"/>
          </a:xfrm>
          <a:prstGeom prst="rect">
            <a:avLst/>
          </a:prstGeom>
          <a:noFill/>
          <a:ln w="2857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a:endParaRPr/>
          </a:p>
        </p:txBody>
      </p:sp>
      <p:sp>
        <p:nvSpPr>
          <p:cNvPr id="13" name="Google Shape;13;p2"/>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sz="1800" b="1">
                <a:solidFill>
                  <a:schemeClr val="lt1"/>
                </a:solidFill>
                <a:latin typeface="Playfair Display"/>
                <a:ea typeface="Playfair Display"/>
                <a:cs typeface="Playfair Display"/>
                <a:sym typeface="Playfair Display"/>
              </a:defRPr>
            </a:lvl9pPr>
          </a:lstStyle>
          <a:p>
            <a:endParaRPr/>
          </a:p>
        </p:txBody>
      </p:sp>
      <p:sp>
        <p:nvSpPr>
          <p:cNvPr id="14" name="Google Shape;14;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1233100"/>
            <a:ext cx="8520600" cy="1610100"/>
          </a:xfrm>
          <a:prstGeom prst="rect">
            <a:avLst/>
          </a:prstGeom>
        </p:spPr>
        <p:txBody>
          <a:bodyPr spcFirstLastPara="1" wrap="square" lIns="91425" tIns="91425" rIns="91425" bIns="91425" anchor="b" anchorCtr="0">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a:spLocks noGrp="1"/>
          </p:cNvSpPr>
          <p:nvPr>
            <p:ph type="body" idx="1"/>
          </p:nvPr>
        </p:nvSpPr>
        <p:spPr>
          <a:xfrm>
            <a:off x="311700" y="2919450"/>
            <a:ext cx="85206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509550" y="1423875"/>
            <a:ext cx="8124900" cy="1798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17" name="Google Shape;17;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91378"/>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4" name="Google Shape;34;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Font typeface="Lato"/>
              <a:buNone/>
              <a:defRPr sz="4800" b="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sz="4800" b="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sz="4800" b="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sz="4800" b="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sz="4800" b="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sz="4800" b="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sz="4800" b="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sz="4800" b="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sz="4800" b="0">
                <a:solidFill>
                  <a:schemeClr val="lt1"/>
                </a:solidFill>
                <a:latin typeface="Lato"/>
                <a:ea typeface="Lato"/>
                <a:cs typeface="Lato"/>
                <a:sym typeface="Lato"/>
              </a:defRPr>
            </a:lvl9pPr>
          </a:lstStyle>
          <a:p>
            <a:endParaRPr/>
          </a:p>
        </p:txBody>
      </p:sp>
      <p:sp>
        <p:nvSpPr>
          <p:cNvPr id="37" name="Google Shape;37;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1" name="Google Shape;41;p9"/>
          <p:cNvSpPr txBox="1">
            <a:spLocks noGrp="1"/>
          </p:cNvSpPr>
          <p:nvPr>
            <p:ph type="title"/>
          </p:nvPr>
        </p:nvSpPr>
        <p:spPr>
          <a:xfrm>
            <a:off x="265500" y="1107950"/>
            <a:ext cx="4045200" cy="1683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91350"/>
            <a:ext cx="8520600" cy="626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3096250" y="1627200"/>
            <a:ext cx="2951400" cy="158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Optimización</a:t>
            </a:r>
            <a:endParaRPr/>
          </a:p>
        </p:txBody>
      </p:sp>
      <p:sp>
        <p:nvSpPr>
          <p:cNvPr id="60" name="Google Shape;60;p13"/>
          <p:cNvSpPr txBox="1">
            <a:spLocks noGrp="1"/>
          </p:cNvSpPr>
          <p:nvPr>
            <p:ph type="subTitle" idx="1"/>
          </p:nvPr>
        </p:nvSpPr>
        <p:spPr>
          <a:xfrm>
            <a:off x="3096363" y="3266930"/>
            <a:ext cx="2951400" cy="70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Claudio Rodríguez y Pablo Rivera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De manera que:</a:t>
            </a:r>
            <a:endParaRPr>
              <a:latin typeface="Trebuchet MS"/>
              <a:ea typeface="Trebuchet MS"/>
              <a:cs typeface="Trebuchet MS"/>
              <a:sym typeface="Trebuchet MS"/>
            </a:endParaRPr>
          </a:p>
          <a:p>
            <a:pPr marL="0" lvl="0" indent="0" algn="ctr" rtl="0">
              <a:spcBef>
                <a:spcPts val="1600"/>
              </a:spcBef>
              <a:spcAft>
                <a:spcPts val="0"/>
              </a:spcAft>
              <a:buNone/>
            </a:pPr>
            <a:endParaRPr>
              <a:latin typeface="Trebuchet MS"/>
              <a:ea typeface="Trebuchet MS"/>
              <a:cs typeface="Trebuchet MS"/>
              <a:sym typeface="Trebuchet MS"/>
            </a:endParaRPr>
          </a:p>
          <a:p>
            <a:pPr marL="0" lvl="0" indent="0" algn="ctr" rtl="0">
              <a:spcBef>
                <a:spcPts val="1600"/>
              </a:spcBef>
              <a:spcAft>
                <a:spcPts val="0"/>
              </a:spcAft>
              <a:buNone/>
            </a:pPr>
            <a:r>
              <a:rPr lang="en">
                <a:latin typeface="Trebuchet MS"/>
                <a:ea typeface="Trebuchet MS"/>
                <a:cs typeface="Trebuchet MS"/>
                <a:sym typeface="Trebuchet MS"/>
              </a:rPr>
              <a:t>Zmin = 0.75X11 + 0.40X12 + 1.10X13 + 0.95X21 +0.55X22 + 1.40X23</a:t>
            </a:r>
            <a:endParaRPr>
              <a:latin typeface="Trebuchet MS"/>
              <a:ea typeface="Trebuchet MS"/>
              <a:cs typeface="Trebuchet MS"/>
              <a:sym typeface="Trebuchet MS"/>
            </a:endParaRPr>
          </a:p>
          <a:p>
            <a:pPr marL="0" lvl="0" indent="0" algn="ctr" rtl="0">
              <a:spcBef>
                <a:spcPts val="1600"/>
              </a:spcBef>
              <a:spcAft>
                <a:spcPts val="0"/>
              </a:spcAft>
              <a:buNone/>
            </a:pPr>
            <a:r>
              <a:rPr lang="en">
                <a:latin typeface="Trebuchet MS"/>
                <a:ea typeface="Trebuchet MS"/>
                <a:cs typeface="Trebuchet MS"/>
                <a:sym typeface="Trebuchet MS"/>
              </a:rPr>
              <a:t>Zmin = 0.75(3750) + 0.40(5000) + 1.10(3750) + 0.95(1250) +0.55(0) + 1.40(1250)</a:t>
            </a:r>
            <a:endParaRPr>
              <a:latin typeface="Trebuchet MS"/>
              <a:ea typeface="Trebuchet MS"/>
              <a:cs typeface="Trebuchet MS"/>
              <a:sym typeface="Trebuchet MS"/>
            </a:endParaRPr>
          </a:p>
          <a:p>
            <a:pPr marL="0" lvl="0" indent="0" algn="ctr" rtl="0">
              <a:spcBef>
                <a:spcPts val="1600"/>
              </a:spcBef>
              <a:spcAft>
                <a:spcPts val="0"/>
              </a:spcAft>
              <a:buNone/>
            </a:pPr>
            <a:r>
              <a:rPr lang="en">
                <a:latin typeface="Trebuchet MS"/>
                <a:ea typeface="Trebuchet MS"/>
                <a:cs typeface="Trebuchet MS"/>
                <a:sym typeface="Trebuchet MS"/>
              </a:rPr>
              <a:t>Zmin = $11,875</a:t>
            </a:r>
            <a:endParaRPr>
              <a:latin typeface="Trebuchet MS"/>
              <a:ea typeface="Trebuchet MS"/>
              <a:cs typeface="Trebuchet MS"/>
              <a:sym typeface="Trebuchet MS"/>
            </a:endParaRPr>
          </a:p>
          <a:p>
            <a:pPr marL="0" lvl="0" indent="0" algn="ctr" rtl="0">
              <a:spcBef>
                <a:spcPts val="1600"/>
              </a:spcBef>
              <a:spcAft>
                <a:spcPts val="1600"/>
              </a:spcAft>
              <a:buNone/>
            </a:pPr>
            <a:endParaRPr>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graphicFrame>
        <p:nvGraphicFramePr>
          <p:cNvPr id="127" name="Google Shape;127;p23"/>
          <p:cNvGraphicFramePr/>
          <p:nvPr/>
        </p:nvGraphicFramePr>
        <p:xfrm>
          <a:off x="575800" y="1073425"/>
          <a:ext cx="3000000" cy="3000000"/>
        </p:xfrm>
        <a:graphic>
          <a:graphicData uri="http://schemas.openxmlformats.org/drawingml/2006/table">
            <a:tbl>
              <a:tblPr>
                <a:noFill/>
                <a:tableStyleId>{C44E9704-0266-48E3-88EE-20B5279250BD}</a:tableStyleId>
              </a:tblPr>
              <a:tblGrid>
                <a:gridCol w="999050">
                  <a:extLst>
                    <a:ext uri="{9D8B030D-6E8A-4147-A177-3AD203B41FA5}">
                      <a16:colId xmlns:a16="http://schemas.microsoft.com/office/drawing/2014/main" val="20000"/>
                    </a:ext>
                  </a:extLst>
                </a:gridCol>
                <a:gridCol w="999050">
                  <a:extLst>
                    <a:ext uri="{9D8B030D-6E8A-4147-A177-3AD203B41FA5}">
                      <a16:colId xmlns:a16="http://schemas.microsoft.com/office/drawing/2014/main" val="20001"/>
                    </a:ext>
                  </a:extLst>
                </a:gridCol>
                <a:gridCol w="999050">
                  <a:extLst>
                    <a:ext uri="{9D8B030D-6E8A-4147-A177-3AD203B41FA5}">
                      <a16:colId xmlns:a16="http://schemas.microsoft.com/office/drawing/2014/main" val="20002"/>
                    </a:ext>
                  </a:extLst>
                </a:gridCol>
                <a:gridCol w="999050">
                  <a:extLst>
                    <a:ext uri="{9D8B030D-6E8A-4147-A177-3AD203B41FA5}">
                      <a16:colId xmlns:a16="http://schemas.microsoft.com/office/drawing/2014/main" val="20003"/>
                    </a:ext>
                  </a:extLst>
                </a:gridCol>
                <a:gridCol w="999050">
                  <a:extLst>
                    <a:ext uri="{9D8B030D-6E8A-4147-A177-3AD203B41FA5}">
                      <a16:colId xmlns:a16="http://schemas.microsoft.com/office/drawing/2014/main" val="20004"/>
                    </a:ext>
                  </a:extLst>
                </a:gridCol>
                <a:gridCol w="999050">
                  <a:extLst>
                    <a:ext uri="{9D8B030D-6E8A-4147-A177-3AD203B41FA5}">
                      <a16:colId xmlns:a16="http://schemas.microsoft.com/office/drawing/2014/main" val="20005"/>
                    </a:ext>
                  </a:extLst>
                </a:gridCol>
                <a:gridCol w="999050">
                  <a:extLst>
                    <a:ext uri="{9D8B030D-6E8A-4147-A177-3AD203B41FA5}">
                      <a16:colId xmlns:a16="http://schemas.microsoft.com/office/drawing/2014/main" val="20006"/>
                    </a:ext>
                  </a:extLst>
                </a:gridCol>
                <a:gridCol w="999050">
                  <a:extLst>
                    <a:ext uri="{9D8B030D-6E8A-4147-A177-3AD203B41FA5}">
                      <a16:colId xmlns:a16="http://schemas.microsoft.com/office/drawing/2014/main" val="20007"/>
                    </a:ext>
                  </a:extLst>
                </a:gridCol>
              </a:tblGrid>
              <a:tr h="575900">
                <a:tc rowSpan="2">
                  <a:txBody>
                    <a:bodyPr/>
                    <a:lstStyle/>
                    <a:p>
                      <a:pPr marL="0" lvl="0" indent="0" algn="ctr" rtl="0">
                        <a:spcBef>
                          <a:spcPts val="0"/>
                        </a:spcBef>
                        <a:spcAft>
                          <a:spcPts val="0"/>
                        </a:spcAft>
                        <a:buNone/>
                      </a:pPr>
                      <a:r>
                        <a:rPr lang="en">
                          <a:latin typeface="Trebuchet MS"/>
                          <a:ea typeface="Trebuchet MS"/>
                          <a:cs typeface="Trebuchet MS"/>
                          <a:sym typeface="Trebuchet MS"/>
                        </a:rPr>
                        <a:t>Unidades de</a:t>
                      </a:r>
                      <a:endParaRPr>
                        <a:latin typeface="Trebuchet MS"/>
                        <a:ea typeface="Trebuchet MS"/>
                        <a:cs typeface="Trebuchet MS"/>
                        <a:sym typeface="Trebuchet MS"/>
                      </a:endParaRPr>
                    </a:p>
                  </a:txBody>
                  <a:tcPr marL="91425" marR="91425" marT="91425" marB="91425" anchor="ctr"/>
                </a:tc>
                <a:tc gridSpan="3">
                  <a:txBody>
                    <a:bodyPr/>
                    <a:lstStyle/>
                    <a:p>
                      <a:pPr marL="0" lvl="0" indent="0" algn="ctr" rtl="0">
                        <a:spcBef>
                          <a:spcPts val="0"/>
                        </a:spcBef>
                        <a:spcAft>
                          <a:spcPts val="0"/>
                        </a:spcAft>
                        <a:buNone/>
                      </a:pPr>
                      <a:r>
                        <a:rPr lang="en">
                          <a:latin typeface="Trebuchet MS"/>
                          <a:ea typeface="Trebuchet MS"/>
                          <a:cs typeface="Trebuchet MS"/>
                          <a:sym typeface="Trebuchet MS"/>
                        </a:rPr>
                        <a:t>Producidas</a:t>
                      </a:r>
                      <a:endParaRPr>
                        <a:latin typeface="Trebuchet MS"/>
                        <a:ea typeface="Trebuchet MS"/>
                        <a:cs typeface="Trebuchet MS"/>
                        <a:sym typeface="Trebuchet MS"/>
                      </a:endParaRPr>
                    </a:p>
                  </a:txBody>
                  <a:tcPr marL="91425" marR="91425" marT="91425" marB="91425" anchor="ctr"/>
                </a:tc>
                <a:tc hMerge="1">
                  <a:txBody>
                    <a:bodyPr/>
                    <a:lstStyle/>
                    <a:p>
                      <a:endParaRPr lang="es-MX"/>
                    </a:p>
                  </a:txBody>
                  <a:tcPr/>
                </a:tc>
                <a:tc hMerge="1">
                  <a:txBody>
                    <a:bodyPr/>
                    <a:lstStyle/>
                    <a:p>
                      <a:endParaRPr lang="es-MX"/>
                    </a:p>
                  </a:txBody>
                  <a:tcPr/>
                </a:tc>
                <a:tc gridSpan="3">
                  <a:txBody>
                    <a:bodyPr/>
                    <a:lstStyle/>
                    <a:p>
                      <a:pPr marL="0" lvl="0" indent="0" algn="ctr" rtl="0">
                        <a:spcBef>
                          <a:spcPts val="0"/>
                        </a:spcBef>
                        <a:spcAft>
                          <a:spcPts val="0"/>
                        </a:spcAft>
                        <a:buNone/>
                      </a:pPr>
                      <a:r>
                        <a:rPr lang="en">
                          <a:latin typeface="Trebuchet MS"/>
                          <a:ea typeface="Trebuchet MS"/>
                          <a:cs typeface="Trebuchet MS"/>
                          <a:sym typeface="Trebuchet MS"/>
                        </a:rPr>
                        <a:t>Adquiridas</a:t>
                      </a:r>
                      <a:endParaRPr>
                        <a:latin typeface="Trebuchet MS"/>
                        <a:ea typeface="Trebuchet MS"/>
                        <a:cs typeface="Trebuchet MS"/>
                        <a:sym typeface="Trebuchet MS"/>
                      </a:endParaRPr>
                    </a:p>
                  </a:txBody>
                  <a:tcPr marL="91425" marR="91425" marT="91425" marB="91425" anchor="ctr"/>
                </a:tc>
                <a:tc hMerge="1">
                  <a:txBody>
                    <a:bodyPr/>
                    <a:lstStyle/>
                    <a:p>
                      <a:endParaRPr lang="es-MX"/>
                    </a:p>
                  </a:txBody>
                  <a:tcPr/>
                </a:tc>
                <a:tc hMerge="1">
                  <a:txBody>
                    <a:bodyPr/>
                    <a:lstStyle/>
                    <a:p>
                      <a:endParaRPr lang="es-MX"/>
                    </a:p>
                  </a:txBody>
                  <a:tcPr/>
                </a:tc>
                <a:tc rowSpan="3">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0"/>
                  </a:ext>
                </a:extLst>
              </a:tr>
              <a:tr h="922425">
                <a:tc vMerge="1">
                  <a:txBody>
                    <a:bodyPr/>
                    <a:lstStyle/>
                    <a:p>
                      <a:endParaRPr lang="es-MX"/>
                    </a:p>
                  </a:txBody>
                  <a:tcPr/>
                </a:tc>
                <a:tc>
                  <a:txBody>
                    <a:bodyPr/>
                    <a:lstStyle/>
                    <a:p>
                      <a:pPr marL="0" lvl="0" indent="0" algn="ctr" rtl="0">
                        <a:spcBef>
                          <a:spcPts val="0"/>
                        </a:spcBef>
                        <a:spcAft>
                          <a:spcPts val="0"/>
                        </a:spcAft>
                        <a:buNone/>
                      </a:pPr>
                      <a:r>
                        <a:rPr lang="en">
                          <a:latin typeface="Trebuchet MS"/>
                          <a:ea typeface="Trebuchet MS"/>
                          <a:cs typeface="Trebuchet MS"/>
                          <a:sym typeface="Trebuchet MS"/>
                        </a:rPr>
                        <a:t>Grapas</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Cartuchos</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Manijas</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Grapas</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Cartuchos</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Manijas</a:t>
                      </a:r>
                      <a:endParaRPr>
                        <a:latin typeface="Trebuchet MS"/>
                        <a:ea typeface="Trebuchet MS"/>
                        <a:cs typeface="Trebuchet MS"/>
                        <a:sym typeface="Trebuchet MS"/>
                      </a:endParaRPr>
                    </a:p>
                  </a:txBody>
                  <a:tcPr marL="91425" marR="91425" marT="91425" marB="91425" anchor="ctr"/>
                </a:tc>
                <a:tc vMerge="1">
                  <a:txBody>
                    <a:bodyPr/>
                    <a:lstStyle/>
                    <a:p>
                      <a:endParaRPr lang="es-MX"/>
                    </a:p>
                  </a:txBody>
                  <a:tcPr/>
                </a:tc>
                <a:extLst>
                  <a:ext uri="{0D108BD9-81ED-4DB2-BD59-A6C34878D82A}">
                    <a16:rowId xmlns:a16="http://schemas.microsoft.com/office/drawing/2014/main" val="10001"/>
                  </a:ext>
                </a:extLst>
              </a:tr>
              <a:tr h="922425">
                <a:tc>
                  <a:txBody>
                    <a:bodyPr/>
                    <a:lstStyle/>
                    <a:p>
                      <a:pPr marL="0" lvl="0" indent="0" algn="ctr" rtl="0">
                        <a:spcBef>
                          <a:spcPts val="0"/>
                        </a:spcBef>
                        <a:spcAft>
                          <a:spcPts val="0"/>
                        </a:spcAft>
                        <a:buNone/>
                      </a:pPr>
                      <a:r>
                        <a:rPr lang="en">
                          <a:latin typeface="Trebuchet MS"/>
                          <a:ea typeface="Trebuchet MS"/>
                          <a:cs typeface="Trebuchet MS"/>
                          <a:sym typeface="Trebuchet MS"/>
                        </a:rPr>
                        <a:t>Cantidad</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3750</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5000</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3750</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1250</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0</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1250</a:t>
                      </a:r>
                      <a:endParaRPr>
                        <a:latin typeface="Trebuchet MS"/>
                        <a:ea typeface="Trebuchet MS"/>
                        <a:cs typeface="Trebuchet MS"/>
                        <a:sym typeface="Trebuchet MS"/>
                      </a:endParaRPr>
                    </a:p>
                  </a:txBody>
                  <a:tcPr marL="91425" marR="91425" marT="91425" marB="91425" anchor="ctr"/>
                </a:tc>
                <a:tc vMerge="1">
                  <a:txBody>
                    <a:bodyPr/>
                    <a:lstStyle/>
                    <a:p>
                      <a:endParaRPr lang="es-MX"/>
                    </a:p>
                  </a:txBody>
                  <a:tcPr/>
                </a:tc>
                <a:extLst>
                  <a:ext uri="{0D108BD9-81ED-4DB2-BD59-A6C34878D82A}">
                    <a16:rowId xmlns:a16="http://schemas.microsoft.com/office/drawing/2014/main" val="10002"/>
                  </a:ext>
                </a:extLst>
              </a:tr>
              <a:tr h="575900">
                <a:tc>
                  <a:txBody>
                    <a:bodyPr/>
                    <a:lstStyle/>
                    <a:p>
                      <a:pPr marL="0" lvl="0" indent="0" algn="ctr" rtl="0">
                        <a:spcBef>
                          <a:spcPts val="0"/>
                        </a:spcBef>
                        <a:spcAft>
                          <a:spcPts val="0"/>
                        </a:spcAft>
                        <a:buNone/>
                      </a:pPr>
                      <a:r>
                        <a:rPr lang="en">
                          <a:latin typeface="Trebuchet MS"/>
                          <a:ea typeface="Trebuchet MS"/>
                          <a:cs typeface="Trebuchet MS"/>
                          <a:sym typeface="Trebuchet MS"/>
                        </a:rPr>
                        <a:t>Costos</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0.75</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0.4</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1.1</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0.95</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0.55</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1.4</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11875</a:t>
                      </a:r>
                      <a:endParaRPr>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PROBLEMA:</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a:solidFill>
                  <a:srgbClr val="404040"/>
                </a:solidFill>
                <a:latin typeface="Trebuchet MS"/>
                <a:ea typeface="Trebuchet MS"/>
                <a:cs typeface="Trebuchet MS"/>
                <a:sym typeface="Trebuchet MS"/>
              </a:rPr>
              <a:t>La administración de Carson Stapler Manufacturing Company pronostica para el trimestre que viene una demanda de </a:t>
            </a:r>
            <a:r>
              <a:rPr lang="en" b="1">
                <a:solidFill>
                  <a:srgbClr val="404040"/>
                </a:solidFill>
                <a:latin typeface="Trebuchet MS"/>
                <a:ea typeface="Trebuchet MS"/>
                <a:cs typeface="Trebuchet MS"/>
                <a:sym typeface="Trebuchet MS"/>
              </a:rPr>
              <a:t>5000 unidades</a:t>
            </a:r>
            <a:r>
              <a:rPr lang="en">
                <a:solidFill>
                  <a:srgbClr val="404040"/>
                </a:solidFill>
                <a:latin typeface="Trebuchet MS"/>
                <a:ea typeface="Trebuchet MS"/>
                <a:cs typeface="Trebuchet MS"/>
                <a:sym typeface="Trebuchet MS"/>
              </a:rPr>
              <a:t> para su modelo Sure-Hold. </a:t>
            </a:r>
            <a:r>
              <a:rPr lang="en" b="1">
                <a:solidFill>
                  <a:srgbClr val="404040"/>
                </a:solidFill>
                <a:latin typeface="Trebuchet MS"/>
                <a:ea typeface="Trebuchet MS"/>
                <a:cs typeface="Trebuchet MS"/>
                <a:sym typeface="Trebuchet MS"/>
              </a:rPr>
              <a:t>Esta grapadora se ensambla a partir de tres componentes principales: la base, el cartucho de grapa y la manija.</a:t>
            </a:r>
            <a:r>
              <a:rPr lang="en">
                <a:solidFill>
                  <a:srgbClr val="404040"/>
                </a:solidFill>
                <a:latin typeface="Trebuchet MS"/>
                <a:ea typeface="Trebuchet MS"/>
                <a:cs typeface="Trebuchet MS"/>
                <a:sym typeface="Trebuchet MS"/>
              </a:rPr>
              <a:t> Hasta ahora Carson ha fabricado los tres componentes. Sin embargo, el pronóstico de 5000 unidades es un nuevo volumen máximo de venta y la empresa quizá no tenga suficiente capacidad de producción para la fabricación de todos los componentes. La administración está pensando contratar una empresa maquiladora local para producir por lo menos una parte de los componentes. Los requisitos de tiempos de producción unidad son los siguientes: </a:t>
            </a:r>
            <a:endParaRPr>
              <a:solidFill>
                <a:srgbClr val="404040"/>
              </a:solidFill>
              <a:latin typeface="Trebuchet MS"/>
              <a:ea typeface="Trebuchet MS"/>
              <a:cs typeface="Trebuchet MS"/>
              <a:sym typeface="Trebuchet MS"/>
            </a:endParaRPr>
          </a:p>
          <a:p>
            <a:pPr marL="0" lvl="0" indent="0" algn="l" rtl="0">
              <a:spcBef>
                <a:spcPts val="0"/>
              </a:spcBef>
              <a:spcAft>
                <a:spcPts val="16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aphicFrame>
        <p:nvGraphicFramePr>
          <p:cNvPr id="71" name="Google Shape;71;p15"/>
          <p:cNvGraphicFramePr/>
          <p:nvPr/>
        </p:nvGraphicFramePr>
        <p:xfrm>
          <a:off x="952500" y="995800"/>
          <a:ext cx="3000000" cy="3000000"/>
        </p:xfrm>
        <a:graphic>
          <a:graphicData uri="http://schemas.openxmlformats.org/drawingml/2006/table">
            <a:tbl>
              <a:tblPr>
                <a:noFill/>
                <a:tableStyleId>{C44E9704-0266-48E3-88EE-20B5279250BD}</a:tableStyleId>
              </a:tblPr>
              <a:tblGrid>
                <a:gridCol w="1447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tblGrid>
              <a:tr h="381000">
                <a:tc>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tc>
                <a:tc gridSpan="3">
                  <a:txBody>
                    <a:bodyPr/>
                    <a:lstStyle/>
                    <a:p>
                      <a:pPr marL="0" lvl="0" indent="0" algn="ctr" rtl="0">
                        <a:spcBef>
                          <a:spcPts val="0"/>
                        </a:spcBef>
                        <a:spcAft>
                          <a:spcPts val="0"/>
                        </a:spcAft>
                        <a:buNone/>
                      </a:pPr>
                      <a:r>
                        <a:rPr lang="en">
                          <a:latin typeface="Trebuchet MS"/>
                          <a:ea typeface="Trebuchet MS"/>
                          <a:cs typeface="Trebuchet MS"/>
                          <a:sym typeface="Trebuchet MS"/>
                        </a:rPr>
                        <a:t>Tiempo de producción (horas)</a:t>
                      </a:r>
                      <a:endParaRPr>
                        <a:latin typeface="Trebuchet MS"/>
                        <a:ea typeface="Trebuchet MS"/>
                        <a:cs typeface="Trebuchet MS"/>
                        <a:sym typeface="Trebuchet MS"/>
                      </a:endParaRPr>
                    </a:p>
                  </a:txBody>
                  <a:tcPr marL="91425" marR="91425" marT="91425" marB="91425" anchor="ctr"/>
                </a:tc>
                <a:tc hMerge="1">
                  <a:txBody>
                    <a:bodyPr/>
                    <a:lstStyle/>
                    <a:p>
                      <a:endParaRPr lang="es-MX"/>
                    </a:p>
                  </a:txBody>
                  <a:tcPr/>
                </a:tc>
                <a:tc hMerge="1">
                  <a:txBody>
                    <a:bodyPr/>
                    <a:lstStyle/>
                    <a:p>
                      <a:endParaRPr lang="es-MX"/>
                    </a:p>
                  </a:txBody>
                  <a:tcPr/>
                </a:tc>
                <a:tc rowSpan="2">
                  <a:txBody>
                    <a:bodyPr/>
                    <a:lstStyle/>
                    <a:p>
                      <a:pPr marL="0" lvl="0" indent="0" algn="ctr" rtl="0">
                        <a:spcBef>
                          <a:spcPts val="0"/>
                        </a:spcBef>
                        <a:spcAft>
                          <a:spcPts val="0"/>
                        </a:spcAft>
                        <a:buNone/>
                      </a:pPr>
                      <a:r>
                        <a:rPr lang="en">
                          <a:latin typeface="Trebuchet MS"/>
                          <a:ea typeface="Trebuchet MS"/>
                          <a:cs typeface="Trebuchet MS"/>
                          <a:sym typeface="Trebuchet MS"/>
                        </a:rPr>
                        <a:t>Tiempo disponible (horas)</a:t>
                      </a:r>
                      <a:endParaRPr>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Departamento</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L="91425" marR="91425" marT="91425" marB="91425" anchor="ctr">
                    <a:solidFill>
                      <a:srgbClr val="D9D2E9"/>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L="91425" marR="91425" marT="91425" marB="91425" anchor="ctr">
                    <a:solidFill>
                      <a:srgbClr val="F4CCCC"/>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L="91425" marR="91425" marT="91425" marB="91425" anchor="ctr">
                    <a:solidFill>
                      <a:srgbClr val="F9CB9C"/>
                    </a:solidFill>
                  </a:tcPr>
                </a:tc>
                <a:tc vMerge="1">
                  <a:txBody>
                    <a:bodyPr/>
                    <a:lstStyle/>
                    <a:p>
                      <a:endParaRPr lang="es-MX"/>
                    </a:p>
                  </a:txBody>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A</a:t>
                      </a:r>
                      <a:endParaRPr>
                        <a:latin typeface="Trebuchet MS"/>
                        <a:ea typeface="Trebuchet MS"/>
                        <a:cs typeface="Trebuchet MS"/>
                        <a:sym typeface="Trebuchet MS"/>
                      </a:endParaRPr>
                    </a:p>
                  </a:txBody>
                  <a:tcPr marL="91425" marR="91425" marT="91425" marB="91425" anchor="ctr">
                    <a:solidFill>
                      <a:srgbClr val="CFE2F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0.03</a:t>
                      </a:r>
                      <a:endParaRPr>
                        <a:latin typeface="Trebuchet MS"/>
                        <a:ea typeface="Trebuchet MS"/>
                        <a:cs typeface="Trebuchet MS"/>
                        <a:sym typeface="Trebuchet MS"/>
                      </a:endParaRPr>
                    </a:p>
                  </a:txBody>
                  <a:tcPr marL="91425" marR="91425" marT="91425" marB="91425" anchor="ctr">
                    <a:solidFill>
                      <a:srgbClr val="CFE2F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0.02</a:t>
                      </a:r>
                      <a:endParaRPr>
                        <a:latin typeface="Trebuchet MS"/>
                        <a:ea typeface="Trebuchet MS"/>
                        <a:cs typeface="Trebuchet MS"/>
                        <a:sym typeface="Trebuchet MS"/>
                      </a:endParaRPr>
                    </a:p>
                  </a:txBody>
                  <a:tcPr marL="91425" marR="91425" marT="91425" marB="91425" anchor="ctr">
                    <a:solidFill>
                      <a:srgbClr val="CFE2F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0.05</a:t>
                      </a:r>
                      <a:endParaRPr>
                        <a:latin typeface="Trebuchet MS"/>
                        <a:ea typeface="Trebuchet MS"/>
                        <a:cs typeface="Trebuchet MS"/>
                        <a:sym typeface="Trebuchet MS"/>
                      </a:endParaRPr>
                    </a:p>
                  </a:txBody>
                  <a:tcPr marL="91425" marR="91425" marT="91425" marB="91425" anchor="ctr">
                    <a:solidFill>
                      <a:srgbClr val="CFE2F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400</a:t>
                      </a:r>
                      <a:endParaRPr>
                        <a:latin typeface="Trebuchet MS"/>
                        <a:ea typeface="Trebuchet MS"/>
                        <a:cs typeface="Trebuchet MS"/>
                        <a:sym typeface="Trebuchet MS"/>
                      </a:endParaRPr>
                    </a:p>
                  </a:txBody>
                  <a:tcPr marL="91425" marR="91425" marT="91425" marB="91425" anchor="ctr">
                    <a:solidFill>
                      <a:srgbClr val="CFE2F3"/>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B</a:t>
                      </a:r>
                      <a:endParaRPr>
                        <a:latin typeface="Trebuchet MS"/>
                        <a:ea typeface="Trebuchet MS"/>
                        <a:cs typeface="Trebuchet MS"/>
                        <a:sym typeface="Trebuchet MS"/>
                      </a:endParaRPr>
                    </a:p>
                  </a:txBody>
                  <a:tcPr marL="91425" marR="91425" marT="91425" marB="91425" anchor="ctr">
                    <a:solidFill>
                      <a:srgbClr val="D9EAD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0.04</a:t>
                      </a:r>
                      <a:endParaRPr>
                        <a:latin typeface="Trebuchet MS"/>
                        <a:ea typeface="Trebuchet MS"/>
                        <a:cs typeface="Trebuchet MS"/>
                        <a:sym typeface="Trebuchet MS"/>
                      </a:endParaRPr>
                    </a:p>
                  </a:txBody>
                  <a:tcPr marL="91425" marR="91425" marT="91425" marB="91425" anchor="ctr">
                    <a:solidFill>
                      <a:srgbClr val="D9EAD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0.02</a:t>
                      </a:r>
                      <a:endParaRPr>
                        <a:latin typeface="Trebuchet MS"/>
                        <a:ea typeface="Trebuchet MS"/>
                        <a:cs typeface="Trebuchet MS"/>
                        <a:sym typeface="Trebuchet MS"/>
                      </a:endParaRPr>
                    </a:p>
                  </a:txBody>
                  <a:tcPr marL="91425" marR="91425" marT="91425" marB="91425" anchor="ctr">
                    <a:solidFill>
                      <a:srgbClr val="D9EAD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0.04</a:t>
                      </a:r>
                      <a:endParaRPr>
                        <a:latin typeface="Trebuchet MS"/>
                        <a:ea typeface="Trebuchet MS"/>
                        <a:cs typeface="Trebuchet MS"/>
                        <a:sym typeface="Trebuchet MS"/>
                      </a:endParaRPr>
                    </a:p>
                  </a:txBody>
                  <a:tcPr marL="91425" marR="91425" marT="91425" marB="91425" anchor="ctr">
                    <a:solidFill>
                      <a:srgbClr val="D9EAD3"/>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400</a:t>
                      </a:r>
                      <a:endParaRPr>
                        <a:latin typeface="Trebuchet MS"/>
                        <a:ea typeface="Trebuchet MS"/>
                        <a:cs typeface="Trebuchet MS"/>
                        <a:sym typeface="Trebuchet MS"/>
                      </a:endParaRPr>
                    </a:p>
                  </a:txBody>
                  <a:tcPr marL="91425" marR="91425" marT="91425" marB="91425" anchor="ctr">
                    <a:solidFill>
                      <a:srgbClr val="D9EAD3"/>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C</a:t>
                      </a:r>
                      <a:endParaRPr>
                        <a:latin typeface="Trebuchet MS"/>
                        <a:ea typeface="Trebuchet MS"/>
                        <a:cs typeface="Trebuchet MS"/>
                        <a:sym typeface="Trebuchet MS"/>
                      </a:endParaRPr>
                    </a:p>
                  </a:txBody>
                  <a:tcPr marL="91425" marR="91425" marT="91425" marB="91425" anchor="ctr">
                    <a:solidFill>
                      <a:srgbClr val="FFF2CC"/>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0.02</a:t>
                      </a:r>
                      <a:endParaRPr>
                        <a:latin typeface="Trebuchet MS"/>
                        <a:ea typeface="Trebuchet MS"/>
                        <a:cs typeface="Trebuchet MS"/>
                        <a:sym typeface="Trebuchet MS"/>
                      </a:endParaRPr>
                    </a:p>
                  </a:txBody>
                  <a:tcPr marL="91425" marR="91425" marT="91425" marB="91425" anchor="ctr">
                    <a:solidFill>
                      <a:srgbClr val="FFF2CC"/>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0.03</a:t>
                      </a:r>
                      <a:endParaRPr>
                        <a:latin typeface="Trebuchet MS"/>
                        <a:ea typeface="Trebuchet MS"/>
                        <a:cs typeface="Trebuchet MS"/>
                        <a:sym typeface="Trebuchet MS"/>
                      </a:endParaRPr>
                    </a:p>
                  </a:txBody>
                  <a:tcPr marL="91425" marR="91425" marT="91425" marB="91425" anchor="ctr">
                    <a:solidFill>
                      <a:srgbClr val="FFF2CC"/>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0.01</a:t>
                      </a:r>
                      <a:endParaRPr>
                        <a:latin typeface="Trebuchet MS"/>
                        <a:ea typeface="Trebuchet MS"/>
                        <a:cs typeface="Trebuchet MS"/>
                        <a:sym typeface="Trebuchet MS"/>
                      </a:endParaRPr>
                    </a:p>
                  </a:txBody>
                  <a:tcPr marL="91425" marR="91425" marT="91425" marB="91425" anchor="ctr">
                    <a:solidFill>
                      <a:srgbClr val="FFF2CC"/>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400</a:t>
                      </a:r>
                      <a:endParaRPr>
                        <a:latin typeface="Trebuchet MS"/>
                        <a:ea typeface="Trebuchet MS"/>
                        <a:cs typeface="Trebuchet MS"/>
                        <a:sym typeface="Trebuchet MS"/>
                      </a:endParaRPr>
                    </a:p>
                  </a:txBody>
                  <a:tcPr marL="91425" marR="91425" marT="91425" marB="91425" anchor="ctr">
                    <a:solidFill>
                      <a:srgbClr val="FFF2CC"/>
                    </a:solidFill>
                  </a:tcPr>
                </a:tc>
                <a:extLst>
                  <a:ext uri="{0D108BD9-81ED-4DB2-BD59-A6C34878D82A}">
                    <a16:rowId xmlns:a16="http://schemas.microsoft.com/office/drawing/2014/main" val="10004"/>
                  </a:ext>
                </a:extLst>
              </a:tr>
            </a:tbl>
          </a:graphicData>
        </a:graphic>
      </p:graphicFrame>
      <p:sp>
        <p:nvSpPr>
          <p:cNvPr id="72" name="Google Shape;72;p15"/>
          <p:cNvSpPr txBox="1"/>
          <p:nvPr/>
        </p:nvSpPr>
        <p:spPr>
          <a:xfrm>
            <a:off x="0" y="3179600"/>
            <a:ext cx="9144000" cy="300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000"/>
              </a:spcBef>
              <a:spcAft>
                <a:spcPts val="0"/>
              </a:spcAft>
              <a:buClr>
                <a:srgbClr val="404040"/>
              </a:buClr>
              <a:buSzPts val="1800"/>
              <a:buFont typeface="Trebuchet MS"/>
              <a:buChar char="-"/>
            </a:pPr>
            <a:r>
              <a:rPr lang="en" sz="1800">
                <a:solidFill>
                  <a:srgbClr val="404040"/>
                </a:solidFill>
                <a:latin typeface="Trebuchet MS"/>
                <a:ea typeface="Trebuchet MS"/>
                <a:cs typeface="Trebuchet MS"/>
                <a:sym typeface="Trebuchet MS"/>
              </a:rPr>
              <a:t>Note que cada componente fabricado por Carson ocupa tiempo de producción en cada uno de los tres departamentos.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VARIABLES Y RESTRICCIONES:</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1828800" lvl="0" indent="457200" algn="l" rtl="0">
              <a:spcBef>
                <a:spcPts val="1000"/>
              </a:spcBef>
              <a:spcAft>
                <a:spcPts val="0"/>
              </a:spcAft>
              <a:buNone/>
            </a:pPr>
            <a:r>
              <a:rPr lang="en">
                <a:solidFill>
                  <a:srgbClr val="404040"/>
                </a:solidFill>
                <a:latin typeface="Trebuchet MS"/>
                <a:ea typeface="Trebuchet MS"/>
                <a:cs typeface="Trebuchet MS"/>
                <a:sym typeface="Trebuchet MS"/>
              </a:rPr>
              <a:t>1A) </a:t>
            </a:r>
            <a:r>
              <a:rPr lang="en">
                <a:solidFill>
                  <a:srgbClr val="4A86E8"/>
                </a:solidFill>
                <a:latin typeface="Trebuchet MS"/>
                <a:ea typeface="Trebuchet MS"/>
                <a:cs typeface="Trebuchet MS"/>
                <a:sym typeface="Trebuchet MS"/>
              </a:rPr>
              <a:t>0.03</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0.02</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0.05</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400</a:t>
            </a:r>
            <a:endParaRPr>
              <a:solidFill>
                <a:srgbClr val="4A86E8"/>
              </a:solidFill>
              <a:latin typeface="Trebuchet MS"/>
              <a:ea typeface="Trebuchet MS"/>
              <a:cs typeface="Trebuchet MS"/>
              <a:sym typeface="Trebuchet MS"/>
            </a:endParaRPr>
          </a:p>
          <a:p>
            <a:pPr marL="1828800" lvl="0" indent="457200" algn="l" rtl="0">
              <a:spcBef>
                <a:spcPts val="1000"/>
              </a:spcBef>
              <a:spcAft>
                <a:spcPts val="0"/>
              </a:spcAft>
              <a:buNone/>
            </a:pPr>
            <a:r>
              <a:rPr lang="en">
                <a:solidFill>
                  <a:srgbClr val="404040"/>
                </a:solidFill>
                <a:latin typeface="Trebuchet MS"/>
                <a:ea typeface="Trebuchet MS"/>
                <a:cs typeface="Trebuchet MS"/>
                <a:sym typeface="Trebuchet MS"/>
              </a:rPr>
              <a:t>2B) </a:t>
            </a:r>
            <a:r>
              <a:rPr lang="en">
                <a:solidFill>
                  <a:srgbClr val="6AA84F"/>
                </a:solidFill>
                <a:latin typeface="Trebuchet MS"/>
                <a:ea typeface="Trebuchet MS"/>
                <a:cs typeface="Trebuchet MS"/>
                <a:sym typeface="Trebuchet MS"/>
              </a:rPr>
              <a:t>0.04</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6AA84F"/>
                </a:solidFill>
                <a:latin typeface="Trebuchet MS"/>
                <a:ea typeface="Trebuchet MS"/>
                <a:cs typeface="Trebuchet MS"/>
                <a:sym typeface="Trebuchet MS"/>
              </a:rPr>
              <a:t>0.02</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6AA84F"/>
                </a:solidFill>
                <a:latin typeface="Trebuchet MS"/>
                <a:ea typeface="Trebuchet MS"/>
                <a:cs typeface="Trebuchet MS"/>
                <a:sym typeface="Trebuchet MS"/>
              </a:rPr>
              <a:t>0.04</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 </a:t>
            </a:r>
            <a:r>
              <a:rPr lang="en">
                <a:solidFill>
                  <a:srgbClr val="6AA84F"/>
                </a:solidFill>
                <a:latin typeface="Trebuchet MS"/>
                <a:ea typeface="Trebuchet MS"/>
                <a:cs typeface="Trebuchet MS"/>
                <a:sym typeface="Trebuchet MS"/>
              </a:rPr>
              <a:t>400</a:t>
            </a:r>
            <a:endParaRPr>
              <a:solidFill>
                <a:srgbClr val="6AA84F"/>
              </a:solidFill>
              <a:latin typeface="Trebuchet MS"/>
              <a:ea typeface="Trebuchet MS"/>
              <a:cs typeface="Trebuchet MS"/>
              <a:sym typeface="Trebuchet MS"/>
            </a:endParaRPr>
          </a:p>
          <a:p>
            <a:pPr marL="1828800" lvl="0" indent="457200" algn="l" rtl="0">
              <a:spcBef>
                <a:spcPts val="1000"/>
              </a:spcBef>
              <a:spcAft>
                <a:spcPts val="0"/>
              </a:spcAft>
              <a:buNone/>
            </a:pPr>
            <a:r>
              <a:rPr lang="en">
                <a:solidFill>
                  <a:srgbClr val="404040"/>
                </a:solidFill>
                <a:latin typeface="Trebuchet MS"/>
                <a:ea typeface="Trebuchet MS"/>
                <a:cs typeface="Trebuchet MS"/>
                <a:sym typeface="Trebuchet MS"/>
              </a:rPr>
              <a:t>3C) </a:t>
            </a:r>
            <a:r>
              <a:rPr lang="en">
                <a:solidFill>
                  <a:srgbClr val="F1C232"/>
                </a:solidFill>
                <a:latin typeface="Trebuchet MS"/>
                <a:ea typeface="Trebuchet MS"/>
                <a:cs typeface="Trebuchet MS"/>
                <a:sym typeface="Trebuchet MS"/>
              </a:rPr>
              <a:t>0.02</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F1C232"/>
                </a:solidFill>
                <a:latin typeface="Trebuchet MS"/>
                <a:ea typeface="Trebuchet MS"/>
                <a:cs typeface="Trebuchet MS"/>
                <a:sym typeface="Trebuchet MS"/>
              </a:rPr>
              <a:t>0.03</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F1C232"/>
                </a:solidFill>
                <a:latin typeface="Trebuchet MS"/>
                <a:ea typeface="Trebuchet MS"/>
                <a:cs typeface="Trebuchet MS"/>
                <a:sym typeface="Trebuchet MS"/>
              </a:rPr>
              <a:t>0.01</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 </a:t>
            </a:r>
            <a:r>
              <a:rPr lang="en">
                <a:solidFill>
                  <a:srgbClr val="F1C232"/>
                </a:solidFill>
                <a:latin typeface="Trebuchet MS"/>
                <a:ea typeface="Trebuchet MS"/>
                <a:cs typeface="Trebuchet MS"/>
                <a:sym typeface="Trebuchet MS"/>
              </a:rPr>
              <a:t>400</a:t>
            </a:r>
            <a:endParaRPr>
              <a:solidFill>
                <a:srgbClr val="F1C232"/>
              </a:solidFill>
              <a:latin typeface="Trebuchet MS"/>
              <a:ea typeface="Trebuchet MS"/>
              <a:cs typeface="Trebuchet MS"/>
              <a:sym typeface="Trebuchet MS"/>
            </a:endParaRPr>
          </a:p>
          <a:p>
            <a:pPr marL="0" lvl="0" indent="0" algn="l" rtl="0">
              <a:spcBef>
                <a:spcPts val="0"/>
              </a:spcBef>
              <a:spcAft>
                <a:spcPts val="1600"/>
              </a:spcAft>
              <a:buNone/>
            </a:pPr>
            <a:endParaRPr/>
          </a:p>
        </p:txBody>
      </p:sp>
      <p:graphicFrame>
        <p:nvGraphicFramePr>
          <p:cNvPr id="79" name="Google Shape;79;p16"/>
          <p:cNvGraphicFramePr/>
          <p:nvPr/>
        </p:nvGraphicFramePr>
        <p:xfrm>
          <a:off x="952500" y="1152475"/>
          <a:ext cx="3000000" cy="3000000"/>
        </p:xfrm>
        <a:graphic>
          <a:graphicData uri="http://schemas.openxmlformats.org/drawingml/2006/table">
            <a:tbl>
              <a:tblPr>
                <a:noFill/>
                <a:tableStyleId>{C44E9704-0266-48E3-88EE-20B5279250BD}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Concepto</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Producción</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Variable</a:t>
                      </a:r>
                      <a:endParaRPr>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L="91425" marR="91425" marT="91425" marB="91425" anchor="ctr">
                    <a:solidFill>
                      <a:srgbClr val="D9D2E9"/>
                    </a:solidFill>
                  </a:tcPr>
                </a:tc>
                <a:tc>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solidFill>
                      <a:srgbClr val="D9D2E9"/>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X11</a:t>
                      </a:r>
                      <a:endParaRPr>
                        <a:latin typeface="Trebuchet MS"/>
                        <a:ea typeface="Trebuchet MS"/>
                        <a:cs typeface="Trebuchet MS"/>
                        <a:sym typeface="Trebuchet MS"/>
                      </a:endParaRPr>
                    </a:p>
                  </a:txBody>
                  <a:tcPr marL="91425" marR="91425" marT="91425" marB="91425" anchor="ctr">
                    <a:solidFill>
                      <a:srgbClr val="D9D2E9"/>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L="91425" marR="91425" marT="91425" marB="91425" anchor="ctr">
                    <a:solidFill>
                      <a:srgbClr val="F4CCCC"/>
                    </a:solidFill>
                  </a:tcPr>
                </a:tc>
                <a:tc>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solidFill>
                      <a:srgbClr val="F4CCCC"/>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X12</a:t>
                      </a:r>
                      <a:endParaRPr>
                        <a:latin typeface="Trebuchet MS"/>
                        <a:ea typeface="Trebuchet MS"/>
                        <a:cs typeface="Trebuchet MS"/>
                        <a:sym typeface="Trebuchet MS"/>
                      </a:endParaRPr>
                    </a:p>
                  </a:txBody>
                  <a:tcPr marL="91425" marR="91425" marT="91425" marB="91425" anchor="ctr">
                    <a:solidFill>
                      <a:srgbClr val="F4CCCC"/>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L="91425" marR="91425" marT="91425" marB="91425" anchor="ctr">
                    <a:solidFill>
                      <a:srgbClr val="F9CB9C"/>
                    </a:solidFill>
                  </a:tcPr>
                </a:tc>
                <a:tc>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solidFill>
                      <a:srgbClr val="F9CB9C"/>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X13</a:t>
                      </a:r>
                      <a:endParaRPr>
                        <a:latin typeface="Trebuchet MS"/>
                        <a:ea typeface="Trebuchet MS"/>
                        <a:cs typeface="Trebuchet MS"/>
                        <a:sym typeface="Trebuchet MS"/>
                      </a:endParaRPr>
                    </a:p>
                  </a:txBody>
                  <a:tcPr marL="91425" marR="91425" marT="91425" marB="91425" anchor="ctr">
                    <a:solidFill>
                      <a:srgbClr val="F9CB9C"/>
                    </a:solidFill>
                  </a:tcPr>
                </a:tc>
                <a:extLst>
                  <a:ext uri="{0D108BD9-81ED-4DB2-BD59-A6C34878D82A}">
                    <a16:rowId xmlns:a16="http://schemas.microsoft.com/office/drawing/2014/main" val="10003"/>
                  </a:ext>
                </a:extLst>
              </a:tr>
            </a:tbl>
          </a:graphicData>
        </a:graphic>
      </p:graphicFrame>
      <p:sp>
        <p:nvSpPr>
          <p:cNvPr id="80" name="Google Shape;80;p16"/>
          <p:cNvSpPr/>
          <p:nvPr/>
        </p:nvSpPr>
        <p:spPr>
          <a:xfrm>
            <a:off x="3517350" y="1670700"/>
            <a:ext cx="2109300" cy="12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6"/>
          <p:cNvSpPr/>
          <p:nvPr/>
        </p:nvSpPr>
        <p:spPr>
          <a:xfrm>
            <a:off x="3517350" y="2078175"/>
            <a:ext cx="2109300" cy="12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3517350" y="2485650"/>
            <a:ext cx="2109300" cy="12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body" idx="1"/>
          </p:nvPr>
        </p:nvSpPr>
        <p:spPr>
          <a:xfrm>
            <a:off x="270125" y="367625"/>
            <a:ext cx="8520600" cy="3416400"/>
          </a:xfrm>
          <a:prstGeom prst="rect">
            <a:avLst/>
          </a:prstGeom>
        </p:spPr>
        <p:txBody>
          <a:bodyPr spcFirstLastPara="1" wrap="square" lIns="91425" tIns="91425" rIns="91425" bIns="91425" anchor="t" anchorCtr="0">
            <a:noAutofit/>
          </a:bodyPr>
          <a:lstStyle/>
          <a:p>
            <a:pPr marL="457200" lvl="0" indent="-342900" algn="l" rtl="0">
              <a:spcBef>
                <a:spcPts val="1000"/>
              </a:spcBef>
              <a:spcAft>
                <a:spcPts val="0"/>
              </a:spcAft>
              <a:buClr>
                <a:srgbClr val="404040"/>
              </a:buClr>
              <a:buSzPts val="1800"/>
              <a:buFont typeface="Trebuchet MS"/>
              <a:buChar char="-"/>
            </a:pPr>
            <a:r>
              <a:rPr lang="en">
                <a:solidFill>
                  <a:srgbClr val="404040"/>
                </a:solidFill>
                <a:latin typeface="Trebuchet MS"/>
                <a:ea typeface="Trebuchet MS"/>
                <a:cs typeface="Trebuchet MS"/>
                <a:sym typeface="Trebuchet MS"/>
              </a:rPr>
              <a:t>Después de tomar en consideración los gastos generales, las materias primas y los costos de mano de obra de la empresa, el departamento de contabilidad ha llegado al costo unitario, en dólares, de manufactura de cada componente. Estos datos junto con las cotizaciones de la empresa maquiladora de los precios de compra, en dólares, son como sigue:</a:t>
            </a:r>
            <a:endParaRPr>
              <a:solidFill>
                <a:srgbClr val="404040"/>
              </a:solidFill>
              <a:latin typeface="Trebuchet MS"/>
              <a:ea typeface="Trebuchet MS"/>
              <a:cs typeface="Trebuchet MS"/>
              <a:sym typeface="Trebuchet MS"/>
            </a:endParaRPr>
          </a:p>
          <a:p>
            <a:pPr marL="0" lvl="0" indent="0" algn="l" rtl="0">
              <a:spcBef>
                <a:spcPts val="0"/>
              </a:spcBef>
              <a:spcAft>
                <a:spcPts val="1600"/>
              </a:spcAft>
              <a:buNone/>
            </a:pPr>
            <a:endParaRPr sz="1400"/>
          </a:p>
        </p:txBody>
      </p:sp>
      <p:graphicFrame>
        <p:nvGraphicFramePr>
          <p:cNvPr id="88" name="Google Shape;88;p17"/>
          <p:cNvGraphicFramePr/>
          <p:nvPr/>
        </p:nvGraphicFramePr>
        <p:xfrm>
          <a:off x="952500" y="2641025"/>
          <a:ext cx="3000000" cy="3000000"/>
        </p:xfrm>
        <a:graphic>
          <a:graphicData uri="http://schemas.openxmlformats.org/drawingml/2006/table">
            <a:tbl>
              <a:tblPr>
                <a:noFill/>
                <a:tableStyleId>{C44E9704-0266-48E3-88EE-20B5279250BD}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a:latin typeface="Trebuchet MS"/>
                          <a:ea typeface="Trebuchet MS"/>
                          <a:cs typeface="Trebuchet MS"/>
                          <a:sym typeface="Trebuchet MS"/>
                        </a:rPr>
                        <a:t>Componente</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Costo de manufactura</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Costo de adquisición</a:t>
                      </a:r>
                      <a:endParaRPr>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0.75</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0.95</a:t>
                      </a:r>
                      <a:endParaRPr>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0.40</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0.55</a:t>
                      </a:r>
                      <a:endParaRPr>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1.1</a:t>
                      </a:r>
                      <a:endParaRPr>
                        <a:latin typeface="Trebuchet MS"/>
                        <a:ea typeface="Trebuchet MS"/>
                        <a:cs typeface="Trebuchet MS"/>
                        <a:sym typeface="Trebuchet MS"/>
                      </a:endParaRPr>
                    </a:p>
                  </a:txBody>
                  <a:tcPr marL="91425" marR="91425" marT="91425" marB="91425"/>
                </a:tc>
                <a:tc>
                  <a:txBody>
                    <a:bodyPr/>
                    <a:lstStyle/>
                    <a:p>
                      <a:pPr marL="0" lvl="0" indent="0" algn="l" rtl="0">
                        <a:spcBef>
                          <a:spcPts val="0"/>
                        </a:spcBef>
                        <a:spcAft>
                          <a:spcPts val="0"/>
                        </a:spcAft>
                        <a:buNone/>
                      </a:pPr>
                      <a:r>
                        <a:rPr lang="en">
                          <a:latin typeface="Trebuchet MS"/>
                          <a:ea typeface="Trebuchet MS"/>
                          <a:cs typeface="Trebuchet MS"/>
                          <a:sym typeface="Trebuchet MS"/>
                        </a:rPr>
                        <a:t>1.4</a:t>
                      </a:r>
                      <a:endParaRPr>
                        <a:latin typeface="Trebuchet MS"/>
                        <a:ea typeface="Trebuchet MS"/>
                        <a:cs typeface="Trebuchet MS"/>
                        <a:sym typeface="Trebuchet MS"/>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FUNCIÓN OBJETIVO</a:t>
            </a:r>
            <a:endParaRPr/>
          </a:p>
        </p:txBody>
      </p:sp>
      <p:graphicFrame>
        <p:nvGraphicFramePr>
          <p:cNvPr id="94" name="Google Shape;94;p18"/>
          <p:cNvGraphicFramePr/>
          <p:nvPr/>
        </p:nvGraphicFramePr>
        <p:xfrm>
          <a:off x="952500" y="1246000"/>
          <a:ext cx="3000000" cy="3000000"/>
        </p:xfrm>
        <a:graphic>
          <a:graphicData uri="http://schemas.openxmlformats.org/drawingml/2006/table">
            <a:tbl>
              <a:tblPr>
                <a:noFill/>
                <a:tableStyleId>{C44E9704-0266-48E3-88EE-20B5279250BD}</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Concepto</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Adquisición</a:t>
                      </a:r>
                      <a:endParaRPr>
                        <a:latin typeface="Trebuchet MS"/>
                        <a:ea typeface="Trebuchet MS"/>
                        <a:cs typeface="Trebuchet MS"/>
                        <a:sym typeface="Trebuchet MS"/>
                      </a:endParaRPr>
                    </a:p>
                  </a:txBody>
                  <a:tcPr marL="91425" marR="91425" marT="91425" marB="91425" anchor="ctr"/>
                </a:tc>
                <a:tc>
                  <a:txBody>
                    <a:bodyPr/>
                    <a:lstStyle/>
                    <a:p>
                      <a:pPr marL="0" lvl="0" indent="0" algn="ctr" rtl="0">
                        <a:spcBef>
                          <a:spcPts val="0"/>
                        </a:spcBef>
                        <a:spcAft>
                          <a:spcPts val="0"/>
                        </a:spcAft>
                        <a:buNone/>
                      </a:pPr>
                      <a:r>
                        <a:rPr lang="en">
                          <a:latin typeface="Trebuchet MS"/>
                          <a:ea typeface="Trebuchet MS"/>
                          <a:cs typeface="Trebuchet MS"/>
                          <a:sym typeface="Trebuchet MS"/>
                        </a:rPr>
                        <a:t>Variable</a:t>
                      </a:r>
                      <a:endParaRPr>
                        <a:latin typeface="Trebuchet MS"/>
                        <a:ea typeface="Trebuchet MS"/>
                        <a:cs typeface="Trebuchet MS"/>
                        <a:sym typeface="Trebuchet MS"/>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Base</a:t>
                      </a:r>
                      <a:endParaRPr>
                        <a:latin typeface="Trebuchet MS"/>
                        <a:ea typeface="Trebuchet MS"/>
                        <a:cs typeface="Trebuchet MS"/>
                        <a:sym typeface="Trebuchet MS"/>
                      </a:endParaRPr>
                    </a:p>
                  </a:txBody>
                  <a:tcPr marL="91425" marR="91425" marT="91425" marB="91425" anchor="ctr">
                    <a:solidFill>
                      <a:srgbClr val="C9DAF8"/>
                    </a:solidFill>
                  </a:tcPr>
                </a:tc>
                <a:tc>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solidFill>
                      <a:srgbClr val="C9DAF8"/>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X21</a:t>
                      </a:r>
                      <a:endParaRPr>
                        <a:latin typeface="Trebuchet MS"/>
                        <a:ea typeface="Trebuchet MS"/>
                        <a:cs typeface="Trebuchet MS"/>
                        <a:sym typeface="Trebuchet MS"/>
                      </a:endParaRPr>
                    </a:p>
                  </a:txBody>
                  <a:tcPr marL="91425" marR="91425" marT="91425" marB="91425" anchor="ctr">
                    <a:solidFill>
                      <a:srgbClr val="C9DAF8"/>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Cartucho</a:t>
                      </a:r>
                      <a:endParaRPr>
                        <a:latin typeface="Trebuchet MS"/>
                        <a:ea typeface="Trebuchet MS"/>
                        <a:cs typeface="Trebuchet MS"/>
                        <a:sym typeface="Trebuchet MS"/>
                      </a:endParaRPr>
                    </a:p>
                  </a:txBody>
                  <a:tcPr marL="91425" marR="91425" marT="91425" marB="91425" anchor="ctr">
                    <a:solidFill>
                      <a:srgbClr val="B6D7A8"/>
                    </a:solidFill>
                  </a:tcPr>
                </a:tc>
                <a:tc>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solidFill>
                      <a:srgbClr val="B6D7A8"/>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X22</a:t>
                      </a:r>
                      <a:endParaRPr>
                        <a:latin typeface="Trebuchet MS"/>
                        <a:ea typeface="Trebuchet MS"/>
                        <a:cs typeface="Trebuchet MS"/>
                        <a:sym typeface="Trebuchet MS"/>
                      </a:endParaRPr>
                    </a:p>
                  </a:txBody>
                  <a:tcPr marL="91425" marR="91425" marT="91425" marB="91425" anchor="ctr">
                    <a:solidFill>
                      <a:srgbClr val="B6D7A8"/>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a:latin typeface="Trebuchet MS"/>
                          <a:ea typeface="Trebuchet MS"/>
                          <a:cs typeface="Trebuchet MS"/>
                          <a:sym typeface="Trebuchet MS"/>
                        </a:rPr>
                        <a:t>Manija</a:t>
                      </a:r>
                      <a:endParaRPr>
                        <a:latin typeface="Trebuchet MS"/>
                        <a:ea typeface="Trebuchet MS"/>
                        <a:cs typeface="Trebuchet MS"/>
                        <a:sym typeface="Trebuchet MS"/>
                      </a:endParaRPr>
                    </a:p>
                  </a:txBody>
                  <a:tcPr marL="91425" marR="91425" marT="91425" marB="91425" anchor="ctr">
                    <a:solidFill>
                      <a:srgbClr val="FFE599"/>
                    </a:solidFill>
                  </a:tcPr>
                </a:tc>
                <a:tc>
                  <a:txBody>
                    <a:bodyPr/>
                    <a:lstStyle/>
                    <a:p>
                      <a:pPr marL="0" lvl="0" indent="0" algn="ctr" rtl="0">
                        <a:spcBef>
                          <a:spcPts val="0"/>
                        </a:spcBef>
                        <a:spcAft>
                          <a:spcPts val="0"/>
                        </a:spcAft>
                        <a:buNone/>
                      </a:pPr>
                      <a:endParaRPr>
                        <a:latin typeface="Trebuchet MS"/>
                        <a:ea typeface="Trebuchet MS"/>
                        <a:cs typeface="Trebuchet MS"/>
                        <a:sym typeface="Trebuchet MS"/>
                      </a:endParaRPr>
                    </a:p>
                  </a:txBody>
                  <a:tcPr marL="91425" marR="91425" marT="91425" marB="91425" anchor="ctr">
                    <a:solidFill>
                      <a:srgbClr val="FFE599"/>
                    </a:solidFill>
                  </a:tcPr>
                </a:tc>
                <a:tc>
                  <a:txBody>
                    <a:bodyPr/>
                    <a:lstStyle/>
                    <a:p>
                      <a:pPr marL="0" lvl="0" indent="0" algn="ctr" rtl="0">
                        <a:spcBef>
                          <a:spcPts val="0"/>
                        </a:spcBef>
                        <a:spcAft>
                          <a:spcPts val="0"/>
                        </a:spcAft>
                        <a:buNone/>
                      </a:pPr>
                      <a:r>
                        <a:rPr lang="en">
                          <a:latin typeface="Trebuchet MS"/>
                          <a:ea typeface="Trebuchet MS"/>
                          <a:cs typeface="Trebuchet MS"/>
                          <a:sym typeface="Trebuchet MS"/>
                        </a:rPr>
                        <a:t>X23</a:t>
                      </a:r>
                      <a:endParaRPr>
                        <a:latin typeface="Trebuchet MS"/>
                        <a:ea typeface="Trebuchet MS"/>
                        <a:cs typeface="Trebuchet MS"/>
                        <a:sym typeface="Trebuchet MS"/>
                      </a:endParaRPr>
                    </a:p>
                  </a:txBody>
                  <a:tcPr marL="91425" marR="91425" marT="91425" marB="91425" anchor="ctr">
                    <a:solidFill>
                      <a:srgbClr val="FFE599"/>
                    </a:solidFill>
                  </a:tcPr>
                </a:tc>
                <a:extLst>
                  <a:ext uri="{0D108BD9-81ED-4DB2-BD59-A6C34878D82A}">
                    <a16:rowId xmlns:a16="http://schemas.microsoft.com/office/drawing/2014/main" val="10003"/>
                  </a:ext>
                </a:extLst>
              </a:tr>
            </a:tbl>
          </a:graphicData>
        </a:graphic>
      </p:graphicFrame>
      <p:sp>
        <p:nvSpPr>
          <p:cNvPr id="95" name="Google Shape;95;p18"/>
          <p:cNvSpPr/>
          <p:nvPr/>
        </p:nvSpPr>
        <p:spPr>
          <a:xfrm>
            <a:off x="3517350" y="2571750"/>
            <a:ext cx="2109300" cy="12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8"/>
          <p:cNvSpPr/>
          <p:nvPr/>
        </p:nvSpPr>
        <p:spPr>
          <a:xfrm>
            <a:off x="3517350" y="1768150"/>
            <a:ext cx="2109300" cy="12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8"/>
          <p:cNvSpPr/>
          <p:nvPr/>
        </p:nvSpPr>
        <p:spPr>
          <a:xfrm>
            <a:off x="3517350" y="2169950"/>
            <a:ext cx="2109300" cy="124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txBox="1"/>
          <p:nvPr/>
        </p:nvSpPr>
        <p:spPr>
          <a:xfrm>
            <a:off x="952500" y="3133500"/>
            <a:ext cx="7356900" cy="93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Trebuchet MS"/>
                <a:ea typeface="Trebuchet MS"/>
                <a:cs typeface="Trebuchet MS"/>
                <a:sym typeface="Trebuchet MS"/>
              </a:rPr>
              <a:t>Manufactura:</a:t>
            </a:r>
            <a:endParaRPr>
              <a:latin typeface="Trebuchet MS"/>
              <a:ea typeface="Trebuchet MS"/>
              <a:cs typeface="Trebuchet MS"/>
              <a:sym typeface="Trebuchet MS"/>
            </a:endParaRPr>
          </a:p>
          <a:p>
            <a:pPr marL="0" lvl="0" indent="0" algn="ctr" rtl="0">
              <a:spcBef>
                <a:spcPts val="0"/>
              </a:spcBef>
              <a:spcAft>
                <a:spcPts val="0"/>
              </a:spcAft>
              <a:buNone/>
            </a:pPr>
            <a:r>
              <a:rPr lang="en">
                <a:latin typeface="Trebuchet MS"/>
                <a:ea typeface="Trebuchet MS"/>
                <a:cs typeface="Trebuchet MS"/>
                <a:sym typeface="Trebuchet MS"/>
              </a:rPr>
              <a:t>0.75</a:t>
            </a:r>
            <a:r>
              <a:rPr lang="en">
                <a:solidFill>
                  <a:srgbClr val="9900FF"/>
                </a:solidFill>
                <a:latin typeface="Trebuchet MS"/>
                <a:ea typeface="Trebuchet MS"/>
                <a:cs typeface="Trebuchet MS"/>
                <a:sym typeface="Trebuchet MS"/>
              </a:rPr>
              <a:t>X11</a:t>
            </a:r>
            <a:r>
              <a:rPr lang="en">
                <a:latin typeface="Trebuchet MS"/>
                <a:ea typeface="Trebuchet MS"/>
                <a:cs typeface="Trebuchet MS"/>
                <a:sym typeface="Trebuchet MS"/>
              </a:rPr>
              <a:t> + 0.40</a:t>
            </a:r>
            <a:r>
              <a:rPr lang="en">
                <a:solidFill>
                  <a:srgbClr val="FF0000"/>
                </a:solidFill>
                <a:latin typeface="Trebuchet MS"/>
                <a:ea typeface="Trebuchet MS"/>
                <a:cs typeface="Trebuchet MS"/>
                <a:sym typeface="Trebuchet MS"/>
              </a:rPr>
              <a:t>X12</a:t>
            </a:r>
            <a:r>
              <a:rPr lang="en">
                <a:latin typeface="Trebuchet MS"/>
                <a:ea typeface="Trebuchet MS"/>
                <a:cs typeface="Trebuchet MS"/>
                <a:sym typeface="Trebuchet MS"/>
              </a:rPr>
              <a:t> + 1.10X</a:t>
            </a:r>
            <a:r>
              <a:rPr lang="en">
                <a:solidFill>
                  <a:srgbClr val="FF9900"/>
                </a:solidFill>
                <a:latin typeface="Trebuchet MS"/>
                <a:ea typeface="Trebuchet MS"/>
                <a:cs typeface="Trebuchet MS"/>
                <a:sym typeface="Trebuchet MS"/>
              </a:rPr>
              <a:t>13</a:t>
            </a:r>
            <a:endParaRPr>
              <a:solidFill>
                <a:srgbClr val="FF9900"/>
              </a:solidFill>
              <a:latin typeface="Trebuchet MS"/>
              <a:ea typeface="Trebuchet MS"/>
              <a:cs typeface="Trebuchet MS"/>
              <a:sym typeface="Trebuchet MS"/>
            </a:endParaRPr>
          </a:p>
          <a:p>
            <a:pPr marL="0" lvl="0" indent="0" algn="ctr" rtl="0">
              <a:spcBef>
                <a:spcPts val="0"/>
              </a:spcBef>
              <a:spcAft>
                <a:spcPts val="0"/>
              </a:spcAft>
              <a:buNone/>
            </a:pPr>
            <a:r>
              <a:rPr lang="en">
                <a:latin typeface="Trebuchet MS"/>
                <a:ea typeface="Trebuchet MS"/>
                <a:cs typeface="Trebuchet MS"/>
                <a:sym typeface="Trebuchet MS"/>
              </a:rPr>
              <a:t>Adquisición:</a:t>
            </a:r>
            <a:endParaRPr>
              <a:latin typeface="Trebuchet MS"/>
              <a:ea typeface="Trebuchet MS"/>
              <a:cs typeface="Trebuchet MS"/>
              <a:sym typeface="Trebuchet MS"/>
            </a:endParaRPr>
          </a:p>
          <a:p>
            <a:pPr marL="0" lvl="0" indent="0" algn="ctr" rtl="0">
              <a:spcBef>
                <a:spcPts val="0"/>
              </a:spcBef>
              <a:spcAft>
                <a:spcPts val="0"/>
              </a:spcAft>
              <a:buNone/>
            </a:pPr>
            <a:r>
              <a:rPr lang="en">
                <a:latin typeface="Trebuchet MS"/>
                <a:ea typeface="Trebuchet MS"/>
                <a:cs typeface="Trebuchet MS"/>
                <a:sym typeface="Trebuchet MS"/>
              </a:rPr>
              <a:t>0.95</a:t>
            </a:r>
            <a:r>
              <a:rPr lang="en">
                <a:solidFill>
                  <a:srgbClr val="4A86E8"/>
                </a:solidFill>
                <a:latin typeface="Trebuchet MS"/>
                <a:ea typeface="Trebuchet MS"/>
                <a:cs typeface="Trebuchet MS"/>
                <a:sym typeface="Trebuchet MS"/>
              </a:rPr>
              <a:t>X21</a:t>
            </a:r>
            <a:r>
              <a:rPr lang="en">
                <a:latin typeface="Trebuchet MS"/>
                <a:ea typeface="Trebuchet MS"/>
                <a:cs typeface="Trebuchet MS"/>
                <a:sym typeface="Trebuchet MS"/>
              </a:rPr>
              <a:t> + 0.55</a:t>
            </a:r>
            <a:r>
              <a:rPr lang="en">
                <a:solidFill>
                  <a:srgbClr val="6AA84F"/>
                </a:solidFill>
                <a:latin typeface="Trebuchet MS"/>
                <a:ea typeface="Trebuchet MS"/>
                <a:cs typeface="Trebuchet MS"/>
                <a:sym typeface="Trebuchet MS"/>
              </a:rPr>
              <a:t>X22</a:t>
            </a:r>
            <a:r>
              <a:rPr lang="en">
                <a:latin typeface="Trebuchet MS"/>
                <a:ea typeface="Trebuchet MS"/>
                <a:cs typeface="Trebuchet MS"/>
                <a:sym typeface="Trebuchet MS"/>
              </a:rPr>
              <a:t> + 1.40</a:t>
            </a:r>
            <a:r>
              <a:rPr lang="en">
                <a:solidFill>
                  <a:srgbClr val="F1C232"/>
                </a:solidFill>
                <a:latin typeface="Trebuchet MS"/>
                <a:ea typeface="Trebuchet MS"/>
                <a:cs typeface="Trebuchet MS"/>
                <a:sym typeface="Trebuchet MS"/>
              </a:rPr>
              <a:t>X23</a:t>
            </a:r>
            <a:endParaRPr>
              <a:solidFill>
                <a:srgbClr val="F1C232"/>
              </a:solidFill>
              <a:latin typeface="Trebuchet MS"/>
              <a:ea typeface="Trebuchet MS"/>
              <a:cs typeface="Trebuchet MS"/>
              <a:sym typeface="Trebuchet MS"/>
            </a:endParaRPr>
          </a:p>
          <a:p>
            <a:pPr marL="0" lvl="0" indent="0" algn="ctr" rtl="0">
              <a:spcBef>
                <a:spcPts val="0"/>
              </a:spcBef>
              <a:spcAft>
                <a:spcPts val="0"/>
              </a:spcAft>
              <a:buNone/>
            </a:pPr>
            <a:endParaRPr>
              <a:latin typeface="Trebuchet MS"/>
              <a:ea typeface="Trebuchet MS"/>
              <a:cs typeface="Trebuchet MS"/>
              <a:sym typeface="Trebuchet MS"/>
            </a:endParaRPr>
          </a:p>
          <a:p>
            <a:pPr marL="0" lvl="0" indent="0" algn="ctr" rtl="0">
              <a:spcBef>
                <a:spcPts val="0"/>
              </a:spcBef>
              <a:spcAft>
                <a:spcPts val="0"/>
              </a:spcAft>
              <a:buNone/>
            </a:pPr>
            <a:r>
              <a:rPr lang="en">
                <a:latin typeface="Trebuchet MS"/>
                <a:ea typeface="Trebuchet MS"/>
                <a:cs typeface="Trebuchet MS"/>
                <a:sym typeface="Trebuchet MS"/>
              </a:rPr>
              <a:t>Función objetivo:</a:t>
            </a:r>
            <a:endParaRPr>
              <a:latin typeface="Trebuchet MS"/>
              <a:ea typeface="Trebuchet MS"/>
              <a:cs typeface="Trebuchet MS"/>
              <a:sym typeface="Trebuchet MS"/>
            </a:endParaRPr>
          </a:p>
          <a:p>
            <a:pPr marL="0" lvl="0" indent="0" algn="ctr" rtl="0">
              <a:spcBef>
                <a:spcPts val="0"/>
              </a:spcBef>
              <a:spcAft>
                <a:spcPts val="0"/>
              </a:spcAft>
              <a:buNone/>
            </a:pPr>
            <a:r>
              <a:rPr lang="en">
                <a:latin typeface="Trebuchet MS"/>
                <a:ea typeface="Trebuchet MS"/>
                <a:cs typeface="Trebuchet MS"/>
                <a:sym typeface="Trebuchet MS"/>
              </a:rPr>
              <a:t>0.75</a:t>
            </a:r>
            <a:r>
              <a:rPr lang="en">
                <a:solidFill>
                  <a:srgbClr val="9900FF"/>
                </a:solidFill>
                <a:latin typeface="Trebuchet MS"/>
                <a:ea typeface="Trebuchet MS"/>
                <a:cs typeface="Trebuchet MS"/>
                <a:sym typeface="Trebuchet MS"/>
              </a:rPr>
              <a:t>X11</a:t>
            </a:r>
            <a:r>
              <a:rPr lang="en">
                <a:latin typeface="Trebuchet MS"/>
                <a:ea typeface="Trebuchet MS"/>
                <a:cs typeface="Trebuchet MS"/>
                <a:sym typeface="Trebuchet MS"/>
              </a:rPr>
              <a:t> + 0.40</a:t>
            </a:r>
            <a:r>
              <a:rPr lang="en">
                <a:solidFill>
                  <a:srgbClr val="FF0000"/>
                </a:solidFill>
                <a:latin typeface="Trebuchet MS"/>
                <a:ea typeface="Trebuchet MS"/>
                <a:cs typeface="Trebuchet MS"/>
                <a:sym typeface="Trebuchet MS"/>
              </a:rPr>
              <a:t>X12</a:t>
            </a:r>
            <a:r>
              <a:rPr lang="en">
                <a:latin typeface="Trebuchet MS"/>
                <a:ea typeface="Trebuchet MS"/>
                <a:cs typeface="Trebuchet MS"/>
                <a:sym typeface="Trebuchet MS"/>
              </a:rPr>
              <a:t> + 1.10X</a:t>
            </a:r>
            <a:r>
              <a:rPr lang="en">
                <a:solidFill>
                  <a:srgbClr val="FF9900"/>
                </a:solidFill>
                <a:latin typeface="Trebuchet MS"/>
                <a:ea typeface="Trebuchet MS"/>
                <a:cs typeface="Trebuchet MS"/>
                <a:sym typeface="Trebuchet MS"/>
              </a:rPr>
              <a:t>13 </a:t>
            </a:r>
            <a:r>
              <a:rPr lang="en">
                <a:latin typeface="Trebuchet MS"/>
                <a:ea typeface="Trebuchet MS"/>
                <a:cs typeface="Trebuchet MS"/>
                <a:sym typeface="Trebuchet MS"/>
              </a:rPr>
              <a:t>+</a:t>
            </a:r>
            <a:r>
              <a:rPr lang="en">
                <a:solidFill>
                  <a:srgbClr val="FF9900"/>
                </a:solidFill>
                <a:latin typeface="Trebuchet MS"/>
                <a:ea typeface="Trebuchet MS"/>
                <a:cs typeface="Trebuchet MS"/>
                <a:sym typeface="Trebuchet MS"/>
              </a:rPr>
              <a:t> </a:t>
            </a:r>
            <a:r>
              <a:rPr lang="en">
                <a:latin typeface="Trebuchet MS"/>
                <a:ea typeface="Trebuchet MS"/>
                <a:cs typeface="Trebuchet MS"/>
                <a:sym typeface="Trebuchet MS"/>
              </a:rPr>
              <a:t>0.95</a:t>
            </a:r>
            <a:r>
              <a:rPr lang="en">
                <a:solidFill>
                  <a:srgbClr val="4A86E8"/>
                </a:solidFill>
                <a:latin typeface="Trebuchet MS"/>
                <a:ea typeface="Trebuchet MS"/>
                <a:cs typeface="Trebuchet MS"/>
                <a:sym typeface="Trebuchet MS"/>
              </a:rPr>
              <a:t>X21</a:t>
            </a:r>
            <a:r>
              <a:rPr lang="en">
                <a:latin typeface="Trebuchet MS"/>
                <a:ea typeface="Trebuchet MS"/>
                <a:cs typeface="Trebuchet MS"/>
                <a:sym typeface="Trebuchet MS"/>
              </a:rPr>
              <a:t> + 0.55</a:t>
            </a:r>
            <a:r>
              <a:rPr lang="en">
                <a:solidFill>
                  <a:srgbClr val="6AA84F"/>
                </a:solidFill>
                <a:latin typeface="Trebuchet MS"/>
                <a:ea typeface="Trebuchet MS"/>
                <a:cs typeface="Trebuchet MS"/>
                <a:sym typeface="Trebuchet MS"/>
              </a:rPr>
              <a:t>X22</a:t>
            </a:r>
            <a:r>
              <a:rPr lang="en">
                <a:latin typeface="Trebuchet MS"/>
                <a:ea typeface="Trebuchet MS"/>
                <a:cs typeface="Trebuchet MS"/>
                <a:sym typeface="Trebuchet MS"/>
              </a:rPr>
              <a:t> + 1.40</a:t>
            </a:r>
            <a:r>
              <a:rPr lang="en">
                <a:solidFill>
                  <a:srgbClr val="F1C232"/>
                </a:solidFill>
                <a:latin typeface="Trebuchet MS"/>
                <a:ea typeface="Trebuchet MS"/>
                <a:cs typeface="Trebuchet MS"/>
                <a:sym typeface="Trebuchet MS"/>
              </a:rPr>
              <a:t>X23</a:t>
            </a:r>
            <a:endParaRPr>
              <a:solidFill>
                <a:srgbClr val="F1C232"/>
              </a:solidFill>
              <a:latin typeface="Trebuchet MS"/>
              <a:ea typeface="Trebuchet MS"/>
              <a:cs typeface="Trebuchet MS"/>
              <a:sym typeface="Trebuchet MS"/>
            </a:endParaRPr>
          </a:p>
          <a:p>
            <a:pPr marL="0" lvl="0" indent="0" algn="ctr" rtl="0">
              <a:spcBef>
                <a:spcPts val="0"/>
              </a:spcBef>
              <a:spcAft>
                <a:spcPts val="0"/>
              </a:spcAft>
              <a:buNone/>
            </a:pPr>
            <a:endParaRPr>
              <a:solidFill>
                <a:srgbClr val="FF9900"/>
              </a:solidFill>
              <a:latin typeface="Lato"/>
              <a:ea typeface="Lato"/>
              <a:cs typeface="Lato"/>
              <a:sym typeface="Lato"/>
            </a:endParaRPr>
          </a:p>
          <a:p>
            <a:pPr marL="0" lvl="0" indent="0" algn="ctr" rtl="0">
              <a:spcBef>
                <a:spcPts val="0"/>
              </a:spcBef>
              <a:spcAft>
                <a:spcPts val="0"/>
              </a:spcAft>
              <a:buNone/>
            </a:pPr>
            <a:r>
              <a:rPr lang="en">
                <a:latin typeface="Lato"/>
                <a:ea typeface="Lato"/>
                <a:cs typeface="Lato"/>
                <a:sym typeface="Lato"/>
              </a:rPr>
              <a:t> </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body" idx="1"/>
          </p:nvPr>
        </p:nvSpPr>
        <p:spPr>
          <a:xfrm>
            <a:off x="274700" y="412400"/>
            <a:ext cx="8520600" cy="3416400"/>
          </a:xfrm>
          <a:prstGeom prst="rect">
            <a:avLst/>
          </a:prstGeom>
        </p:spPr>
        <p:txBody>
          <a:bodyPr spcFirstLastPara="1" wrap="square" lIns="91425" tIns="91425" rIns="91425" bIns="91425" anchor="t" anchorCtr="0">
            <a:noAutofit/>
          </a:bodyPr>
          <a:lstStyle/>
          <a:p>
            <a:pPr marL="457200" lvl="0" indent="-381000" algn="l" rtl="0">
              <a:spcBef>
                <a:spcPts val="1000"/>
              </a:spcBef>
              <a:spcAft>
                <a:spcPts val="0"/>
              </a:spcAft>
              <a:buClr>
                <a:srgbClr val="404040"/>
              </a:buClr>
              <a:buSzPts val="2400"/>
              <a:buFont typeface="Trebuchet MS"/>
              <a:buChar char="-"/>
            </a:pPr>
            <a:r>
              <a:rPr lang="en" sz="2400">
                <a:solidFill>
                  <a:srgbClr val="404040"/>
                </a:solidFill>
                <a:latin typeface="Trebuchet MS"/>
                <a:ea typeface="Trebuchet MS"/>
                <a:cs typeface="Trebuchet MS"/>
                <a:sym typeface="Trebuchet MS"/>
              </a:rPr>
              <a:t>Determine cuál sería la decisión de fabricar o comprar para Carson, que haga que pueda cumplirse la demanda de 5000 unidades a un costo mínimo. De cada componente, ¿cuántas unidades deberán de ser fabricadas y cuantas deberán ser adquiridas?</a:t>
            </a:r>
            <a:endParaRPr sz="2400">
              <a:solidFill>
                <a:srgbClr val="404040"/>
              </a:solidFill>
              <a:latin typeface="Trebuchet MS"/>
              <a:ea typeface="Trebuchet MS"/>
              <a:cs typeface="Trebuchet MS"/>
              <a:sym typeface="Trebuchet MS"/>
            </a:endParaRPr>
          </a:p>
          <a:p>
            <a:pPr marL="0" lvl="0" indent="0" algn="l" rtl="0">
              <a:spcBef>
                <a:spcPts val="0"/>
              </a:spcBef>
              <a:spcAft>
                <a:spcPts val="1600"/>
              </a:spcAft>
              <a:buNone/>
            </a:pPr>
            <a:endParaRPr sz="2400"/>
          </a:p>
        </p:txBody>
      </p:sp>
      <p:sp>
        <p:nvSpPr>
          <p:cNvPr id="104" name="Google Shape;104;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0" lvl="0" indent="0" algn="l" rtl="0">
              <a:spcBef>
                <a:spcPts val="1000"/>
              </a:spcBef>
              <a:spcAft>
                <a:spcPts val="0"/>
              </a:spcAft>
              <a:buNone/>
            </a:pPr>
            <a:endParaRPr>
              <a:solidFill>
                <a:srgbClr val="404040"/>
              </a:solidFill>
              <a:latin typeface="Trebuchet MS"/>
              <a:ea typeface="Trebuchet MS"/>
              <a:cs typeface="Trebuchet MS"/>
              <a:sym typeface="Trebuchet MS"/>
            </a:endParaRPr>
          </a:p>
          <a:p>
            <a:pPr marL="3200400" lvl="0" indent="0" algn="l" rtl="0">
              <a:spcBef>
                <a:spcPts val="1000"/>
              </a:spcBef>
              <a:spcAft>
                <a:spcPts val="0"/>
              </a:spcAft>
              <a:buNone/>
            </a:pPr>
            <a:r>
              <a:rPr lang="en">
                <a:solidFill>
                  <a:srgbClr val="404040"/>
                </a:solidFill>
                <a:latin typeface="Trebuchet MS"/>
                <a:ea typeface="Trebuchet MS"/>
                <a:cs typeface="Trebuchet MS"/>
                <a:sym typeface="Trebuchet MS"/>
              </a:rPr>
              <a:t>1) </a:t>
            </a:r>
            <a:r>
              <a:rPr lang="en">
                <a:solidFill>
                  <a:srgbClr val="9900FF"/>
                </a:solidFill>
                <a:latin typeface="Trebuchet MS"/>
                <a:ea typeface="Trebuchet MS"/>
                <a:cs typeface="Trebuchet MS"/>
                <a:sym typeface="Trebuchet MS"/>
              </a:rPr>
              <a:t>X11</a:t>
            </a:r>
            <a:r>
              <a:rPr lang="en">
                <a:solidFill>
                  <a:srgbClr val="404040"/>
                </a:solidFill>
                <a:latin typeface="Trebuchet MS"/>
                <a:ea typeface="Trebuchet MS"/>
                <a:cs typeface="Trebuchet MS"/>
                <a:sym typeface="Trebuchet MS"/>
              </a:rPr>
              <a:t> + </a:t>
            </a:r>
            <a:r>
              <a:rPr lang="en">
                <a:solidFill>
                  <a:srgbClr val="4A86E8"/>
                </a:solidFill>
                <a:latin typeface="Trebuchet MS"/>
                <a:ea typeface="Trebuchet MS"/>
                <a:cs typeface="Trebuchet MS"/>
                <a:sym typeface="Trebuchet MS"/>
              </a:rPr>
              <a:t>X21 </a:t>
            </a:r>
            <a:r>
              <a:rPr lang="en">
                <a:solidFill>
                  <a:srgbClr val="404040"/>
                </a:solidFill>
                <a:latin typeface="Trebuchet MS"/>
                <a:ea typeface="Trebuchet MS"/>
                <a:cs typeface="Trebuchet MS"/>
                <a:sym typeface="Trebuchet MS"/>
              </a:rPr>
              <a:t>= 5000</a:t>
            </a:r>
            <a:endParaRPr>
              <a:solidFill>
                <a:srgbClr val="4A86E8"/>
              </a:solidFill>
              <a:latin typeface="Trebuchet MS"/>
              <a:ea typeface="Trebuchet MS"/>
              <a:cs typeface="Trebuchet MS"/>
              <a:sym typeface="Trebuchet MS"/>
            </a:endParaRPr>
          </a:p>
          <a:p>
            <a:pPr marL="2743200" lvl="0" indent="457200" algn="l" rtl="0">
              <a:spcBef>
                <a:spcPts val="1000"/>
              </a:spcBef>
              <a:spcAft>
                <a:spcPts val="0"/>
              </a:spcAft>
              <a:buNone/>
            </a:pPr>
            <a:r>
              <a:rPr lang="en">
                <a:solidFill>
                  <a:srgbClr val="404040"/>
                </a:solidFill>
                <a:latin typeface="Trebuchet MS"/>
                <a:ea typeface="Trebuchet MS"/>
                <a:cs typeface="Trebuchet MS"/>
                <a:sym typeface="Trebuchet MS"/>
              </a:rPr>
              <a:t>2) </a:t>
            </a:r>
            <a:r>
              <a:rPr lang="en">
                <a:solidFill>
                  <a:srgbClr val="FF0000"/>
                </a:solidFill>
                <a:latin typeface="Trebuchet MS"/>
                <a:ea typeface="Trebuchet MS"/>
                <a:cs typeface="Trebuchet MS"/>
                <a:sym typeface="Trebuchet MS"/>
              </a:rPr>
              <a:t>X12</a:t>
            </a:r>
            <a:r>
              <a:rPr lang="en">
                <a:solidFill>
                  <a:srgbClr val="404040"/>
                </a:solidFill>
                <a:latin typeface="Trebuchet MS"/>
                <a:ea typeface="Trebuchet MS"/>
                <a:cs typeface="Trebuchet MS"/>
                <a:sym typeface="Trebuchet MS"/>
              </a:rPr>
              <a:t> + </a:t>
            </a:r>
            <a:r>
              <a:rPr lang="en">
                <a:solidFill>
                  <a:srgbClr val="93C47D"/>
                </a:solidFill>
                <a:latin typeface="Trebuchet MS"/>
                <a:ea typeface="Trebuchet MS"/>
                <a:cs typeface="Trebuchet MS"/>
                <a:sym typeface="Trebuchet MS"/>
              </a:rPr>
              <a:t>X22</a:t>
            </a:r>
            <a:r>
              <a:rPr lang="en">
                <a:solidFill>
                  <a:srgbClr val="4A86E8"/>
                </a:solidFill>
                <a:latin typeface="Trebuchet MS"/>
                <a:ea typeface="Trebuchet MS"/>
                <a:cs typeface="Trebuchet MS"/>
                <a:sym typeface="Trebuchet MS"/>
              </a:rPr>
              <a:t> </a:t>
            </a:r>
            <a:r>
              <a:rPr lang="en">
                <a:solidFill>
                  <a:srgbClr val="404040"/>
                </a:solidFill>
                <a:latin typeface="Trebuchet MS"/>
                <a:ea typeface="Trebuchet MS"/>
                <a:cs typeface="Trebuchet MS"/>
                <a:sym typeface="Trebuchet MS"/>
              </a:rPr>
              <a:t>= 5000</a:t>
            </a:r>
            <a:endParaRPr>
              <a:solidFill>
                <a:srgbClr val="404040"/>
              </a:solidFill>
              <a:latin typeface="Trebuchet MS"/>
              <a:ea typeface="Trebuchet MS"/>
              <a:cs typeface="Trebuchet MS"/>
              <a:sym typeface="Trebuchet MS"/>
            </a:endParaRPr>
          </a:p>
          <a:p>
            <a:pPr marL="2743200" lvl="0" indent="457200" algn="l" rtl="0">
              <a:spcBef>
                <a:spcPts val="1000"/>
              </a:spcBef>
              <a:spcAft>
                <a:spcPts val="0"/>
              </a:spcAft>
              <a:buNone/>
            </a:pPr>
            <a:r>
              <a:rPr lang="en">
                <a:solidFill>
                  <a:srgbClr val="404040"/>
                </a:solidFill>
                <a:latin typeface="Trebuchet MS"/>
                <a:ea typeface="Trebuchet MS"/>
                <a:cs typeface="Trebuchet MS"/>
                <a:sym typeface="Trebuchet MS"/>
              </a:rPr>
              <a:t>3) </a:t>
            </a:r>
            <a:r>
              <a:rPr lang="en">
                <a:solidFill>
                  <a:srgbClr val="FF9900"/>
                </a:solidFill>
                <a:latin typeface="Trebuchet MS"/>
                <a:ea typeface="Trebuchet MS"/>
                <a:cs typeface="Trebuchet MS"/>
                <a:sym typeface="Trebuchet MS"/>
              </a:rPr>
              <a:t>X13</a:t>
            </a:r>
            <a:r>
              <a:rPr lang="en">
                <a:solidFill>
                  <a:srgbClr val="404040"/>
                </a:solidFill>
                <a:latin typeface="Trebuchet MS"/>
                <a:ea typeface="Trebuchet MS"/>
                <a:cs typeface="Trebuchet MS"/>
                <a:sym typeface="Trebuchet MS"/>
              </a:rPr>
              <a:t> + </a:t>
            </a:r>
            <a:r>
              <a:rPr lang="en">
                <a:solidFill>
                  <a:srgbClr val="F1C232"/>
                </a:solidFill>
                <a:latin typeface="Trebuchet MS"/>
                <a:ea typeface="Trebuchet MS"/>
                <a:cs typeface="Trebuchet MS"/>
                <a:sym typeface="Trebuchet MS"/>
              </a:rPr>
              <a:t>X23</a:t>
            </a:r>
            <a:r>
              <a:rPr lang="en">
                <a:solidFill>
                  <a:srgbClr val="4A86E8"/>
                </a:solidFill>
                <a:latin typeface="Trebuchet MS"/>
                <a:ea typeface="Trebuchet MS"/>
                <a:cs typeface="Trebuchet MS"/>
                <a:sym typeface="Trebuchet MS"/>
              </a:rPr>
              <a:t> </a:t>
            </a:r>
            <a:r>
              <a:rPr lang="en">
                <a:solidFill>
                  <a:srgbClr val="404040"/>
                </a:solidFill>
                <a:latin typeface="Trebuchet MS"/>
                <a:ea typeface="Trebuchet MS"/>
                <a:cs typeface="Trebuchet MS"/>
                <a:sym typeface="Trebuchet MS"/>
              </a:rPr>
              <a:t>= 5000</a:t>
            </a:r>
            <a:endParaRPr>
              <a:solidFill>
                <a:srgbClr val="404040"/>
              </a:solidFill>
              <a:latin typeface="Trebuchet MS"/>
              <a:ea typeface="Trebuchet MS"/>
              <a:cs typeface="Trebuchet MS"/>
              <a:sym typeface="Trebuchet MS"/>
            </a:endParaRPr>
          </a:p>
          <a:p>
            <a:pPr marL="1828800" lvl="0" indent="457200" algn="l" rtl="0">
              <a:spcBef>
                <a:spcPts val="1000"/>
              </a:spcBef>
              <a:spcAft>
                <a:spcPts val="0"/>
              </a:spcAft>
              <a:buNone/>
            </a:pPr>
            <a:endParaRPr>
              <a:solidFill>
                <a:srgbClr val="404040"/>
              </a:solidFill>
              <a:latin typeface="Trebuchet MS"/>
              <a:ea typeface="Trebuchet MS"/>
              <a:cs typeface="Trebuchet MS"/>
              <a:sym typeface="Trebuchet MS"/>
            </a:endParaRPr>
          </a:p>
          <a:p>
            <a:pPr marL="0" lvl="0" indent="0" algn="l" rtl="0">
              <a:spcBef>
                <a:spcPts val="0"/>
              </a:spcBef>
              <a:spcAft>
                <a:spcPts val="16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 RESUMEN</a:t>
            </a:r>
            <a:endParaRPr/>
          </a:p>
        </p:txBody>
      </p:sp>
      <p:sp>
        <p:nvSpPr>
          <p:cNvPr id="110" name="Google Shape;110;p20"/>
          <p:cNvSpPr txBox="1">
            <a:spLocks noGrp="1"/>
          </p:cNvSpPr>
          <p:nvPr>
            <p:ph type="body" idx="1"/>
          </p:nvPr>
        </p:nvSpPr>
        <p:spPr>
          <a:xfrm>
            <a:off x="124650" y="1152475"/>
            <a:ext cx="49668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a:solidFill>
                  <a:srgbClr val="000000"/>
                </a:solidFill>
                <a:latin typeface="Trebuchet MS"/>
                <a:ea typeface="Trebuchet MS"/>
                <a:cs typeface="Trebuchet MS"/>
                <a:sym typeface="Trebuchet MS"/>
              </a:rPr>
              <a:t>Función objetivo:</a:t>
            </a: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r>
              <a:rPr lang="en" sz="1400">
                <a:solidFill>
                  <a:srgbClr val="000000"/>
                </a:solidFill>
                <a:latin typeface="Trebuchet MS"/>
                <a:ea typeface="Trebuchet MS"/>
                <a:cs typeface="Trebuchet MS"/>
                <a:sym typeface="Trebuchet MS"/>
              </a:rPr>
              <a:t>0.75</a:t>
            </a:r>
            <a:r>
              <a:rPr lang="en" sz="1400">
                <a:solidFill>
                  <a:srgbClr val="9900FF"/>
                </a:solidFill>
                <a:latin typeface="Trebuchet MS"/>
                <a:ea typeface="Trebuchet MS"/>
                <a:cs typeface="Trebuchet MS"/>
                <a:sym typeface="Trebuchet MS"/>
              </a:rPr>
              <a:t>X11</a:t>
            </a:r>
            <a:r>
              <a:rPr lang="en" sz="1400">
                <a:solidFill>
                  <a:srgbClr val="000000"/>
                </a:solidFill>
                <a:latin typeface="Trebuchet MS"/>
                <a:ea typeface="Trebuchet MS"/>
                <a:cs typeface="Trebuchet MS"/>
                <a:sym typeface="Trebuchet MS"/>
              </a:rPr>
              <a:t> + 0.40</a:t>
            </a:r>
            <a:r>
              <a:rPr lang="en" sz="1400">
                <a:solidFill>
                  <a:srgbClr val="FF0000"/>
                </a:solidFill>
                <a:latin typeface="Trebuchet MS"/>
                <a:ea typeface="Trebuchet MS"/>
                <a:cs typeface="Trebuchet MS"/>
                <a:sym typeface="Trebuchet MS"/>
              </a:rPr>
              <a:t>X12</a:t>
            </a:r>
            <a:r>
              <a:rPr lang="en" sz="1400">
                <a:solidFill>
                  <a:srgbClr val="000000"/>
                </a:solidFill>
                <a:latin typeface="Trebuchet MS"/>
                <a:ea typeface="Trebuchet MS"/>
                <a:cs typeface="Trebuchet MS"/>
                <a:sym typeface="Trebuchet MS"/>
              </a:rPr>
              <a:t> + 1.10X</a:t>
            </a:r>
            <a:r>
              <a:rPr lang="en" sz="1400">
                <a:solidFill>
                  <a:srgbClr val="FF9900"/>
                </a:solidFill>
                <a:latin typeface="Trebuchet MS"/>
                <a:ea typeface="Trebuchet MS"/>
                <a:cs typeface="Trebuchet MS"/>
                <a:sym typeface="Trebuchet MS"/>
              </a:rPr>
              <a:t>13 </a:t>
            </a:r>
            <a:r>
              <a:rPr lang="en" sz="1400">
                <a:solidFill>
                  <a:srgbClr val="000000"/>
                </a:solidFill>
                <a:latin typeface="Trebuchet MS"/>
                <a:ea typeface="Trebuchet MS"/>
                <a:cs typeface="Trebuchet MS"/>
                <a:sym typeface="Trebuchet MS"/>
              </a:rPr>
              <a:t>+</a:t>
            </a:r>
            <a:r>
              <a:rPr lang="en" sz="1400">
                <a:solidFill>
                  <a:srgbClr val="FF9900"/>
                </a:solidFill>
                <a:latin typeface="Trebuchet MS"/>
                <a:ea typeface="Trebuchet MS"/>
                <a:cs typeface="Trebuchet MS"/>
                <a:sym typeface="Trebuchet MS"/>
              </a:rPr>
              <a:t> </a:t>
            </a:r>
            <a:r>
              <a:rPr lang="en" sz="1400">
                <a:solidFill>
                  <a:srgbClr val="000000"/>
                </a:solidFill>
                <a:latin typeface="Trebuchet MS"/>
                <a:ea typeface="Trebuchet MS"/>
                <a:cs typeface="Trebuchet MS"/>
                <a:sym typeface="Trebuchet MS"/>
              </a:rPr>
              <a:t>0.95</a:t>
            </a:r>
            <a:r>
              <a:rPr lang="en" sz="1400">
                <a:solidFill>
                  <a:srgbClr val="4A86E8"/>
                </a:solidFill>
                <a:latin typeface="Trebuchet MS"/>
                <a:ea typeface="Trebuchet MS"/>
                <a:cs typeface="Trebuchet MS"/>
                <a:sym typeface="Trebuchet MS"/>
              </a:rPr>
              <a:t>X21</a:t>
            </a:r>
            <a:r>
              <a:rPr lang="en" sz="1400">
                <a:solidFill>
                  <a:srgbClr val="000000"/>
                </a:solidFill>
                <a:latin typeface="Trebuchet MS"/>
                <a:ea typeface="Trebuchet MS"/>
                <a:cs typeface="Trebuchet MS"/>
                <a:sym typeface="Trebuchet MS"/>
              </a:rPr>
              <a:t> + 0.55</a:t>
            </a:r>
            <a:r>
              <a:rPr lang="en" sz="1400">
                <a:solidFill>
                  <a:srgbClr val="6AA84F"/>
                </a:solidFill>
                <a:latin typeface="Trebuchet MS"/>
                <a:ea typeface="Trebuchet MS"/>
                <a:cs typeface="Trebuchet MS"/>
                <a:sym typeface="Trebuchet MS"/>
              </a:rPr>
              <a:t>X22</a:t>
            </a:r>
            <a:r>
              <a:rPr lang="en" sz="1400">
                <a:solidFill>
                  <a:srgbClr val="000000"/>
                </a:solidFill>
                <a:latin typeface="Trebuchet MS"/>
                <a:ea typeface="Trebuchet MS"/>
                <a:cs typeface="Trebuchet MS"/>
                <a:sym typeface="Trebuchet MS"/>
              </a:rPr>
              <a:t> + 1.40</a:t>
            </a:r>
            <a:r>
              <a:rPr lang="en" sz="1400">
                <a:solidFill>
                  <a:srgbClr val="F1C232"/>
                </a:solidFill>
                <a:latin typeface="Trebuchet MS"/>
                <a:ea typeface="Trebuchet MS"/>
                <a:cs typeface="Trebuchet MS"/>
                <a:sym typeface="Trebuchet MS"/>
              </a:rPr>
              <a:t>X23</a:t>
            </a:r>
            <a:endParaRPr sz="1400">
              <a:solidFill>
                <a:srgbClr val="F1C232"/>
              </a:solidFill>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F1C232"/>
              </a:solidFill>
              <a:latin typeface="Trebuchet MS"/>
              <a:ea typeface="Trebuchet MS"/>
              <a:cs typeface="Trebuchet MS"/>
              <a:sym typeface="Trebuchet MS"/>
            </a:endParaRPr>
          </a:p>
          <a:p>
            <a:pPr marL="0" lvl="0" indent="0" algn="ctr" rtl="0">
              <a:lnSpc>
                <a:spcPct val="100000"/>
              </a:lnSpc>
              <a:spcBef>
                <a:spcPts val="0"/>
              </a:spcBef>
              <a:spcAft>
                <a:spcPts val="0"/>
              </a:spcAft>
              <a:buNone/>
            </a:pPr>
            <a:r>
              <a:rPr lang="en" sz="1400">
                <a:solidFill>
                  <a:srgbClr val="000000"/>
                </a:solidFill>
                <a:latin typeface="Trebuchet MS"/>
                <a:ea typeface="Trebuchet MS"/>
                <a:cs typeface="Trebuchet MS"/>
                <a:sym typeface="Trebuchet MS"/>
              </a:rPr>
              <a:t>Restricciones:</a:t>
            </a: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r>
              <a:rPr lang="en" sz="1400">
                <a:solidFill>
                  <a:srgbClr val="404040"/>
                </a:solidFill>
                <a:latin typeface="Trebuchet MS"/>
                <a:ea typeface="Trebuchet MS"/>
                <a:cs typeface="Trebuchet MS"/>
                <a:sym typeface="Trebuchet MS"/>
              </a:rPr>
              <a:t>1) </a:t>
            </a:r>
            <a:r>
              <a:rPr lang="en" sz="1400">
                <a:solidFill>
                  <a:srgbClr val="000000"/>
                </a:solidFill>
                <a:latin typeface="Trebuchet MS"/>
                <a:ea typeface="Trebuchet MS"/>
                <a:cs typeface="Trebuchet MS"/>
                <a:sym typeface="Trebuchet MS"/>
              </a:rPr>
              <a:t>0.03</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0.02</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0.05</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400</a:t>
            </a:r>
            <a:endParaRPr sz="1400">
              <a:solidFill>
                <a:srgbClr val="000000"/>
              </a:solidFill>
              <a:latin typeface="Trebuchet MS"/>
              <a:ea typeface="Trebuchet MS"/>
              <a:cs typeface="Trebuchet MS"/>
              <a:sym typeface="Trebuchet MS"/>
            </a:endParaRPr>
          </a:p>
          <a:p>
            <a:pPr marL="0" lvl="0" indent="0" algn="ctr" rtl="0">
              <a:spcBef>
                <a:spcPts val="1000"/>
              </a:spcBef>
              <a:spcAft>
                <a:spcPts val="0"/>
              </a:spcAft>
              <a:buNone/>
            </a:pPr>
            <a:r>
              <a:rPr lang="en" sz="1400">
                <a:solidFill>
                  <a:srgbClr val="404040"/>
                </a:solidFill>
                <a:latin typeface="Trebuchet MS"/>
                <a:ea typeface="Trebuchet MS"/>
                <a:cs typeface="Trebuchet MS"/>
                <a:sym typeface="Trebuchet MS"/>
              </a:rPr>
              <a:t>2) </a:t>
            </a:r>
            <a:r>
              <a:rPr lang="en" sz="1400">
                <a:solidFill>
                  <a:srgbClr val="000000"/>
                </a:solidFill>
                <a:latin typeface="Trebuchet MS"/>
                <a:ea typeface="Trebuchet MS"/>
                <a:cs typeface="Trebuchet MS"/>
                <a:sym typeface="Trebuchet MS"/>
              </a:rPr>
              <a:t>0.04</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0.02</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0.04</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400</a:t>
            </a:r>
            <a:endParaRPr sz="1400">
              <a:solidFill>
                <a:srgbClr val="000000"/>
              </a:solidFill>
              <a:latin typeface="Trebuchet MS"/>
              <a:ea typeface="Trebuchet MS"/>
              <a:cs typeface="Trebuchet MS"/>
              <a:sym typeface="Trebuchet MS"/>
            </a:endParaRPr>
          </a:p>
          <a:p>
            <a:pPr marL="0" lvl="0" indent="0" algn="ctr" rtl="0">
              <a:spcBef>
                <a:spcPts val="1000"/>
              </a:spcBef>
              <a:spcAft>
                <a:spcPts val="0"/>
              </a:spcAft>
              <a:buNone/>
            </a:pPr>
            <a:r>
              <a:rPr lang="en" sz="1400">
                <a:solidFill>
                  <a:srgbClr val="404040"/>
                </a:solidFill>
                <a:latin typeface="Trebuchet MS"/>
                <a:ea typeface="Trebuchet MS"/>
                <a:cs typeface="Trebuchet MS"/>
                <a:sym typeface="Trebuchet MS"/>
              </a:rPr>
              <a:t>3) </a:t>
            </a:r>
            <a:r>
              <a:rPr lang="en" sz="1400">
                <a:solidFill>
                  <a:srgbClr val="000000"/>
                </a:solidFill>
                <a:latin typeface="Trebuchet MS"/>
                <a:ea typeface="Trebuchet MS"/>
                <a:cs typeface="Trebuchet MS"/>
                <a:sym typeface="Trebuchet MS"/>
              </a:rPr>
              <a:t>0.02</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0.03</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0.01</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000000"/>
                </a:solidFill>
                <a:latin typeface="Trebuchet MS"/>
                <a:ea typeface="Trebuchet MS"/>
                <a:cs typeface="Trebuchet MS"/>
                <a:sym typeface="Trebuchet MS"/>
              </a:rPr>
              <a:t>400</a:t>
            </a:r>
            <a:endParaRPr sz="1400">
              <a:solidFill>
                <a:srgbClr val="000000"/>
              </a:solidFill>
              <a:latin typeface="Trebuchet MS"/>
              <a:ea typeface="Trebuchet MS"/>
              <a:cs typeface="Trebuchet MS"/>
              <a:sym typeface="Trebuchet MS"/>
            </a:endParaRPr>
          </a:p>
          <a:p>
            <a:pPr marL="0" lvl="0" indent="0" algn="ctr" rtl="0">
              <a:spcBef>
                <a:spcPts val="1000"/>
              </a:spcBef>
              <a:spcAft>
                <a:spcPts val="0"/>
              </a:spcAft>
              <a:buNone/>
            </a:pPr>
            <a:r>
              <a:rPr lang="en" sz="1400">
                <a:solidFill>
                  <a:srgbClr val="404040"/>
                </a:solidFill>
                <a:latin typeface="Trebuchet MS"/>
                <a:ea typeface="Trebuchet MS"/>
                <a:cs typeface="Trebuchet MS"/>
                <a:sym typeface="Trebuchet MS"/>
              </a:rPr>
              <a:t>4) </a:t>
            </a:r>
            <a:r>
              <a:rPr lang="en" sz="1400">
                <a:solidFill>
                  <a:srgbClr val="9900FF"/>
                </a:solidFill>
                <a:latin typeface="Trebuchet MS"/>
                <a:ea typeface="Trebuchet MS"/>
                <a:cs typeface="Trebuchet MS"/>
                <a:sym typeface="Trebuchet MS"/>
              </a:rPr>
              <a:t>X11</a:t>
            </a:r>
            <a:r>
              <a:rPr lang="en" sz="1400">
                <a:solidFill>
                  <a:srgbClr val="404040"/>
                </a:solidFill>
                <a:latin typeface="Trebuchet MS"/>
                <a:ea typeface="Trebuchet MS"/>
                <a:cs typeface="Trebuchet MS"/>
                <a:sym typeface="Trebuchet MS"/>
              </a:rPr>
              <a:t> + </a:t>
            </a:r>
            <a:r>
              <a:rPr lang="en" sz="1400">
                <a:solidFill>
                  <a:srgbClr val="4A86E8"/>
                </a:solidFill>
                <a:latin typeface="Trebuchet MS"/>
                <a:ea typeface="Trebuchet MS"/>
                <a:cs typeface="Trebuchet MS"/>
                <a:sym typeface="Trebuchet MS"/>
              </a:rPr>
              <a:t>X21 </a:t>
            </a:r>
            <a:r>
              <a:rPr lang="en" sz="1400">
                <a:solidFill>
                  <a:srgbClr val="404040"/>
                </a:solidFill>
                <a:latin typeface="Trebuchet MS"/>
                <a:ea typeface="Trebuchet MS"/>
                <a:cs typeface="Trebuchet MS"/>
                <a:sym typeface="Trebuchet MS"/>
              </a:rPr>
              <a:t>= 5000</a:t>
            </a:r>
            <a:endParaRPr sz="1400">
              <a:solidFill>
                <a:srgbClr val="4A86E8"/>
              </a:solidFill>
              <a:latin typeface="Trebuchet MS"/>
              <a:ea typeface="Trebuchet MS"/>
              <a:cs typeface="Trebuchet MS"/>
              <a:sym typeface="Trebuchet MS"/>
            </a:endParaRPr>
          </a:p>
          <a:p>
            <a:pPr marL="0" lvl="0" indent="0" algn="ctr" rtl="0">
              <a:spcBef>
                <a:spcPts val="1000"/>
              </a:spcBef>
              <a:spcAft>
                <a:spcPts val="0"/>
              </a:spcAft>
              <a:buNone/>
            </a:pPr>
            <a:r>
              <a:rPr lang="en" sz="1400">
                <a:solidFill>
                  <a:srgbClr val="404040"/>
                </a:solidFill>
                <a:latin typeface="Trebuchet MS"/>
                <a:ea typeface="Trebuchet MS"/>
                <a:cs typeface="Trebuchet MS"/>
                <a:sym typeface="Trebuchet MS"/>
              </a:rPr>
              <a:t>5) </a:t>
            </a:r>
            <a:r>
              <a:rPr lang="en" sz="1400">
                <a:solidFill>
                  <a:srgbClr val="FF0000"/>
                </a:solidFill>
                <a:latin typeface="Trebuchet MS"/>
                <a:ea typeface="Trebuchet MS"/>
                <a:cs typeface="Trebuchet MS"/>
                <a:sym typeface="Trebuchet MS"/>
              </a:rPr>
              <a:t>X12</a:t>
            </a:r>
            <a:r>
              <a:rPr lang="en" sz="1400">
                <a:solidFill>
                  <a:srgbClr val="404040"/>
                </a:solidFill>
                <a:latin typeface="Trebuchet MS"/>
                <a:ea typeface="Trebuchet MS"/>
                <a:cs typeface="Trebuchet MS"/>
                <a:sym typeface="Trebuchet MS"/>
              </a:rPr>
              <a:t> + </a:t>
            </a:r>
            <a:r>
              <a:rPr lang="en" sz="1400">
                <a:solidFill>
                  <a:srgbClr val="93C47D"/>
                </a:solidFill>
                <a:latin typeface="Trebuchet MS"/>
                <a:ea typeface="Trebuchet MS"/>
                <a:cs typeface="Trebuchet MS"/>
                <a:sym typeface="Trebuchet MS"/>
              </a:rPr>
              <a:t>X22</a:t>
            </a:r>
            <a:r>
              <a:rPr lang="en" sz="1400">
                <a:solidFill>
                  <a:srgbClr val="4A86E8"/>
                </a:solidFill>
                <a:latin typeface="Trebuchet MS"/>
                <a:ea typeface="Trebuchet MS"/>
                <a:cs typeface="Trebuchet MS"/>
                <a:sym typeface="Trebuchet MS"/>
              </a:rPr>
              <a:t> </a:t>
            </a:r>
            <a:r>
              <a:rPr lang="en" sz="1400">
                <a:solidFill>
                  <a:srgbClr val="404040"/>
                </a:solidFill>
                <a:latin typeface="Trebuchet MS"/>
                <a:ea typeface="Trebuchet MS"/>
                <a:cs typeface="Trebuchet MS"/>
                <a:sym typeface="Trebuchet MS"/>
              </a:rPr>
              <a:t>= 5000</a:t>
            </a:r>
            <a:endParaRPr sz="1400">
              <a:solidFill>
                <a:srgbClr val="404040"/>
              </a:solidFill>
              <a:latin typeface="Trebuchet MS"/>
              <a:ea typeface="Trebuchet MS"/>
              <a:cs typeface="Trebuchet MS"/>
              <a:sym typeface="Trebuchet MS"/>
            </a:endParaRPr>
          </a:p>
          <a:p>
            <a:pPr marL="0" lvl="0" indent="0" algn="ctr" rtl="0">
              <a:spcBef>
                <a:spcPts val="1000"/>
              </a:spcBef>
              <a:spcAft>
                <a:spcPts val="0"/>
              </a:spcAft>
              <a:buNone/>
            </a:pPr>
            <a:r>
              <a:rPr lang="en" sz="1400">
                <a:solidFill>
                  <a:srgbClr val="404040"/>
                </a:solidFill>
                <a:latin typeface="Trebuchet MS"/>
                <a:ea typeface="Trebuchet MS"/>
                <a:cs typeface="Trebuchet MS"/>
                <a:sym typeface="Trebuchet MS"/>
              </a:rPr>
              <a:t>6) </a:t>
            </a:r>
            <a:r>
              <a:rPr lang="en" sz="1400">
                <a:solidFill>
                  <a:srgbClr val="FF9900"/>
                </a:solidFill>
                <a:latin typeface="Trebuchet MS"/>
                <a:ea typeface="Trebuchet MS"/>
                <a:cs typeface="Trebuchet MS"/>
                <a:sym typeface="Trebuchet MS"/>
              </a:rPr>
              <a:t>X13</a:t>
            </a:r>
            <a:r>
              <a:rPr lang="en" sz="1400">
                <a:solidFill>
                  <a:srgbClr val="404040"/>
                </a:solidFill>
                <a:latin typeface="Trebuchet MS"/>
                <a:ea typeface="Trebuchet MS"/>
                <a:cs typeface="Trebuchet MS"/>
                <a:sym typeface="Trebuchet MS"/>
              </a:rPr>
              <a:t> + </a:t>
            </a:r>
            <a:r>
              <a:rPr lang="en" sz="1400">
                <a:solidFill>
                  <a:srgbClr val="F1C232"/>
                </a:solidFill>
                <a:latin typeface="Trebuchet MS"/>
                <a:ea typeface="Trebuchet MS"/>
                <a:cs typeface="Trebuchet MS"/>
                <a:sym typeface="Trebuchet MS"/>
              </a:rPr>
              <a:t>X23</a:t>
            </a:r>
            <a:r>
              <a:rPr lang="en" sz="1400">
                <a:solidFill>
                  <a:srgbClr val="4A86E8"/>
                </a:solidFill>
                <a:latin typeface="Trebuchet MS"/>
                <a:ea typeface="Trebuchet MS"/>
                <a:cs typeface="Trebuchet MS"/>
                <a:sym typeface="Trebuchet MS"/>
              </a:rPr>
              <a:t> </a:t>
            </a:r>
            <a:r>
              <a:rPr lang="en" sz="1400">
                <a:solidFill>
                  <a:srgbClr val="404040"/>
                </a:solidFill>
                <a:latin typeface="Trebuchet MS"/>
                <a:ea typeface="Trebuchet MS"/>
                <a:cs typeface="Trebuchet MS"/>
                <a:sym typeface="Trebuchet MS"/>
              </a:rPr>
              <a:t>= 5000</a:t>
            </a:r>
            <a:endParaRPr sz="1400">
              <a:solidFill>
                <a:srgbClr val="404040"/>
              </a:solidFill>
              <a:latin typeface="Trebuchet MS"/>
              <a:ea typeface="Trebuchet MS"/>
              <a:cs typeface="Trebuchet MS"/>
              <a:sym typeface="Trebuchet MS"/>
            </a:endParaRPr>
          </a:p>
          <a:p>
            <a:pPr marL="2286000" lvl="0" indent="457200" algn="l" rtl="0">
              <a:spcBef>
                <a:spcPts val="1000"/>
              </a:spcBef>
              <a:spcAft>
                <a:spcPts val="0"/>
              </a:spcAft>
              <a:buNone/>
            </a:pPr>
            <a:endParaRPr sz="1400">
              <a:solidFill>
                <a:srgbClr val="F1C232"/>
              </a:solidFill>
            </a:endParaRPr>
          </a:p>
          <a:p>
            <a:pPr marL="0" lvl="0" indent="0" algn="ctr" rtl="0">
              <a:lnSpc>
                <a:spcPct val="100000"/>
              </a:lnSpc>
              <a:spcBef>
                <a:spcPts val="0"/>
              </a:spcBef>
              <a:spcAft>
                <a:spcPts val="0"/>
              </a:spcAft>
              <a:buNone/>
            </a:pPr>
            <a:endParaRPr sz="1400">
              <a:solidFill>
                <a:srgbClr val="000000"/>
              </a:solidFill>
            </a:endParaRPr>
          </a:p>
          <a:p>
            <a:pPr marL="0" lvl="0" indent="0" algn="ctr" rtl="0">
              <a:spcBef>
                <a:spcPts val="0"/>
              </a:spcBef>
              <a:spcAft>
                <a:spcPts val="1600"/>
              </a:spcAft>
              <a:buNone/>
            </a:pPr>
            <a:endParaRPr/>
          </a:p>
        </p:txBody>
      </p:sp>
      <p:sp>
        <p:nvSpPr>
          <p:cNvPr id="111" name="Google Shape;111;p20"/>
          <p:cNvSpPr txBox="1">
            <a:spLocks noGrp="1"/>
          </p:cNvSpPr>
          <p:nvPr>
            <p:ph type="body" idx="1"/>
          </p:nvPr>
        </p:nvSpPr>
        <p:spPr>
          <a:xfrm>
            <a:off x="4350300" y="1152475"/>
            <a:ext cx="4966800" cy="3416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400">
                <a:solidFill>
                  <a:srgbClr val="000000"/>
                </a:solidFill>
                <a:latin typeface="Trebuchet MS"/>
                <a:ea typeface="Trebuchet MS"/>
                <a:cs typeface="Trebuchet MS"/>
                <a:sym typeface="Trebuchet MS"/>
              </a:rPr>
              <a:t>En dónde:</a:t>
            </a: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000000"/>
              </a:solidFill>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000000"/>
              </a:solidFill>
              <a:latin typeface="Trebuchet MS"/>
              <a:ea typeface="Trebuchet MS"/>
              <a:cs typeface="Trebuchet MS"/>
              <a:sym typeface="Trebuchet MS"/>
            </a:endParaRPr>
          </a:p>
          <a:p>
            <a:pPr marL="0" lvl="0" indent="0" algn="ctr" rtl="0">
              <a:lnSpc>
                <a:spcPct val="150000"/>
              </a:lnSpc>
              <a:spcBef>
                <a:spcPts val="0"/>
              </a:spcBef>
              <a:spcAft>
                <a:spcPts val="0"/>
              </a:spcAft>
              <a:buNone/>
            </a:pPr>
            <a:r>
              <a:rPr lang="en" sz="1400">
                <a:solidFill>
                  <a:srgbClr val="9900FF"/>
                </a:solidFill>
                <a:latin typeface="Trebuchet MS"/>
                <a:ea typeface="Trebuchet MS"/>
                <a:cs typeface="Trebuchet MS"/>
                <a:sym typeface="Trebuchet MS"/>
              </a:rPr>
              <a:t>X11</a:t>
            </a:r>
            <a:r>
              <a:rPr lang="en" sz="1400">
                <a:solidFill>
                  <a:srgbClr val="222222"/>
                </a:solidFill>
                <a:highlight>
                  <a:srgbClr val="FFFFFF"/>
                </a:highlight>
                <a:latin typeface="Trebuchet MS"/>
                <a:ea typeface="Trebuchet MS"/>
                <a:cs typeface="Trebuchet MS"/>
                <a:sym typeface="Trebuchet MS"/>
              </a:rPr>
              <a:t> = Número de bases para grapadoras producidas.</a:t>
            </a:r>
            <a:endParaRPr sz="1400">
              <a:solidFill>
                <a:srgbClr val="222222"/>
              </a:solidFill>
              <a:highlight>
                <a:srgbClr val="FFFFFF"/>
              </a:highlight>
              <a:latin typeface="Trebuchet MS"/>
              <a:ea typeface="Trebuchet MS"/>
              <a:cs typeface="Trebuchet MS"/>
              <a:sym typeface="Trebuchet MS"/>
            </a:endParaRPr>
          </a:p>
          <a:p>
            <a:pPr marL="0" lvl="0" indent="0" algn="ctr" rtl="0">
              <a:lnSpc>
                <a:spcPct val="150000"/>
              </a:lnSpc>
              <a:spcBef>
                <a:spcPts val="0"/>
              </a:spcBef>
              <a:spcAft>
                <a:spcPts val="0"/>
              </a:spcAft>
              <a:buNone/>
            </a:pPr>
            <a:r>
              <a:rPr lang="en" sz="1400">
                <a:solidFill>
                  <a:srgbClr val="FF0000"/>
                </a:solidFill>
                <a:latin typeface="Trebuchet MS"/>
                <a:ea typeface="Trebuchet MS"/>
                <a:cs typeface="Trebuchet MS"/>
                <a:sym typeface="Trebuchet MS"/>
              </a:rPr>
              <a:t>X12</a:t>
            </a:r>
            <a:r>
              <a:rPr lang="en" sz="1400">
                <a:solidFill>
                  <a:srgbClr val="222222"/>
                </a:solidFill>
                <a:highlight>
                  <a:srgbClr val="FFFFFF"/>
                </a:highlight>
                <a:latin typeface="Trebuchet MS"/>
                <a:ea typeface="Trebuchet MS"/>
                <a:cs typeface="Trebuchet MS"/>
                <a:sym typeface="Trebuchet MS"/>
              </a:rPr>
              <a:t> = Número de cartucho para grapadoras producidos.</a:t>
            </a:r>
            <a:endParaRPr sz="1400">
              <a:solidFill>
                <a:srgbClr val="222222"/>
              </a:solidFill>
              <a:highlight>
                <a:srgbClr val="FFFFFF"/>
              </a:highlight>
              <a:latin typeface="Trebuchet MS"/>
              <a:ea typeface="Trebuchet MS"/>
              <a:cs typeface="Trebuchet MS"/>
              <a:sym typeface="Trebuchet MS"/>
            </a:endParaRPr>
          </a:p>
          <a:p>
            <a:pPr marL="0" lvl="0" indent="0" algn="ctr" rtl="0">
              <a:lnSpc>
                <a:spcPct val="150000"/>
              </a:lnSpc>
              <a:spcBef>
                <a:spcPts val="0"/>
              </a:spcBef>
              <a:spcAft>
                <a:spcPts val="0"/>
              </a:spcAft>
              <a:buNone/>
            </a:pPr>
            <a:r>
              <a:rPr lang="en" sz="1400">
                <a:solidFill>
                  <a:srgbClr val="FF9900"/>
                </a:solidFill>
                <a:latin typeface="Trebuchet MS"/>
                <a:ea typeface="Trebuchet MS"/>
                <a:cs typeface="Trebuchet MS"/>
                <a:sym typeface="Trebuchet MS"/>
              </a:rPr>
              <a:t>X13</a:t>
            </a:r>
            <a:r>
              <a:rPr lang="en" sz="1400">
                <a:solidFill>
                  <a:srgbClr val="222222"/>
                </a:solidFill>
                <a:highlight>
                  <a:srgbClr val="FFFFFF"/>
                </a:highlight>
                <a:latin typeface="Trebuchet MS"/>
                <a:ea typeface="Trebuchet MS"/>
                <a:cs typeface="Trebuchet MS"/>
                <a:sym typeface="Trebuchet MS"/>
              </a:rPr>
              <a:t> = Número de manijas para grapadoras producidas.</a:t>
            </a:r>
            <a:endParaRPr sz="1400">
              <a:solidFill>
                <a:srgbClr val="222222"/>
              </a:solidFill>
              <a:highlight>
                <a:srgbClr val="FFFFFF"/>
              </a:highlight>
              <a:latin typeface="Trebuchet MS"/>
              <a:ea typeface="Trebuchet MS"/>
              <a:cs typeface="Trebuchet MS"/>
              <a:sym typeface="Trebuchet MS"/>
            </a:endParaRPr>
          </a:p>
          <a:p>
            <a:pPr marL="0" lvl="0" indent="0" algn="ctr" rtl="0">
              <a:lnSpc>
                <a:spcPct val="150000"/>
              </a:lnSpc>
              <a:spcBef>
                <a:spcPts val="0"/>
              </a:spcBef>
              <a:spcAft>
                <a:spcPts val="0"/>
              </a:spcAft>
              <a:buNone/>
            </a:pPr>
            <a:r>
              <a:rPr lang="en" sz="1400">
                <a:solidFill>
                  <a:srgbClr val="4A86E8"/>
                </a:solidFill>
                <a:latin typeface="Trebuchet MS"/>
                <a:ea typeface="Trebuchet MS"/>
                <a:cs typeface="Trebuchet MS"/>
                <a:sym typeface="Trebuchet MS"/>
              </a:rPr>
              <a:t>X21</a:t>
            </a:r>
            <a:r>
              <a:rPr lang="en" sz="1400">
                <a:solidFill>
                  <a:srgbClr val="222222"/>
                </a:solidFill>
                <a:highlight>
                  <a:srgbClr val="FFFFFF"/>
                </a:highlight>
                <a:latin typeface="Trebuchet MS"/>
                <a:ea typeface="Trebuchet MS"/>
                <a:cs typeface="Trebuchet MS"/>
                <a:sym typeface="Trebuchet MS"/>
              </a:rPr>
              <a:t> = Número de bases para grapadoras adquiridas.</a:t>
            </a:r>
            <a:endParaRPr sz="1400">
              <a:solidFill>
                <a:srgbClr val="222222"/>
              </a:solidFill>
              <a:highlight>
                <a:srgbClr val="FFFFFF"/>
              </a:highlight>
              <a:latin typeface="Trebuchet MS"/>
              <a:ea typeface="Trebuchet MS"/>
              <a:cs typeface="Trebuchet MS"/>
              <a:sym typeface="Trebuchet MS"/>
            </a:endParaRPr>
          </a:p>
          <a:p>
            <a:pPr marL="0" lvl="0" indent="0" algn="ctr" rtl="0">
              <a:lnSpc>
                <a:spcPct val="150000"/>
              </a:lnSpc>
              <a:spcBef>
                <a:spcPts val="0"/>
              </a:spcBef>
              <a:spcAft>
                <a:spcPts val="0"/>
              </a:spcAft>
              <a:buNone/>
            </a:pPr>
            <a:r>
              <a:rPr lang="en" sz="1400">
                <a:solidFill>
                  <a:srgbClr val="93C47D"/>
                </a:solidFill>
                <a:latin typeface="Trebuchet MS"/>
                <a:ea typeface="Trebuchet MS"/>
                <a:cs typeface="Trebuchet MS"/>
                <a:sym typeface="Trebuchet MS"/>
              </a:rPr>
              <a:t>X22</a:t>
            </a:r>
            <a:r>
              <a:rPr lang="en" sz="1400">
                <a:solidFill>
                  <a:srgbClr val="222222"/>
                </a:solidFill>
                <a:highlight>
                  <a:srgbClr val="FFFFFF"/>
                </a:highlight>
                <a:latin typeface="Trebuchet MS"/>
                <a:ea typeface="Trebuchet MS"/>
                <a:cs typeface="Trebuchet MS"/>
                <a:sym typeface="Trebuchet MS"/>
              </a:rPr>
              <a:t> = Número de cartuchos para grapadoras adquiridas.</a:t>
            </a:r>
            <a:endParaRPr sz="1400">
              <a:solidFill>
                <a:srgbClr val="222222"/>
              </a:solidFill>
              <a:highlight>
                <a:srgbClr val="FFFFFF"/>
              </a:highlight>
              <a:latin typeface="Trebuchet MS"/>
              <a:ea typeface="Trebuchet MS"/>
              <a:cs typeface="Trebuchet MS"/>
              <a:sym typeface="Trebuchet MS"/>
            </a:endParaRPr>
          </a:p>
          <a:p>
            <a:pPr marL="0" lvl="0" indent="0" algn="ctr" rtl="0">
              <a:lnSpc>
                <a:spcPct val="150000"/>
              </a:lnSpc>
              <a:spcBef>
                <a:spcPts val="0"/>
              </a:spcBef>
              <a:spcAft>
                <a:spcPts val="0"/>
              </a:spcAft>
              <a:buNone/>
            </a:pPr>
            <a:r>
              <a:rPr lang="en" sz="1400">
                <a:solidFill>
                  <a:srgbClr val="F1C232"/>
                </a:solidFill>
                <a:latin typeface="Trebuchet MS"/>
                <a:ea typeface="Trebuchet MS"/>
                <a:cs typeface="Trebuchet MS"/>
                <a:sym typeface="Trebuchet MS"/>
              </a:rPr>
              <a:t>X23</a:t>
            </a:r>
            <a:r>
              <a:rPr lang="en" sz="1400">
                <a:solidFill>
                  <a:srgbClr val="222222"/>
                </a:solidFill>
                <a:highlight>
                  <a:srgbClr val="FFFFFF"/>
                </a:highlight>
                <a:latin typeface="Trebuchet MS"/>
                <a:ea typeface="Trebuchet MS"/>
                <a:cs typeface="Trebuchet MS"/>
                <a:sym typeface="Trebuchet MS"/>
              </a:rPr>
              <a:t> = Número de manijas para grapadoras adquiridas.</a:t>
            </a:r>
            <a:endParaRPr sz="1400">
              <a:solidFill>
                <a:srgbClr val="222222"/>
              </a:solidFill>
              <a:highlight>
                <a:srgbClr val="FFFFFF"/>
              </a:highlight>
              <a:latin typeface="Trebuchet MS"/>
              <a:ea typeface="Trebuchet MS"/>
              <a:cs typeface="Trebuchet MS"/>
              <a:sym typeface="Trebuchet MS"/>
            </a:endParaRPr>
          </a:p>
          <a:p>
            <a:pPr marL="0" lvl="0" indent="0" algn="ctr" rtl="0">
              <a:lnSpc>
                <a:spcPct val="100000"/>
              </a:lnSpc>
              <a:spcBef>
                <a:spcPts val="0"/>
              </a:spcBef>
              <a:spcAft>
                <a:spcPts val="0"/>
              </a:spcAft>
              <a:buNone/>
            </a:pPr>
            <a:endParaRPr sz="1400">
              <a:solidFill>
                <a:srgbClr val="000000"/>
              </a:solidFill>
              <a:latin typeface="Trebuchet MS"/>
              <a:ea typeface="Trebuchet MS"/>
              <a:cs typeface="Trebuchet MS"/>
              <a:sym typeface="Trebuchet MS"/>
            </a:endParaRPr>
          </a:p>
          <a:p>
            <a:pPr marL="2286000" lvl="0" indent="457200" algn="l" rtl="0">
              <a:spcBef>
                <a:spcPts val="1000"/>
              </a:spcBef>
              <a:spcAft>
                <a:spcPts val="0"/>
              </a:spcAft>
              <a:buNone/>
            </a:pPr>
            <a:endParaRPr sz="1400">
              <a:solidFill>
                <a:srgbClr val="F1C232"/>
              </a:solidFill>
            </a:endParaRPr>
          </a:p>
          <a:p>
            <a:pPr marL="0" lvl="0" indent="0" algn="ctr" rtl="0">
              <a:lnSpc>
                <a:spcPct val="100000"/>
              </a:lnSpc>
              <a:spcBef>
                <a:spcPts val="0"/>
              </a:spcBef>
              <a:spcAft>
                <a:spcPts val="0"/>
              </a:spcAft>
              <a:buNone/>
            </a:pPr>
            <a:endParaRPr sz="1400">
              <a:solidFill>
                <a:srgbClr val="000000"/>
              </a:solidFill>
            </a:endParaRPr>
          </a:p>
          <a:p>
            <a:pPr marL="0" lvl="0" indent="0" algn="ctr" rtl="0">
              <a:spcBef>
                <a:spcPts val="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SOLUCIÓN</a:t>
            </a:r>
            <a:endParaRPr/>
          </a:p>
        </p:txBody>
      </p:sp>
      <p:sp>
        <p:nvSpPr>
          <p:cNvPr id="117" name="Google Shape;117;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latin typeface="Trebuchet MS"/>
                <a:ea typeface="Trebuchet MS"/>
                <a:cs typeface="Trebuchet MS"/>
                <a:sym typeface="Trebuchet MS"/>
              </a:rPr>
              <a:t>Al realizar el problema en Jupyter obtenemos el siguiente resultado:</a:t>
            </a:r>
            <a:endParaRPr sz="1400">
              <a:latin typeface="Trebuchet MS"/>
              <a:ea typeface="Trebuchet MS"/>
              <a:cs typeface="Trebuchet MS"/>
              <a:sym typeface="Trebuchet MS"/>
            </a:endParaRPr>
          </a:p>
          <a:p>
            <a:pPr marL="0" lvl="0" indent="0" algn="ctr" rtl="0">
              <a:spcBef>
                <a:spcPts val="1600"/>
              </a:spcBef>
              <a:spcAft>
                <a:spcPts val="0"/>
              </a:spcAft>
              <a:buNone/>
            </a:pPr>
            <a:endParaRPr sz="1400">
              <a:latin typeface="Trebuchet MS"/>
              <a:ea typeface="Trebuchet MS"/>
              <a:cs typeface="Trebuchet MS"/>
              <a:sym typeface="Trebuchet MS"/>
            </a:endParaRPr>
          </a:p>
          <a:p>
            <a:pPr marL="0" lvl="0" indent="0" algn="ctr" rtl="0">
              <a:spcBef>
                <a:spcPts val="1600"/>
              </a:spcBef>
              <a:spcAft>
                <a:spcPts val="0"/>
              </a:spcAft>
              <a:buNone/>
            </a:pPr>
            <a:r>
              <a:rPr lang="en" sz="1400">
                <a:latin typeface="Trebuchet MS"/>
                <a:ea typeface="Trebuchet MS"/>
                <a:cs typeface="Trebuchet MS"/>
                <a:sym typeface="Trebuchet MS"/>
              </a:rPr>
              <a:t>X11 = 3750 (bases producidas)</a:t>
            </a:r>
            <a:endParaRPr sz="1400">
              <a:latin typeface="Trebuchet MS"/>
              <a:ea typeface="Trebuchet MS"/>
              <a:cs typeface="Trebuchet MS"/>
              <a:sym typeface="Trebuchet MS"/>
            </a:endParaRPr>
          </a:p>
          <a:p>
            <a:pPr marL="0" lvl="0" indent="0" algn="ctr" rtl="0">
              <a:spcBef>
                <a:spcPts val="1600"/>
              </a:spcBef>
              <a:spcAft>
                <a:spcPts val="0"/>
              </a:spcAft>
              <a:buNone/>
            </a:pPr>
            <a:r>
              <a:rPr lang="en" sz="1400">
                <a:latin typeface="Trebuchet MS"/>
                <a:ea typeface="Trebuchet MS"/>
                <a:cs typeface="Trebuchet MS"/>
                <a:sym typeface="Trebuchet MS"/>
              </a:rPr>
              <a:t>X12 = 5000 (cartuchos producidos)</a:t>
            </a:r>
            <a:endParaRPr sz="1400">
              <a:latin typeface="Trebuchet MS"/>
              <a:ea typeface="Trebuchet MS"/>
              <a:cs typeface="Trebuchet MS"/>
              <a:sym typeface="Trebuchet MS"/>
            </a:endParaRPr>
          </a:p>
          <a:p>
            <a:pPr marL="0" lvl="0" indent="0" algn="ctr" rtl="0">
              <a:spcBef>
                <a:spcPts val="1600"/>
              </a:spcBef>
              <a:spcAft>
                <a:spcPts val="0"/>
              </a:spcAft>
              <a:buNone/>
            </a:pPr>
            <a:r>
              <a:rPr lang="en" sz="1400">
                <a:latin typeface="Trebuchet MS"/>
                <a:ea typeface="Trebuchet MS"/>
                <a:cs typeface="Trebuchet MS"/>
                <a:sym typeface="Trebuchet MS"/>
              </a:rPr>
              <a:t>X13 = 3750 (manijas producidas)</a:t>
            </a:r>
            <a:endParaRPr sz="1400">
              <a:latin typeface="Trebuchet MS"/>
              <a:ea typeface="Trebuchet MS"/>
              <a:cs typeface="Trebuchet MS"/>
              <a:sym typeface="Trebuchet MS"/>
            </a:endParaRPr>
          </a:p>
          <a:p>
            <a:pPr marL="0" lvl="0" indent="0" algn="ctr" rtl="0">
              <a:spcBef>
                <a:spcPts val="1600"/>
              </a:spcBef>
              <a:spcAft>
                <a:spcPts val="0"/>
              </a:spcAft>
              <a:buNone/>
            </a:pPr>
            <a:r>
              <a:rPr lang="en" sz="1400">
                <a:latin typeface="Trebuchet MS"/>
                <a:ea typeface="Trebuchet MS"/>
                <a:cs typeface="Trebuchet MS"/>
                <a:sym typeface="Trebuchet MS"/>
              </a:rPr>
              <a:t>X21 = 1250 (bases adquiridas)</a:t>
            </a:r>
            <a:endParaRPr sz="1400">
              <a:latin typeface="Trebuchet MS"/>
              <a:ea typeface="Trebuchet MS"/>
              <a:cs typeface="Trebuchet MS"/>
              <a:sym typeface="Trebuchet MS"/>
            </a:endParaRPr>
          </a:p>
          <a:p>
            <a:pPr marL="0" lvl="0" indent="0" algn="ctr" rtl="0">
              <a:spcBef>
                <a:spcPts val="1600"/>
              </a:spcBef>
              <a:spcAft>
                <a:spcPts val="0"/>
              </a:spcAft>
              <a:buNone/>
            </a:pPr>
            <a:r>
              <a:rPr lang="en" sz="1400">
                <a:latin typeface="Trebuchet MS"/>
                <a:ea typeface="Trebuchet MS"/>
                <a:cs typeface="Trebuchet MS"/>
                <a:sym typeface="Trebuchet MS"/>
              </a:rPr>
              <a:t>X22 = 0 (cartuchos adquiridos)</a:t>
            </a:r>
            <a:endParaRPr sz="1400">
              <a:latin typeface="Trebuchet MS"/>
              <a:ea typeface="Trebuchet MS"/>
              <a:cs typeface="Trebuchet MS"/>
              <a:sym typeface="Trebuchet MS"/>
            </a:endParaRPr>
          </a:p>
          <a:p>
            <a:pPr marL="0" lvl="0" indent="0" algn="ctr" rtl="0">
              <a:spcBef>
                <a:spcPts val="1600"/>
              </a:spcBef>
              <a:spcAft>
                <a:spcPts val="0"/>
              </a:spcAft>
              <a:buNone/>
            </a:pPr>
            <a:r>
              <a:rPr lang="en" sz="1400">
                <a:latin typeface="Trebuchet MS"/>
                <a:ea typeface="Trebuchet MS"/>
                <a:cs typeface="Trebuchet MS"/>
                <a:sym typeface="Trebuchet MS"/>
              </a:rPr>
              <a:t>X23 = 1250 (manijas adquiridas)</a:t>
            </a:r>
            <a:endParaRPr sz="1400">
              <a:latin typeface="Trebuchet MS"/>
              <a:ea typeface="Trebuchet MS"/>
              <a:cs typeface="Trebuchet MS"/>
              <a:sym typeface="Trebuchet MS"/>
            </a:endParaRPr>
          </a:p>
          <a:p>
            <a:pPr marL="0" lvl="0" indent="0" algn="l" rtl="0">
              <a:spcBef>
                <a:spcPts val="1600"/>
              </a:spcBef>
              <a:spcAft>
                <a:spcPts val="1600"/>
              </a:spcAft>
              <a:buNone/>
            </a:pPr>
            <a:endParaRPr sz="1400">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643</Words>
  <Application>Microsoft Macintosh PowerPoint</Application>
  <PresentationFormat>Presentación en pantalla (16:9)</PresentationFormat>
  <Paragraphs>148</Paragraphs>
  <Slides>11</Slides>
  <Notes>11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Lato</vt:lpstr>
      <vt:lpstr>Trebuchet MS</vt:lpstr>
      <vt:lpstr>Playfair Display</vt:lpstr>
      <vt:lpstr>Coral</vt:lpstr>
      <vt:lpstr>Optimización</vt:lpstr>
      <vt:lpstr>PROBLEMA:</vt:lpstr>
      <vt:lpstr>Presentación de PowerPoint</vt:lpstr>
      <vt:lpstr>VARIABLES Y RESTRICCIONES:</vt:lpstr>
      <vt:lpstr>Presentación de PowerPoint</vt:lpstr>
      <vt:lpstr>FUNCIÓN OBJETIVO</vt:lpstr>
      <vt:lpstr>Presentación de PowerPoint</vt:lpstr>
      <vt:lpstr>EN RESUMEN</vt:lpstr>
      <vt:lpstr>SOLUCIÓN</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Optimización</dc:title>
  <cp:lastModifiedBy>RIVERA SANCHEZ, PABLO ALEJANDRO</cp:lastModifiedBy>
  <cp:revision>1</cp:revision>
  <dcterms:modified xsi:type="dcterms:W3CDTF">2019-10-03T02:15:46Z</dcterms:modified>
</cp:coreProperties>
</file>