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9" r:id="rId3"/>
    <p:sldId id="268" r:id="rId4"/>
    <p:sldId id="269" r:id="rId5"/>
    <p:sldId id="260" r:id="rId6"/>
    <p:sldId id="270" r:id="rId7"/>
    <p:sldId id="271" r:id="rId8"/>
    <p:sldId id="272" r:id="rId9"/>
    <p:sldId id="273" r:id="rId10"/>
    <p:sldId id="274" r:id="rId11"/>
    <p:sldId id="275" r:id="rId12"/>
    <p:sldId id="278" r:id="rId13"/>
    <p:sldId id="276" r:id="rId14"/>
    <p:sldId id="277" r:id="rId15"/>
    <p:sldId id="279" r:id="rId16"/>
    <p:sldId id="281"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135920E-2F55-40AD-9E2A-33BF1348F2F0}" type="datetimeFigureOut">
              <a:rPr lang="es-MX" smtClean="0"/>
              <a:t>03/10/2022</a:t>
            </a:fld>
            <a:endParaRPr lang="es-MX"/>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3DDE2A1-09B3-4B29-9EC2-4304943E7EE9}" type="slidenum">
              <a:rPr lang="es-MX" smtClean="0"/>
              <a:t>‹Nº›</a:t>
            </a:fld>
            <a:endParaRPr lang="es-MX"/>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87121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35920E-2F55-40AD-9E2A-33BF1348F2F0}" type="datetimeFigureOut">
              <a:rPr lang="es-MX" smtClean="0"/>
              <a:t>03/10/2022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DDE2A1-09B3-4B29-9EC2-4304943E7EE9}" type="slidenum">
              <a:rPr lang="es-MX" smtClean="0"/>
              <a:t>‹Nº›</a:t>
            </a:fld>
            <a:endParaRPr lang="es-MX"/>
          </a:p>
        </p:txBody>
      </p:sp>
    </p:spTree>
    <p:extLst>
      <p:ext uri="{BB962C8B-B14F-4D97-AF65-F5344CB8AC3E}">
        <p14:creationId xmlns:p14="http://schemas.microsoft.com/office/powerpoint/2010/main" val="358930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35920E-2F55-40AD-9E2A-33BF1348F2F0}" type="datetimeFigureOut">
              <a:rPr lang="es-MX" smtClean="0"/>
              <a:t>03/10/2022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DDE2A1-09B3-4B29-9EC2-4304943E7EE9}" type="slidenum">
              <a:rPr lang="es-MX" smtClean="0"/>
              <a:t>‹Nº›</a:t>
            </a:fld>
            <a:endParaRPr lang="es-MX"/>
          </a:p>
        </p:txBody>
      </p:sp>
    </p:spTree>
    <p:extLst>
      <p:ext uri="{BB962C8B-B14F-4D97-AF65-F5344CB8AC3E}">
        <p14:creationId xmlns:p14="http://schemas.microsoft.com/office/powerpoint/2010/main" val="5028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35920E-2F55-40AD-9E2A-33BF1348F2F0}" type="datetimeFigureOut">
              <a:rPr lang="es-MX" smtClean="0"/>
              <a:t>03/10/2022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DDE2A1-09B3-4B29-9EC2-4304943E7EE9}" type="slidenum">
              <a:rPr lang="es-MX" smtClean="0"/>
              <a:t>‹Nº›</a:t>
            </a:fld>
            <a:endParaRPr lang="es-MX"/>
          </a:p>
        </p:txBody>
      </p:sp>
    </p:spTree>
    <p:extLst>
      <p:ext uri="{BB962C8B-B14F-4D97-AF65-F5344CB8AC3E}">
        <p14:creationId xmlns:p14="http://schemas.microsoft.com/office/powerpoint/2010/main" val="280264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35920E-2F55-40AD-9E2A-33BF1348F2F0}" type="datetimeFigureOut">
              <a:rPr lang="es-MX" smtClean="0"/>
              <a:t>03/10/2022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DDE2A1-09B3-4B29-9EC2-4304943E7EE9}" type="slidenum">
              <a:rPr lang="es-MX" smtClean="0"/>
              <a:t>‹Nº›</a:t>
            </a:fld>
            <a:endParaRPr lang="es-MX"/>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386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135920E-2F55-40AD-9E2A-33BF1348F2F0}" type="datetimeFigureOut">
              <a:rPr lang="es-MX" smtClean="0"/>
              <a:t>03/10/2022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DDE2A1-09B3-4B29-9EC2-4304943E7EE9}" type="slidenum">
              <a:rPr lang="es-MX" smtClean="0"/>
              <a:t>‹Nº›</a:t>
            </a:fld>
            <a:endParaRPr lang="es-MX"/>
          </a:p>
        </p:txBody>
      </p:sp>
    </p:spTree>
    <p:extLst>
      <p:ext uri="{BB962C8B-B14F-4D97-AF65-F5344CB8AC3E}">
        <p14:creationId xmlns:p14="http://schemas.microsoft.com/office/powerpoint/2010/main" val="312688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135920E-2F55-40AD-9E2A-33BF1348F2F0}" type="datetimeFigureOut">
              <a:rPr lang="es-MX" smtClean="0"/>
              <a:t>03/10/2022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DDE2A1-09B3-4B29-9EC2-4304943E7EE9}" type="slidenum">
              <a:rPr lang="es-MX" smtClean="0"/>
              <a:t>‹Nº›</a:t>
            </a:fld>
            <a:endParaRPr lang="es-MX"/>
          </a:p>
        </p:txBody>
      </p:sp>
    </p:spTree>
    <p:extLst>
      <p:ext uri="{BB962C8B-B14F-4D97-AF65-F5344CB8AC3E}">
        <p14:creationId xmlns:p14="http://schemas.microsoft.com/office/powerpoint/2010/main" val="327600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135920E-2F55-40AD-9E2A-33BF1348F2F0}" type="datetimeFigureOut">
              <a:rPr lang="es-MX" smtClean="0"/>
              <a:t>03/10/2022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3DDE2A1-09B3-4B29-9EC2-4304943E7EE9}" type="slidenum">
              <a:rPr lang="es-MX" smtClean="0"/>
              <a:t>‹Nº›</a:t>
            </a:fld>
            <a:endParaRPr lang="es-MX"/>
          </a:p>
        </p:txBody>
      </p:sp>
    </p:spTree>
    <p:extLst>
      <p:ext uri="{BB962C8B-B14F-4D97-AF65-F5344CB8AC3E}">
        <p14:creationId xmlns:p14="http://schemas.microsoft.com/office/powerpoint/2010/main" val="300057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5920E-2F55-40AD-9E2A-33BF1348F2F0}" type="datetimeFigureOut">
              <a:rPr lang="es-MX" smtClean="0"/>
              <a:t>03/10/2022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3DDE2A1-09B3-4B29-9EC2-4304943E7EE9}" type="slidenum">
              <a:rPr lang="es-MX" smtClean="0"/>
              <a:t>‹Nº›</a:t>
            </a:fld>
            <a:endParaRPr lang="es-MX"/>
          </a:p>
        </p:txBody>
      </p:sp>
    </p:spTree>
    <p:extLst>
      <p:ext uri="{BB962C8B-B14F-4D97-AF65-F5344CB8AC3E}">
        <p14:creationId xmlns:p14="http://schemas.microsoft.com/office/powerpoint/2010/main" val="20490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35920E-2F55-40AD-9E2A-33BF1348F2F0}" type="datetimeFigureOut">
              <a:rPr lang="es-MX" smtClean="0"/>
              <a:t>03/10/2022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DDE2A1-09B3-4B29-9EC2-4304943E7EE9}" type="slidenum">
              <a:rPr lang="es-MX" smtClean="0"/>
              <a:t>‹Nº›</a:t>
            </a:fld>
            <a:endParaRPr lang="es-MX"/>
          </a:p>
        </p:txBody>
      </p:sp>
    </p:spTree>
    <p:extLst>
      <p:ext uri="{BB962C8B-B14F-4D97-AF65-F5344CB8AC3E}">
        <p14:creationId xmlns:p14="http://schemas.microsoft.com/office/powerpoint/2010/main" val="249370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35920E-2F55-40AD-9E2A-33BF1348F2F0}" type="datetimeFigureOut">
              <a:rPr lang="es-MX" smtClean="0"/>
              <a:t>03/10/2022</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DE2A1-09B3-4B29-9EC2-4304943E7EE9}" type="slidenum">
              <a:rPr lang="es-MX" smtClean="0"/>
              <a:t>‹Nº›</a:t>
            </a:fld>
            <a:endParaRPr lang="es-MX"/>
          </a:p>
        </p:txBody>
      </p:sp>
    </p:spTree>
    <p:extLst>
      <p:ext uri="{BB962C8B-B14F-4D97-AF65-F5344CB8AC3E}">
        <p14:creationId xmlns:p14="http://schemas.microsoft.com/office/powerpoint/2010/main" val="322001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135920E-2F55-40AD-9E2A-33BF1348F2F0}" type="datetimeFigureOut">
              <a:rPr lang="es-MX" smtClean="0"/>
              <a:t>03/10/2022</a:t>
            </a:fld>
            <a:endParaRPr lang="es-MX"/>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MX"/>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3DDE2A1-09B3-4B29-9EC2-4304943E7EE9}" type="slidenum">
              <a:rPr lang="es-MX" smtClean="0"/>
              <a:t>‹Nº›</a:t>
            </a:fld>
            <a:endParaRPr lang="es-MX"/>
          </a:p>
        </p:txBody>
      </p:sp>
    </p:spTree>
    <p:extLst>
      <p:ext uri="{BB962C8B-B14F-4D97-AF65-F5344CB8AC3E}">
        <p14:creationId xmlns:p14="http://schemas.microsoft.com/office/powerpoint/2010/main" val="115275052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if722399@iteso.m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8065B-B662-2BEE-811C-F75BB0C9757B}"/>
              </a:ext>
            </a:extLst>
          </p:cNvPr>
          <p:cNvSpPr>
            <a:spLocks noGrp="1"/>
          </p:cNvSpPr>
          <p:nvPr>
            <p:ph type="ctrTitle"/>
          </p:nvPr>
        </p:nvSpPr>
        <p:spPr>
          <a:xfrm>
            <a:off x="1386840" y="3800171"/>
            <a:ext cx="9418320" cy="1691640"/>
          </a:xfrm>
        </p:spPr>
        <p:txBody>
          <a:bodyPr>
            <a:normAutofit fontScale="90000"/>
          </a:bodyPr>
          <a:lstStyle/>
          <a:p>
            <a:pPr algn="ctr"/>
            <a:r>
              <a:rPr lang="es-MX" sz="4000" b="0" i="0" dirty="0">
                <a:effectLst/>
                <a:latin typeface="Plantagenet Cherokee" panose="020B0604020202020204" pitchFamily="18" charset="0"/>
              </a:rPr>
              <a:t>Proyecto de aplicación II: Storytelling de la educación en Jalisco</a:t>
            </a:r>
            <a:br>
              <a:rPr lang="es-MX" sz="4000" b="0" i="0" dirty="0">
                <a:effectLst/>
                <a:latin typeface="Plantagenet Cherokee" panose="020B0604020202020204" pitchFamily="18" charset="0"/>
              </a:rPr>
            </a:br>
            <a:br>
              <a:rPr lang="es-MX" b="0" i="0" dirty="0">
                <a:effectLst/>
                <a:latin typeface="Lato Extended"/>
              </a:rPr>
            </a:br>
            <a:r>
              <a:rPr lang="es-MX" sz="2700" b="0" i="0" dirty="0">
                <a:effectLst/>
                <a:latin typeface="Lato Extended"/>
              </a:rPr>
              <a:t>Laboratorio de procesamiento de datos</a:t>
            </a:r>
            <a:br>
              <a:rPr lang="es-MX" sz="2700" b="0" i="0" dirty="0">
                <a:effectLst/>
                <a:latin typeface="Lato Extended"/>
              </a:rPr>
            </a:br>
            <a:br>
              <a:rPr lang="es-MX" sz="2700" b="0" i="0" dirty="0">
                <a:effectLst/>
                <a:latin typeface="Lato Extended"/>
              </a:rPr>
            </a:br>
            <a:r>
              <a:rPr lang="es-MX" sz="2700" b="0" i="0" dirty="0">
                <a:effectLst/>
                <a:latin typeface="Lato Extended"/>
              </a:rPr>
              <a:t>José Tonatiuh Navarro Silva, </a:t>
            </a:r>
            <a:r>
              <a:rPr lang="es-MX" sz="2700" b="0" i="0" dirty="0">
                <a:effectLst/>
                <a:latin typeface="Lato Extended"/>
                <a:hlinkClick r:id="rId2"/>
              </a:rPr>
              <a:t>if722399@iteso.mx</a:t>
            </a:r>
            <a:br>
              <a:rPr lang="es-MX" sz="2700" b="0" i="0" dirty="0">
                <a:effectLst/>
                <a:latin typeface="Lato Extended"/>
              </a:rPr>
            </a:br>
            <a:br>
              <a:rPr lang="es-MX" sz="2700" b="0" i="0" dirty="0">
                <a:effectLst/>
                <a:latin typeface="Lato Extended"/>
              </a:rPr>
            </a:br>
            <a:br>
              <a:rPr lang="es-MX" sz="2700" b="0" i="0" dirty="0">
                <a:effectLst/>
                <a:latin typeface="Lato Extended"/>
              </a:rPr>
            </a:br>
            <a:r>
              <a:rPr lang="es-MX" sz="2000" b="0" i="0" dirty="0">
                <a:effectLst/>
                <a:latin typeface="Lato Extended"/>
              </a:rPr>
              <a:t>2022-10-01</a:t>
            </a:r>
            <a:endParaRPr lang="es-MX" sz="2000" dirty="0"/>
          </a:p>
        </p:txBody>
      </p:sp>
      <p:pic>
        <p:nvPicPr>
          <p:cNvPr id="5" name="Imagen 4" descr="Logotipo, nombre de la empresa&#10;&#10;Descripción generada automáticamente">
            <a:extLst>
              <a:ext uri="{FF2B5EF4-FFF2-40B4-BE49-F238E27FC236}">
                <a16:creationId xmlns:a16="http://schemas.microsoft.com/office/drawing/2014/main" id="{8E73700E-4054-73BC-D9C7-66DFA16FA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412" y="327284"/>
            <a:ext cx="1206856" cy="1206856"/>
          </a:xfrm>
          <a:prstGeom prst="rect">
            <a:avLst/>
          </a:prstGeom>
        </p:spPr>
      </p:pic>
    </p:spTree>
    <p:extLst>
      <p:ext uri="{BB962C8B-B14F-4D97-AF65-F5344CB8AC3E}">
        <p14:creationId xmlns:p14="http://schemas.microsoft.com/office/powerpoint/2010/main" val="65608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Performance</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494521" y="1336183"/>
            <a:ext cx="10347649" cy="2862322"/>
          </a:xfrm>
          <a:prstGeom prst="rect">
            <a:avLst/>
          </a:prstGeom>
          <a:noFill/>
        </p:spPr>
        <p:txBody>
          <a:bodyPr wrap="square" rtlCol="0">
            <a:spAutoFit/>
          </a:bodyPr>
          <a:lstStyle/>
          <a:p>
            <a:r>
              <a:rPr lang="es-MX" u="sng" dirty="0"/>
              <a:t>Deserción intrauricular:</a:t>
            </a:r>
          </a:p>
          <a:p>
            <a:endParaRPr lang="es-MX" u="sng" dirty="0"/>
          </a:p>
          <a:p>
            <a:pPr marL="285750" indent="-285750">
              <a:buFont typeface="Arial" panose="020B0604020202020204" pitchFamily="34" charset="0"/>
              <a:buChar char="•"/>
            </a:pPr>
            <a:r>
              <a:rPr lang="es-MX" sz="1600" dirty="0"/>
              <a:t>La deserción es un problema que está presente en todos los municipios de Jalisco (en distinta proporción, pero lo está).</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Guadalajara es el que presenta el número más alto con un total de 1,470</a:t>
            </a:r>
          </a:p>
          <a:p>
            <a:pPr marL="285750" indent="-285750">
              <a:buFontTx/>
              <a:buChar char="-"/>
            </a:pPr>
            <a:endParaRPr lang="es-MX" sz="1600" dirty="0"/>
          </a:p>
          <a:p>
            <a:pPr marL="285750" indent="-285750">
              <a:buFont typeface="Arial" panose="020B0604020202020204" pitchFamily="34" charset="0"/>
              <a:buChar char="•"/>
            </a:pPr>
            <a:r>
              <a:rPr lang="es-MX" sz="1600" dirty="0"/>
              <a:t>En esos años existió un total de 3,497 niños de primaria que desertaron y 962 de secundaria.</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Sostenimiento:</a:t>
            </a:r>
          </a:p>
          <a:p>
            <a:endParaRPr lang="es-MX" sz="1600" dirty="0"/>
          </a:p>
        </p:txBody>
      </p:sp>
      <p:graphicFrame>
        <p:nvGraphicFramePr>
          <p:cNvPr id="5" name="Objeto 4">
            <a:extLst>
              <a:ext uri="{FF2B5EF4-FFF2-40B4-BE49-F238E27FC236}">
                <a16:creationId xmlns:a16="http://schemas.microsoft.com/office/drawing/2014/main" id="{0663E94D-B36E-D200-241C-DCEC45AA03CF}"/>
              </a:ext>
            </a:extLst>
          </p:cNvPr>
          <p:cNvGraphicFramePr>
            <a:graphicFrameLocks noChangeAspect="1"/>
          </p:cNvGraphicFramePr>
          <p:nvPr>
            <p:extLst>
              <p:ext uri="{D42A27DB-BD31-4B8C-83A1-F6EECF244321}">
                <p14:modId xmlns:p14="http://schemas.microsoft.com/office/powerpoint/2010/main" val="1464986611"/>
              </p:ext>
            </p:extLst>
          </p:nvPr>
        </p:nvGraphicFramePr>
        <p:xfrm>
          <a:off x="2479450" y="3807780"/>
          <a:ext cx="7377782" cy="2741420"/>
        </p:xfrm>
        <a:graphic>
          <a:graphicData uri="http://schemas.openxmlformats.org/presentationml/2006/ole">
            <mc:AlternateContent xmlns:mc="http://schemas.openxmlformats.org/markup-compatibility/2006">
              <mc:Choice xmlns:v="urn:schemas-microsoft-com:vml" Requires="v">
                <p:oleObj name="PBrush" r:id="rId3" imgW="6378120" imgH="2369880" progId="">
                  <p:embed/>
                </p:oleObj>
              </mc:Choice>
              <mc:Fallback>
                <p:oleObj name="PBrush" r:id="rId3" imgW="6378120" imgH="2369880" progId="">
                  <p:embed/>
                  <p:pic>
                    <p:nvPicPr>
                      <p:cNvPr id="0" name=""/>
                      <p:cNvPicPr/>
                      <p:nvPr/>
                    </p:nvPicPr>
                    <p:blipFill>
                      <a:blip r:embed="rId4"/>
                      <a:stretch>
                        <a:fillRect/>
                      </a:stretch>
                    </p:blipFill>
                    <p:spPr>
                      <a:xfrm>
                        <a:off x="2479450" y="3807780"/>
                        <a:ext cx="7377782" cy="2741420"/>
                      </a:xfrm>
                      <a:prstGeom prst="rect">
                        <a:avLst/>
                      </a:prstGeom>
                    </p:spPr>
                  </p:pic>
                </p:oleObj>
              </mc:Fallback>
            </mc:AlternateContent>
          </a:graphicData>
        </a:graphic>
      </p:graphicFrame>
      <p:sp>
        <p:nvSpPr>
          <p:cNvPr id="7" name="CuadroTexto 6">
            <a:extLst>
              <a:ext uri="{FF2B5EF4-FFF2-40B4-BE49-F238E27FC236}">
                <a16:creationId xmlns:a16="http://schemas.microsoft.com/office/drawing/2014/main" id="{246369B5-EB80-CC31-867D-AAF6F54F5C19}"/>
              </a:ext>
            </a:extLst>
          </p:cNvPr>
          <p:cNvSpPr txBox="1"/>
          <p:nvPr/>
        </p:nvSpPr>
        <p:spPr>
          <a:xfrm>
            <a:off x="177282" y="5439747"/>
            <a:ext cx="2006081" cy="1200329"/>
          </a:xfrm>
          <a:prstGeom prst="rect">
            <a:avLst/>
          </a:prstGeom>
          <a:noFill/>
        </p:spPr>
        <p:txBody>
          <a:bodyPr wrap="square" rtlCol="0">
            <a:spAutoFit/>
          </a:bodyPr>
          <a:lstStyle/>
          <a:p>
            <a:r>
              <a:rPr lang="es-MX" sz="1200" b="1" dirty="0"/>
              <a:t>Nota: </a:t>
            </a:r>
            <a:r>
              <a:rPr lang="es-MX" sz="1200" dirty="0"/>
              <a:t>Los planteles con sostenimiento federalizado tenían poco menos del doble de matricula que los estatales</a:t>
            </a:r>
          </a:p>
        </p:txBody>
      </p:sp>
    </p:spTree>
    <p:extLst>
      <p:ext uri="{BB962C8B-B14F-4D97-AF65-F5344CB8AC3E}">
        <p14:creationId xmlns:p14="http://schemas.microsoft.com/office/powerpoint/2010/main" val="233174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Performance</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1077218"/>
          </a:xfrm>
          <a:prstGeom prst="rect">
            <a:avLst/>
          </a:prstGeom>
          <a:noFill/>
        </p:spPr>
        <p:txBody>
          <a:bodyPr wrap="square" rtlCol="0">
            <a:spAutoFit/>
          </a:bodyPr>
          <a:lstStyle/>
          <a:p>
            <a:r>
              <a:rPr lang="es-MX" u="sng" dirty="0"/>
              <a:t>Niveles (Lenguaje y comunicación):</a:t>
            </a:r>
          </a:p>
          <a:p>
            <a:endParaRPr lang="es-MX" u="sng" dirty="0"/>
          </a:p>
          <a:p>
            <a:r>
              <a:rPr lang="es-MX" sz="1400" dirty="0"/>
              <a:t>Mientras más alumnos se programan para la prueba, el % del nivel de lenguaje y comunicación decrece (especialmente en el nivel 4, de igual manera ocurre en los 3 niveles anteriores, pero en una proporción menor).</a:t>
            </a:r>
          </a:p>
        </p:txBody>
      </p:sp>
      <p:graphicFrame>
        <p:nvGraphicFramePr>
          <p:cNvPr id="5" name="Objeto 4">
            <a:extLst>
              <a:ext uri="{FF2B5EF4-FFF2-40B4-BE49-F238E27FC236}">
                <a16:creationId xmlns:a16="http://schemas.microsoft.com/office/drawing/2014/main" id="{79E6350B-D496-D340-9C07-F382B94E90C0}"/>
              </a:ext>
            </a:extLst>
          </p:cNvPr>
          <p:cNvGraphicFramePr>
            <a:graphicFrameLocks noChangeAspect="1"/>
          </p:cNvGraphicFramePr>
          <p:nvPr>
            <p:extLst>
              <p:ext uri="{D42A27DB-BD31-4B8C-83A1-F6EECF244321}">
                <p14:modId xmlns:p14="http://schemas.microsoft.com/office/powerpoint/2010/main" val="2863299992"/>
              </p:ext>
            </p:extLst>
          </p:nvPr>
        </p:nvGraphicFramePr>
        <p:xfrm>
          <a:off x="802072" y="2536856"/>
          <a:ext cx="9693581" cy="4122798"/>
        </p:xfrm>
        <a:graphic>
          <a:graphicData uri="http://schemas.openxmlformats.org/presentationml/2006/ole">
            <mc:AlternateContent xmlns:mc="http://schemas.openxmlformats.org/markup-compatibility/2006">
              <mc:Choice xmlns:v="urn:schemas-microsoft-com:vml" Requires="v">
                <p:oleObj name="PBrush" r:id="rId3" imgW="14257080" imgH="5661720" progId="">
                  <p:embed/>
                </p:oleObj>
              </mc:Choice>
              <mc:Fallback>
                <p:oleObj name="PBrush" r:id="rId3" imgW="14257080" imgH="5661720" progId="">
                  <p:embed/>
                  <p:pic>
                    <p:nvPicPr>
                      <p:cNvPr id="0" name=""/>
                      <p:cNvPicPr/>
                      <p:nvPr/>
                    </p:nvPicPr>
                    <p:blipFill>
                      <a:blip r:embed="rId4"/>
                      <a:stretch>
                        <a:fillRect/>
                      </a:stretch>
                    </p:blipFill>
                    <p:spPr>
                      <a:xfrm>
                        <a:off x="802072" y="2536856"/>
                        <a:ext cx="9693581" cy="4122798"/>
                      </a:xfrm>
                      <a:prstGeom prst="rect">
                        <a:avLst/>
                      </a:prstGeom>
                    </p:spPr>
                  </p:pic>
                </p:oleObj>
              </mc:Fallback>
            </mc:AlternateContent>
          </a:graphicData>
        </a:graphic>
      </p:graphicFrame>
    </p:spTree>
    <p:extLst>
      <p:ext uri="{BB962C8B-B14F-4D97-AF65-F5344CB8AC3E}">
        <p14:creationId xmlns:p14="http://schemas.microsoft.com/office/powerpoint/2010/main" val="339825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Performance</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861774"/>
          </a:xfrm>
          <a:prstGeom prst="rect">
            <a:avLst/>
          </a:prstGeom>
          <a:noFill/>
        </p:spPr>
        <p:txBody>
          <a:bodyPr wrap="square" rtlCol="0">
            <a:spAutoFit/>
          </a:bodyPr>
          <a:lstStyle/>
          <a:p>
            <a:r>
              <a:rPr lang="es-MX" u="sng" dirty="0"/>
              <a:t>Niveles (Matemáticas):</a:t>
            </a:r>
          </a:p>
          <a:p>
            <a:endParaRPr lang="es-MX" u="sng" dirty="0"/>
          </a:p>
          <a:p>
            <a:r>
              <a:rPr lang="es-MX" sz="1400" dirty="0"/>
              <a:t>Mismo fenómeno ocurre con los niveles de matemáticas, la diferencia recae en que es notorio desde el nivel 2 al 4.</a:t>
            </a:r>
          </a:p>
        </p:txBody>
      </p:sp>
      <p:graphicFrame>
        <p:nvGraphicFramePr>
          <p:cNvPr id="7" name="Objeto 6">
            <a:extLst>
              <a:ext uri="{FF2B5EF4-FFF2-40B4-BE49-F238E27FC236}">
                <a16:creationId xmlns:a16="http://schemas.microsoft.com/office/drawing/2014/main" id="{7DB4C910-A33A-25B0-49F6-537E4CFF08BC}"/>
              </a:ext>
            </a:extLst>
          </p:cNvPr>
          <p:cNvGraphicFramePr>
            <a:graphicFrameLocks noChangeAspect="1"/>
          </p:cNvGraphicFramePr>
          <p:nvPr>
            <p:extLst>
              <p:ext uri="{D42A27DB-BD31-4B8C-83A1-F6EECF244321}">
                <p14:modId xmlns:p14="http://schemas.microsoft.com/office/powerpoint/2010/main" val="49095646"/>
              </p:ext>
            </p:extLst>
          </p:nvPr>
        </p:nvGraphicFramePr>
        <p:xfrm>
          <a:off x="158621" y="2667749"/>
          <a:ext cx="10851501" cy="4016949"/>
        </p:xfrm>
        <a:graphic>
          <a:graphicData uri="http://schemas.openxmlformats.org/presentationml/2006/ole">
            <mc:AlternateContent xmlns:mc="http://schemas.openxmlformats.org/markup-compatibility/2006">
              <mc:Choice xmlns:v="urn:schemas-microsoft-com:vml" Requires="v">
                <p:oleObj name="PBrush" r:id="rId3" imgW="14333400" imgH="5295960" progId="">
                  <p:embed/>
                </p:oleObj>
              </mc:Choice>
              <mc:Fallback>
                <p:oleObj name="PBrush" r:id="rId3" imgW="14333400" imgH="5295960" progId="">
                  <p:embed/>
                  <p:pic>
                    <p:nvPicPr>
                      <p:cNvPr id="0" name=""/>
                      <p:cNvPicPr/>
                      <p:nvPr/>
                    </p:nvPicPr>
                    <p:blipFill>
                      <a:blip r:embed="rId4"/>
                      <a:stretch>
                        <a:fillRect/>
                      </a:stretch>
                    </p:blipFill>
                    <p:spPr>
                      <a:xfrm>
                        <a:off x="158621" y="2667749"/>
                        <a:ext cx="10851501" cy="4016949"/>
                      </a:xfrm>
                      <a:prstGeom prst="rect">
                        <a:avLst/>
                      </a:prstGeom>
                    </p:spPr>
                  </p:pic>
                </p:oleObj>
              </mc:Fallback>
            </mc:AlternateContent>
          </a:graphicData>
        </a:graphic>
      </p:graphicFrame>
    </p:spTree>
    <p:extLst>
      <p:ext uri="{BB962C8B-B14F-4D97-AF65-F5344CB8AC3E}">
        <p14:creationId xmlns:p14="http://schemas.microsoft.com/office/powerpoint/2010/main" val="424186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Performance</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615553"/>
          </a:xfrm>
          <a:prstGeom prst="rect">
            <a:avLst/>
          </a:prstGeom>
          <a:noFill/>
        </p:spPr>
        <p:txBody>
          <a:bodyPr wrap="square" rtlCol="0">
            <a:spAutoFit/>
          </a:bodyPr>
          <a:lstStyle/>
          <a:p>
            <a:r>
              <a:rPr lang="es-MX" u="sng" dirty="0"/>
              <a:t>Nivel (Matemáticas):</a:t>
            </a:r>
          </a:p>
          <a:p>
            <a:endParaRPr lang="es-MX" sz="1600" dirty="0"/>
          </a:p>
        </p:txBody>
      </p:sp>
      <p:graphicFrame>
        <p:nvGraphicFramePr>
          <p:cNvPr id="5" name="Objeto 4">
            <a:extLst>
              <a:ext uri="{FF2B5EF4-FFF2-40B4-BE49-F238E27FC236}">
                <a16:creationId xmlns:a16="http://schemas.microsoft.com/office/drawing/2014/main" id="{9F9F4AA7-D4B8-673F-06C6-A75D2493AED9}"/>
              </a:ext>
            </a:extLst>
          </p:cNvPr>
          <p:cNvGraphicFramePr>
            <a:graphicFrameLocks noChangeAspect="1"/>
          </p:cNvGraphicFramePr>
          <p:nvPr>
            <p:extLst>
              <p:ext uri="{D42A27DB-BD31-4B8C-83A1-F6EECF244321}">
                <p14:modId xmlns:p14="http://schemas.microsoft.com/office/powerpoint/2010/main" val="333654882"/>
              </p:ext>
            </p:extLst>
          </p:nvPr>
        </p:nvGraphicFramePr>
        <p:xfrm>
          <a:off x="503852" y="2433503"/>
          <a:ext cx="9624915" cy="2136440"/>
        </p:xfrm>
        <a:graphic>
          <a:graphicData uri="http://schemas.openxmlformats.org/presentationml/2006/ole">
            <mc:AlternateContent xmlns:mc="http://schemas.openxmlformats.org/markup-compatibility/2006">
              <mc:Choice xmlns:v="urn:schemas-microsoft-com:vml" Requires="v">
                <p:oleObj name="PBrush" r:id="rId3" imgW="6286680" imgH="1394640" progId="">
                  <p:embed/>
                </p:oleObj>
              </mc:Choice>
              <mc:Fallback>
                <p:oleObj name="PBrush" r:id="rId3" imgW="6286680" imgH="1394640" progId="">
                  <p:embed/>
                  <p:pic>
                    <p:nvPicPr>
                      <p:cNvPr id="0" name=""/>
                      <p:cNvPicPr/>
                      <p:nvPr/>
                    </p:nvPicPr>
                    <p:blipFill>
                      <a:blip r:embed="rId4"/>
                      <a:stretch>
                        <a:fillRect/>
                      </a:stretch>
                    </p:blipFill>
                    <p:spPr>
                      <a:xfrm>
                        <a:off x="503852" y="2433503"/>
                        <a:ext cx="9624915" cy="2136440"/>
                      </a:xfrm>
                      <a:prstGeom prst="rect">
                        <a:avLst/>
                      </a:prstGeom>
                    </p:spPr>
                  </p:pic>
                </p:oleObj>
              </mc:Fallback>
            </mc:AlternateContent>
          </a:graphicData>
        </a:graphic>
      </p:graphicFrame>
    </p:spTree>
    <p:extLst>
      <p:ext uri="{BB962C8B-B14F-4D97-AF65-F5344CB8AC3E}">
        <p14:creationId xmlns:p14="http://schemas.microsoft.com/office/powerpoint/2010/main" val="182555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Eficiencia</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1908215"/>
          </a:xfrm>
          <a:prstGeom prst="rect">
            <a:avLst/>
          </a:prstGeom>
          <a:noFill/>
        </p:spPr>
        <p:txBody>
          <a:bodyPr wrap="square" rtlCol="0">
            <a:spAutoFit/>
          </a:bodyPr>
          <a:lstStyle/>
          <a:p>
            <a:r>
              <a:rPr lang="es-MX" u="sng" dirty="0"/>
              <a:t>Eficiencia terminal:</a:t>
            </a:r>
          </a:p>
          <a:p>
            <a:endParaRPr lang="es-MX" sz="1600" dirty="0"/>
          </a:p>
          <a:p>
            <a:pPr marL="285750" indent="-285750">
              <a:buFont typeface="Arial" panose="020B0604020202020204" pitchFamily="34" charset="0"/>
              <a:buChar char="•"/>
            </a:pPr>
            <a:r>
              <a:rPr lang="es-MX" sz="1400" dirty="0"/>
              <a:t>Las variables que comparte una relación ligeramente alta con está variable son un par de las de inversión pero que realmente cuentan con </a:t>
            </a:r>
            <a:r>
              <a:rPr lang="es-MX" sz="1400" b="1" dirty="0"/>
              <a:t>muy pocos valores no nulos</a:t>
            </a:r>
            <a:r>
              <a:rPr lang="es-MX" sz="1400" dirty="0"/>
              <a:t>.</a:t>
            </a:r>
          </a:p>
          <a:p>
            <a:pPr marL="285750" indent="-285750">
              <a:buFont typeface="Arial" panose="020B0604020202020204" pitchFamily="34" charset="0"/>
              <a:buChar char="•"/>
            </a:pPr>
            <a:r>
              <a:rPr lang="es-MX" sz="1400" dirty="0"/>
              <a:t>Además de esto a la hora de observar el promedio por municipio vemos que supuestamente en general los planteles de la mayoría de los municipios presentan un nivel de eficiencia medio-alto.</a:t>
            </a:r>
          </a:p>
          <a:p>
            <a:pPr marL="285750" indent="-285750">
              <a:buFont typeface="Arial" panose="020B0604020202020204" pitchFamily="34" charset="0"/>
              <a:buChar char="•"/>
            </a:pPr>
            <a:r>
              <a:rPr lang="es-MX" sz="1400" dirty="0"/>
              <a:t>Surge la duda de como es que obtuvieron estos niveles de eficiencia, ya que al contrastar esto con los niveles matemáticas vemos que se contradice.</a:t>
            </a:r>
          </a:p>
        </p:txBody>
      </p:sp>
      <p:graphicFrame>
        <p:nvGraphicFramePr>
          <p:cNvPr id="5" name="Objeto 4">
            <a:extLst>
              <a:ext uri="{FF2B5EF4-FFF2-40B4-BE49-F238E27FC236}">
                <a16:creationId xmlns:a16="http://schemas.microsoft.com/office/drawing/2014/main" id="{2DA6ECA3-AC3D-5801-205D-B82635997D73}"/>
              </a:ext>
            </a:extLst>
          </p:cNvPr>
          <p:cNvGraphicFramePr>
            <a:graphicFrameLocks noChangeAspect="1"/>
          </p:cNvGraphicFramePr>
          <p:nvPr>
            <p:extLst>
              <p:ext uri="{D42A27DB-BD31-4B8C-83A1-F6EECF244321}">
                <p14:modId xmlns:p14="http://schemas.microsoft.com/office/powerpoint/2010/main" val="1103381973"/>
              </p:ext>
            </p:extLst>
          </p:nvPr>
        </p:nvGraphicFramePr>
        <p:xfrm>
          <a:off x="985936" y="3289145"/>
          <a:ext cx="3595395" cy="3568855"/>
        </p:xfrm>
        <a:graphic>
          <a:graphicData uri="http://schemas.openxmlformats.org/presentationml/2006/ole">
            <mc:AlternateContent xmlns:mc="http://schemas.openxmlformats.org/markup-compatibility/2006">
              <mc:Choice xmlns:v="urn:schemas-microsoft-com:vml" Requires="v">
                <p:oleObj name="PBrush" r:id="rId3" imgW="6088320" imgH="6286680" progId="">
                  <p:embed/>
                </p:oleObj>
              </mc:Choice>
              <mc:Fallback>
                <p:oleObj name="PBrush" r:id="rId3" imgW="6088320" imgH="6286680" progId="">
                  <p:embed/>
                  <p:pic>
                    <p:nvPicPr>
                      <p:cNvPr id="0" name=""/>
                      <p:cNvPicPr/>
                      <p:nvPr/>
                    </p:nvPicPr>
                    <p:blipFill>
                      <a:blip r:embed="rId4"/>
                      <a:stretch>
                        <a:fillRect/>
                      </a:stretch>
                    </p:blipFill>
                    <p:spPr>
                      <a:xfrm>
                        <a:off x="985936" y="3289145"/>
                        <a:ext cx="3595395" cy="3568855"/>
                      </a:xfrm>
                      <a:prstGeom prst="rect">
                        <a:avLst/>
                      </a:prstGeom>
                    </p:spPr>
                  </p:pic>
                </p:oleObj>
              </mc:Fallback>
            </mc:AlternateContent>
          </a:graphicData>
        </a:graphic>
      </p:graphicFrame>
      <p:graphicFrame>
        <p:nvGraphicFramePr>
          <p:cNvPr id="7" name="Objeto 6">
            <a:extLst>
              <a:ext uri="{FF2B5EF4-FFF2-40B4-BE49-F238E27FC236}">
                <a16:creationId xmlns:a16="http://schemas.microsoft.com/office/drawing/2014/main" id="{BC1C2952-A6B9-D68F-CF05-30B941A80D4B}"/>
              </a:ext>
            </a:extLst>
          </p:cNvPr>
          <p:cNvGraphicFramePr>
            <a:graphicFrameLocks noChangeAspect="1"/>
          </p:cNvGraphicFramePr>
          <p:nvPr>
            <p:extLst>
              <p:ext uri="{D42A27DB-BD31-4B8C-83A1-F6EECF244321}">
                <p14:modId xmlns:p14="http://schemas.microsoft.com/office/powerpoint/2010/main" val="1205688908"/>
              </p:ext>
            </p:extLst>
          </p:nvPr>
        </p:nvGraphicFramePr>
        <p:xfrm>
          <a:off x="4747564" y="3481941"/>
          <a:ext cx="6103937" cy="3192463"/>
        </p:xfrm>
        <a:graphic>
          <a:graphicData uri="http://schemas.openxmlformats.org/presentationml/2006/ole">
            <mc:AlternateContent xmlns:mc="http://schemas.openxmlformats.org/markup-compatibility/2006">
              <mc:Choice xmlns:v="urn:schemas-microsoft-com:vml" Requires="v">
                <p:oleObj name="PBrush" r:id="rId5" imgW="6103800" imgH="3192840" progId="">
                  <p:embed/>
                </p:oleObj>
              </mc:Choice>
              <mc:Fallback>
                <p:oleObj name="PBrush" r:id="rId5" imgW="6103800" imgH="3192840" progId="">
                  <p:embed/>
                  <p:pic>
                    <p:nvPicPr>
                      <p:cNvPr id="0" name=""/>
                      <p:cNvPicPr/>
                      <p:nvPr/>
                    </p:nvPicPr>
                    <p:blipFill>
                      <a:blip r:embed="rId6"/>
                      <a:stretch>
                        <a:fillRect/>
                      </a:stretch>
                    </p:blipFill>
                    <p:spPr>
                      <a:xfrm>
                        <a:off x="4747564" y="3481941"/>
                        <a:ext cx="6103937" cy="3192463"/>
                      </a:xfrm>
                      <a:prstGeom prst="rect">
                        <a:avLst/>
                      </a:prstGeom>
                    </p:spPr>
                  </p:pic>
                </p:oleObj>
              </mc:Fallback>
            </mc:AlternateContent>
          </a:graphicData>
        </a:graphic>
      </p:graphicFrame>
    </p:spTree>
    <p:extLst>
      <p:ext uri="{BB962C8B-B14F-4D97-AF65-F5344CB8AC3E}">
        <p14:creationId xmlns:p14="http://schemas.microsoft.com/office/powerpoint/2010/main" val="376488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Personal</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1107996"/>
          </a:xfrm>
          <a:prstGeom prst="rect">
            <a:avLst/>
          </a:prstGeom>
          <a:noFill/>
        </p:spPr>
        <p:txBody>
          <a:bodyPr wrap="square" rtlCol="0">
            <a:spAutoFit/>
          </a:bodyPr>
          <a:lstStyle/>
          <a:p>
            <a:r>
              <a:rPr lang="es-MX" u="sng" dirty="0"/>
              <a:t>Docentes:</a:t>
            </a:r>
          </a:p>
          <a:p>
            <a:r>
              <a:rPr lang="es-MX" sz="1600" dirty="0"/>
              <a:t>El número de docentes de educación física y de artes se comporta de manera similar, en la mayoría de los planteles o no hay ninguno de estos docentes o solamente hay uno, sin embargo, si llegan a existir casos donde hay hasta 5 docentes de estos tipos, y principalmente los podemos encontrar en Área Metropolitana.</a:t>
            </a:r>
          </a:p>
        </p:txBody>
      </p:sp>
      <p:graphicFrame>
        <p:nvGraphicFramePr>
          <p:cNvPr id="7" name="Objeto 6">
            <a:extLst>
              <a:ext uri="{FF2B5EF4-FFF2-40B4-BE49-F238E27FC236}">
                <a16:creationId xmlns:a16="http://schemas.microsoft.com/office/drawing/2014/main" id="{DC10A1FD-7B9C-2295-B421-D5CE99893042}"/>
              </a:ext>
            </a:extLst>
          </p:cNvPr>
          <p:cNvGraphicFramePr>
            <a:graphicFrameLocks noChangeAspect="1"/>
          </p:cNvGraphicFramePr>
          <p:nvPr>
            <p:extLst>
              <p:ext uri="{D42A27DB-BD31-4B8C-83A1-F6EECF244321}">
                <p14:modId xmlns:p14="http://schemas.microsoft.com/office/powerpoint/2010/main" val="930271007"/>
              </p:ext>
            </p:extLst>
          </p:nvPr>
        </p:nvGraphicFramePr>
        <p:xfrm>
          <a:off x="1856443" y="2787506"/>
          <a:ext cx="6475794" cy="3736671"/>
        </p:xfrm>
        <a:graphic>
          <a:graphicData uri="http://schemas.openxmlformats.org/presentationml/2006/ole">
            <mc:AlternateContent xmlns:mc="http://schemas.openxmlformats.org/markup-compatibility/2006">
              <mc:Choice xmlns:v="urn:schemas-microsoft-com:vml" Requires="v">
                <p:oleObj name="PBrush" r:id="rId3" imgW="8069760" imgH="4655880" progId="">
                  <p:embed/>
                </p:oleObj>
              </mc:Choice>
              <mc:Fallback>
                <p:oleObj name="PBrush" r:id="rId3" imgW="8069760" imgH="4655880" progId="">
                  <p:embed/>
                  <p:pic>
                    <p:nvPicPr>
                      <p:cNvPr id="0" name=""/>
                      <p:cNvPicPr/>
                      <p:nvPr/>
                    </p:nvPicPr>
                    <p:blipFill>
                      <a:blip r:embed="rId4"/>
                      <a:stretch>
                        <a:fillRect/>
                      </a:stretch>
                    </p:blipFill>
                    <p:spPr>
                      <a:xfrm>
                        <a:off x="1856443" y="2787506"/>
                        <a:ext cx="6475794" cy="3736671"/>
                      </a:xfrm>
                      <a:prstGeom prst="rect">
                        <a:avLst/>
                      </a:prstGeom>
                    </p:spPr>
                  </p:pic>
                </p:oleObj>
              </mc:Fallback>
            </mc:AlternateContent>
          </a:graphicData>
        </a:graphic>
      </p:graphicFrame>
    </p:spTree>
    <p:extLst>
      <p:ext uri="{BB962C8B-B14F-4D97-AF65-F5344CB8AC3E}">
        <p14:creationId xmlns:p14="http://schemas.microsoft.com/office/powerpoint/2010/main" val="22378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pPr marL="0" indent="0">
              <a:buNone/>
            </a:pPr>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Personal</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1107996"/>
          </a:xfrm>
          <a:prstGeom prst="rect">
            <a:avLst/>
          </a:prstGeom>
          <a:noFill/>
        </p:spPr>
        <p:txBody>
          <a:bodyPr wrap="square" rtlCol="0">
            <a:spAutoFit/>
          </a:bodyPr>
          <a:lstStyle/>
          <a:p>
            <a:r>
              <a:rPr lang="es-MX" u="sng" dirty="0"/>
              <a:t>Docentes:</a:t>
            </a:r>
          </a:p>
          <a:p>
            <a:r>
              <a:rPr lang="es-MX" sz="1600" dirty="0"/>
              <a:t>Para el caso de los docentes de tecnología el número incrementa en todos los municipios, sin embargo, un caso contrario es para los docentes de lenguas, que con esta visualización podemos identificar muy claramente el área de oportunidad que existe aquí.</a:t>
            </a:r>
          </a:p>
        </p:txBody>
      </p:sp>
      <p:graphicFrame>
        <p:nvGraphicFramePr>
          <p:cNvPr id="5" name="Objeto 4">
            <a:extLst>
              <a:ext uri="{FF2B5EF4-FFF2-40B4-BE49-F238E27FC236}">
                <a16:creationId xmlns:a16="http://schemas.microsoft.com/office/drawing/2014/main" id="{4AF10B26-5950-E1A9-CCC9-5F0C337998D8}"/>
              </a:ext>
            </a:extLst>
          </p:cNvPr>
          <p:cNvGraphicFramePr>
            <a:graphicFrameLocks noChangeAspect="1"/>
          </p:cNvGraphicFramePr>
          <p:nvPr>
            <p:extLst>
              <p:ext uri="{D42A27DB-BD31-4B8C-83A1-F6EECF244321}">
                <p14:modId xmlns:p14="http://schemas.microsoft.com/office/powerpoint/2010/main" val="1826197896"/>
              </p:ext>
            </p:extLst>
          </p:nvPr>
        </p:nvGraphicFramePr>
        <p:xfrm>
          <a:off x="503852" y="2573143"/>
          <a:ext cx="9775890" cy="4196480"/>
        </p:xfrm>
        <a:graphic>
          <a:graphicData uri="http://schemas.openxmlformats.org/presentationml/2006/ole">
            <mc:AlternateContent xmlns:mc="http://schemas.openxmlformats.org/markup-compatibility/2006">
              <mc:Choice xmlns:v="urn:schemas-microsoft-com:vml" Requires="v">
                <p:oleObj name="PBrush" r:id="rId3" imgW="12428280" imgH="5326560" progId="">
                  <p:embed/>
                </p:oleObj>
              </mc:Choice>
              <mc:Fallback>
                <p:oleObj name="PBrush" r:id="rId3" imgW="12428280" imgH="5326560" progId="">
                  <p:embed/>
                  <p:pic>
                    <p:nvPicPr>
                      <p:cNvPr id="0" name=""/>
                      <p:cNvPicPr/>
                      <p:nvPr/>
                    </p:nvPicPr>
                    <p:blipFill>
                      <a:blip r:embed="rId4"/>
                      <a:stretch>
                        <a:fillRect/>
                      </a:stretch>
                    </p:blipFill>
                    <p:spPr>
                      <a:xfrm>
                        <a:off x="503852" y="2573143"/>
                        <a:ext cx="9775890" cy="4196480"/>
                      </a:xfrm>
                      <a:prstGeom prst="rect">
                        <a:avLst/>
                      </a:prstGeom>
                    </p:spPr>
                  </p:pic>
                </p:oleObj>
              </mc:Fallback>
            </mc:AlternateContent>
          </a:graphicData>
        </a:graphic>
      </p:graphicFrame>
    </p:spTree>
    <p:extLst>
      <p:ext uri="{BB962C8B-B14F-4D97-AF65-F5344CB8AC3E}">
        <p14:creationId xmlns:p14="http://schemas.microsoft.com/office/powerpoint/2010/main" val="391506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Performance</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615553"/>
          </a:xfrm>
          <a:prstGeom prst="rect">
            <a:avLst/>
          </a:prstGeom>
          <a:noFill/>
        </p:spPr>
        <p:txBody>
          <a:bodyPr wrap="square" rtlCol="0">
            <a:spAutoFit/>
          </a:bodyPr>
          <a:lstStyle/>
          <a:p>
            <a:r>
              <a:rPr lang="es-MX" u="sng" dirty="0"/>
              <a:t>Nivel (Matemáticas):</a:t>
            </a:r>
          </a:p>
          <a:p>
            <a:endParaRPr lang="es-MX" sz="1600" dirty="0"/>
          </a:p>
        </p:txBody>
      </p:sp>
      <p:graphicFrame>
        <p:nvGraphicFramePr>
          <p:cNvPr id="5" name="Objeto 4">
            <a:extLst>
              <a:ext uri="{FF2B5EF4-FFF2-40B4-BE49-F238E27FC236}">
                <a16:creationId xmlns:a16="http://schemas.microsoft.com/office/drawing/2014/main" id="{9F9F4AA7-D4B8-673F-06C6-A75D2493AED9}"/>
              </a:ext>
            </a:extLst>
          </p:cNvPr>
          <p:cNvGraphicFramePr>
            <a:graphicFrameLocks noChangeAspect="1"/>
          </p:cNvGraphicFramePr>
          <p:nvPr/>
        </p:nvGraphicFramePr>
        <p:xfrm>
          <a:off x="503852" y="2433503"/>
          <a:ext cx="9624915" cy="2136440"/>
        </p:xfrm>
        <a:graphic>
          <a:graphicData uri="http://schemas.openxmlformats.org/presentationml/2006/ole">
            <mc:AlternateContent xmlns:mc="http://schemas.openxmlformats.org/markup-compatibility/2006">
              <mc:Choice xmlns:v="urn:schemas-microsoft-com:vml" Requires="v">
                <p:oleObj name="PBrush" r:id="rId3" imgW="6286680" imgH="1394640" progId="">
                  <p:embed/>
                </p:oleObj>
              </mc:Choice>
              <mc:Fallback>
                <p:oleObj name="PBrush" r:id="rId3" imgW="6286680" imgH="1394640" progId="">
                  <p:embed/>
                  <p:pic>
                    <p:nvPicPr>
                      <p:cNvPr id="5" name="Objeto 4">
                        <a:extLst>
                          <a:ext uri="{FF2B5EF4-FFF2-40B4-BE49-F238E27FC236}">
                            <a16:creationId xmlns:a16="http://schemas.microsoft.com/office/drawing/2014/main" id="{9F9F4AA7-D4B8-673F-06C6-A75D2493AED9}"/>
                          </a:ext>
                        </a:extLst>
                      </p:cNvPr>
                      <p:cNvPicPr/>
                      <p:nvPr/>
                    </p:nvPicPr>
                    <p:blipFill>
                      <a:blip r:embed="rId4"/>
                      <a:stretch>
                        <a:fillRect/>
                      </a:stretch>
                    </p:blipFill>
                    <p:spPr>
                      <a:xfrm>
                        <a:off x="503852" y="2433503"/>
                        <a:ext cx="9624915" cy="2136440"/>
                      </a:xfrm>
                      <a:prstGeom prst="rect">
                        <a:avLst/>
                      </a:prstGeom>
                    </p:spPr>
                  </p:pic>
                </p:oleObj>
              </mc:Fallback>
            </mc:AlternateContent>
          </a:graphicData>
        </a:graphic>
      </p:graphicFrame>
    </p:spTree>
    <p:extLst>
      <p:ext uri="{BB962C8B-B14F-4D97-AF65-F5344CB8AC3E}">
        <p14:creationId xmlns:p14="http://schemas.microsoft.com/office/powerpoint/2010/main" val="784976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Conclusiones</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385727" y="1906929"/>
            <a:ext cx="10347649" cy="3662541"/>
          </a:xfrm>
          <a:prstGeom prst="rect">
            <a:avLst/>
          </a:prstGeom>
          <a:noFill/>
        </p:spPr>
        <p:txBody>
          <a:bodyPr wrap="square" rtlCol="0">
            <a:spAutoFit/>
          </a:bodyPr>
          <a:lstStyle/>
          <a:p>
            <a:pPr algn="l">
              <a:buFont typeface="Arial" panose="020B0604020202020204" pitchFamily="34" charset="0"/>
              <a:buChar char="•"/>
            </a:pPr>
            <a:r>
              <a:rPr lang="es-MX" b="0" i="0" dirty="0">
                <a:solidFill>
                  <a:srgbClr val="000000"/>
                </a:solidFill>
                <a:effectLst/>
                <a:latin typeface="Helvetica Neue"/>
              </a:rPr>
              <a:t>No existe el suficiente personal de lenguas, artes, ni de educación física.</a:t>
            </a:r>
          </a:p>
          <a:p>
            <a:pPr algn="l">
              <a:buFont typeface="Arial" panose="020B0604020202020204" pitchFamily="34" charset="0"/>
              <a:buChar char="•"/>
            </a:pPr>
            <a:r>
              <a:rPr lang="es-MX" b="0" i="0" dirty="0">
                <a:solidFill>
                  <a:srgbClr val="000000"/>
                </a:solidFill>
                <a:effectLst/>
                <a:latin typeface="Helvetica Neue"/>
              </a:rPr>
              <a:t>Existen bastantes aulas en múltiples planteles que no se utilizan.</a:t>
            </a:r>
          </a:p>
          <a:p>
            <a:pPr algn="l">
              <a:buFont typeface="Arial" panose="020B0604020202020204" pitchFamily="34" charset="0"/>
              <a:buChar char="•"/>
            </a:pPr>
            <a:r>
              <a:rPr lang="es-MX" b="0" i="0" dirty="0">
                <a:solidFill>
                  <a:srgbClr val="000000"/>
                </a:solidFill>
                <a:effectLst/>
                <a:latin typeface="Helvetica Neue"/>
              </a:rPr>
              <a:t>Múltiples docentes están mal distribuidos.</a:t>
            </a:r>
          </a:p>
          <a:p>
            <a:pPr algn="l">
              <a:buFont typeface="Arial" panose="020B0604020202020204" pitchFamily="34" charset="0"/>
              <a:buChar char="•"/>
            </a:pPr>
            <a:r>
              <a:rPr lang="es-MX" b="0" i="0" dirty="0">
                <a:solidFill>
                  <a:srgbClr val="000000"/>
                </a:solidFill>
                <a:effectLst/>
                <a:latin typeface="Helvetica Neue"/>
              </a:rPr>
              <a:t>Hace falta contexto sobre como obtienen el nivel de eficiencia terminal, ya que no hace match con los resultados de los niveles de las pruebas.</a:t>
            </a:r>
          </a:p>
          <a:p>
            <a:pPr algn="l">
              <a:buFont typeface="Arial" panose="020B0604020202020204" pitchFamily="34" charset="0"/>
              <a:buChar char="•"/>
            </a:pPr>
            <a:r>
              <a:rPr lang="es-MX" b="0" i="0" dirty="0">
                <a:solidFill>
                  <a:srgbClr val="000000"/>
                </a:solidFill>
                <a:effectLst/>
                <a:latin typeface="Helvetica Neue"/>
              </a:rPr>
              <a:t>Tanto el nivel de matemáticas como de lenguaje y comunicación es pésimo en nivel primaria y secundaria.</a:t>
            </a:r>
          </a:p>
          <a:p>
            <a:pPr algn="l">
              <a:buFont typeface="Arial" panose="020B0604020202020204" pitchFamily="34" charset="0"/>
              <a:buChar char="•"/>
            </a:pPr>
            <a:r>
              <a:rPr lang="es-MX" b="0" i="0" dirty="0">
                <a:solidFill>
                  <a:srgbClr val="000000"/>
                </a:solidFill>
                <a:effectLst/>
                <a:latin typeface="Helvetica Neue"/>
              </a:rPr>
              <a:t>Las inversiones se realizan principalmente en el Área Metropolitana de Guadalajara (suena lógico por el volumen de estudiantes) sin embargo podemos notar que los municipios donde se presenta un déficit mayor es en los alrededores por lo que probablemente una causa sea la falta de recursos</a:t>
            </a:r>
          </a:p>
          <a:p>
            <a:pPr algn="l">
              <a:buFont typeface="Arial" panose="020B0604020202020204" pitchFamily="34" charset="0"/>
              <a:buChar char="•"/>
            </a:pPr>
            <a:r>
              <a:rPr lang="es-MX" b="0" i="0" dirty="0">
                <a:solidFill>
                  <a:srgbClr val="000000"/>
                </a:solidFill>
                <a:effectLst/>
                <a:latin typeface="Helvetica Neue"/>
              </a:rPr>
              <a:t>La deserción </a:t>
            </a:r>
            <a:r>
              <a:rPr lang="es-MX" b="0" i="0" dirty="0" err="1">
                <a:solidFill>
                  <a:srgbClr val="000000"/>
                </a:solidFill>
                <a:effectLst/>
                <a:latin typeface="Helvetica Neue"/>
              </a:rPr>
              <a:t>intracurricular</a:t>
            </a:r>
            <a:r>
              <a:rPr lang="es-MX" b="0" i="0" dirty="0">
                <a:solidFill>
                  <a:srgbClr val="000000"/>
                </a:solidFill>
                <a:effectLst/>
                <a:latin typeface="Helvetica Neue"/>
              </a:rPr>
              <a:t> es un problema que está más presente en los planteles que están sostenidos por la federación y no por el estado.</a:t>
            </a:r>
          </a:p>
          <a:p>
            <a:endParaRPr lang="es-MX" sz="1600" dirty="0"/>
          </a:p>
        </p:txBody>
      </p:sp>
    </p:spTree>
    <p:extLst>
      <p:ext uri="{BB962C8B-B14F-4D97-AF65-F5344CB8AC3E}">
        <p14:creationId xmlns:p14="http://schemas.microsoft.com/office/powerpoint/2010/main" val="15965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Inmuebles</a:t>
            </a:r>
          </a:p>
        </p:txBody>
      </p:sp>
      <p:sp>
        <p:nvSpPr>
          <p:cNvPr id="10" name="CuadroTexto 9">
            <a:extLst>
              <a:ext uri="{FF2B5EF4-FFF2-40B4-BE49-F238E27FC236}">
                <a16:creationId xmlns:a16="http://schemas.microsoft.com/office/drawing/2014/main" id="{21550E92-743F-E675-888A-E6C26A032780}"/>
              </a:ext>
            </a:extLst>
          </p:cNvPr>
          <p:cNvSpPr txBox="1"/>
          <p:nvPr/>
        </p:nvSpPr>
        <p:spPr>
          <a:xfrm>
            <a:off x="646984" y="1256296"/>
            <a:ext cx="9825135" cy="738664"/>
          </a:xfrm>
          <a:prstGeom prst="rect">
            <a:avLst/>
          </a:prstGeom>
          <a:noFill/>
        </p:spPr>
        <p:txBody>
          <a:bodyPr wrap="square" rtlCol="0">
            <a:spAutoFit/>
          </a:bodyPr>
          <a:lstStyle/>
          <a:p>
            <a:r>
              <a:rPr lang="es-MX" sz="1400" dirty="0">
                <a:latin typeface="+mj-lt"/>
              </a:rPr>
              <a:t>Como era de esperar las aulas existentes y las que están en uso tienen una correlación positiva alta (</a:t>
            </a:r>
            <a:r>
              <a:rPr lang="es-MX" sz="1400" b="1" dirty="0">
                <a:latin typeface="+mj-lt"/>
              </a:rPr>
              <a:t>0.8876</a:t>
            </a:r>
            <a:r>
              <a:rPr lang="es-MX" sz="1400" dirty="0">
                <a:latin typeface="+mj-lt"/>
              </a:rPr>
              <a:t>) sin embargo es la número </a:t>
            </a:r>
            <a:r>
              <a:rPr lang="es-MX" sz="1400" b="1" dirty="0">
                <a:latin typeface="+mj-lt"/>
              </a:rPr>
              <a:t>11 más correlacionada</a:t>
            </a:r>
            <a:r>
              <a:rPr lang="es-MX" sz="1400" dirty="0">
                <a:latin typeface="+mj-lt"/>
              </a:rPr>
              <a:t>, lo esperado hubiera sido observar que tuvieran una relación aún mayor, pero esto no sucede debido a que existen casos donde no se aprovechan las aulas existentes.</a:t>
            </a:r>
          </a:p>
        </p:txBody>
      </p:sp>
      <p:graphicFrame>
        <p:nvGraphicFramePr>
          <p:cNvPr id="11" name="Objeto 10">
            <a:extLst>
              <a:ext uri="{FF2B5EF4-FFF2-40B4-BE49-F238E27FC236}">
                <a16:creationId xmlns:a16="http://schemas.microsoft.com/office/drawing/2014/main" id="{0C742EB4-5A28-3371-A460-A20D6D14D2D7}"/>
              </a:ext>
            </a:extLst>
          </p:cNvPr>
          <p:cNvGraphicFramePr>
            <a:graphicFrameLocks noChangeAspect="1"/>
          </p:cNvGraphicFramePr>
          <p:nvPr>
            <p:extLst>
              <p:ext uri="{D42A27DB-BD31-4B8C-83A1-F6EECF244321}">
                <p14:modId xmlns:p14="http://schemas.microsoft.com/office/powerpoint/2010/main" val="4281645537"/>
              </p:ext>
            </p:extLst>
          </p:nvPr>
        </p:nvGraphicFramePr>
        <p:xfrm>
          <a:off x="239872" y="1987582"/>
          <a:ext cx="10639360" cy="3930539"/>
        </p:xfrm>
        <a:graphic>
          <a:graphicData uri="http://schemas.openxmlformats.org/presentationml/2006/ole">
            <mc:AlternateContent xmlns:mc="http://schemas.openxmlformats.org/markup-compatibility/2006">
              <mc:Choice xmlns:v="urn:schemas-microsoft-com:vml" Requires="v">
                <p:oleObj name="PBrush" r:id="rId3" imgW="13784760" imgH="5082480" progId="">
                  <p:embed/>
                </p:oleObj>
              </mc:Choice>
              <mc:Fallback>
                <p:oleObj name="PBrush" r:id="rId3" imgW="13784760" imgH="5082480" progId="">
                  <p:embed/>
                  <p:pic>
                    <p:nvPicPr>
                      <p:cNvPr id="0" name=""/>
                      <p:cNvPicPr/>
                      <p:nvPr/>
                    </p:nvPicPr>
                    <p:blipFill>
                      <a:blip r:embed="rId4"/>
                      <a:stretch>
                        <a:fillRect/>
                      </a:stretch>
                    </p:blipFill>
                    <p:spPr>
                      <a:xfrm>
                        <a:off x="239872" y="1987582"/>
                        <a:ext cx="10639360" cy="3930539"/>
                      </a:xfrm>
                      <a:prstGeom prst="rect">
                        <a:avLst/>
                      </a:prstGeom>
                    </p:spPr>
                  </p:pic>
                </p:oleObj>
              </mc:Fallback>
            </mc:AlternateContent>
          </a:graphicData>
        </a:graphic>
      </p:graphicFrame>
      <p:sp>
        <p:nvSpPr>
          <p:cNvPr id="12" name="CuadroTexto 11">
            <a:extLst>
              <a:ext uri="{FF2B5EF4-FFF2-40B4-BE49-F238E27FC236}">
                <a16:creationId xmlns:a16="http://schemas.microsoft.com/office/drawing/2014/main" id="{880FF5F5-1AE3-4A7F-CA27-19EFEA1846DD}"/>
              </a:ext>
            </a:extLst>
          </p:cNvPr>
          <p:cNvSpPr txBox="1"/>
          <p:nvPr/>
        </p:nvSpPr>
        <p:spPr>
          <a:xfrm>
            <a:off x="646983" y="6067978"/>
            <a:ext cx="9825135" cy="523220"/>
          </a:xfrm>
          <a:prstGeom prst="rect">
            <a:avLst/>
          </a:prstGeom>
          <a:noFill/>
        </p:spPr>
        <p:txBody>
          <a:bodyPr wrap="square" rtlCol="0">
            <a:spAutoFit/>
          </a:bodyPr>
          <a:lstStyle/>
          <a:p>
            <a:r>
              <a:rPr lang="es-MX" sz="1400" b="1" dirty="0"/>
              <a:t>CUAUTLA</a:t>
            </a:r>
            <a:r>
              <a:rPr lang="es-MX" sz="1400" dirty="0"/>
              <a:t> es el municipio donde existen menos aulas en uso (únicamente </a:t>
            </a:r>
            <a:r>
              <a:rPr lang="es-MX" sz="1400" b="1" dirty="0"/>
              <a:t>8</a:t>
            </a:r>
            <a:r>
              <a:rPr lang="es-MX" sz="1400" dirty="0"/>
              <a:t>)</a:t>
            </a:r>
          </a:p>
          <a:p>
            <a:r>
              <a:rPr lang="es-MX" sz="1400" b="1" dirty="0"/>
              <a:t>GUADALAJARA</a:t>
            </a:r>
            <a:r>
              <a:rPr lang="es-MX" sz="1400" dirty="0"/>
              <a:t> es el municipio donde existen más aulas en uso (</a:t>
            </a:r>
            <a:r>
              <a:rPr lang="es-MX" sz="1400" b="1" dirty="0"/>
              <a:t>116,587</a:t>
            </a:r>
            <a:r>
              <a:rPr lang="es-MX" sz="1400" dirty="0"/>
              <a:t>)</a:t>
            </a:r>
          </a:p>
        </p:txBody>
      </p:sp>
    </p:spTree>
    <p:extLst>
      <p:ext uri="{BB962C8B-B14F-4D97-AF65-F5344CB8AC3E}">
        <p14:creationId xmlns:p14="http://schemas.microsoft.com/office/powerpoint/2010/main" val="206855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Inmuebles</a:t>
            </a:r>
          </a:p>
        </p:txBody>
      </p:sp>
      <p:sp>
        <p:nvSpPr>
          <p:cNvPr id="2" name="CuadroTexto 1">
            <a:extLst>
              <a:ext uri="{FF2B5EF4-FFF2-40B4-BE49-F238E27FC236}">
                <a16:creationId xmlns:a16="http://schemas.microsoft.com/office/drawing/2014/main" id="{37EFCA6C-93E2-DEF7-BAEB-480E883DB2F8}"/>
              </a:ext>
            </a:extLst>
          </p:cNvPr>
          <p:cNvSpPr txBox="1"/>
          <p:nvPr/>
        </p:nvSpPr>
        <p:spPr>
          <a:xfrm>
            <a:off x="610595" y="1264011"/>
            <a:ext cx="9246637" cy="830997"/>
          </a:xfrm>
          <a:prstGeom prst="rect">
            <a:avLst/>
          </a:prstGeom>
          <a:noFill/>
        </p:spPr>
        <p:txBody>
          <a:bodyPr wrap="square" rtlCol="0">
            <a:spAutoFit/>
          </a:bodyPr>
          <a:lstStyle/>
          <a:p>
            <a:r>
              <a:rPr lang="es-MX" sz="1600" dirty="0"/>
              <a:t>En general la mayoría de los planteles tienen muy poca conectividad, aquellos que en promedio cuentan con una conectividad alta son los municipios del Área Metropolitana de Guadalajara y Puerto Vallarta.</a:t>
            </a:r>
          </a:p>
        </p:txBody>
      </p:sp>
      <p:graphicFrame>
        <p:nvGraphicFramePr>
          <p:cNvPr id="5" name="Objeto 4">
            <a:extLst>
              <a:ext uri="{FF2B5EF4-FFF2-40B4-BE49-F238E27FC236}">
                <a16:creationId xmlns:a16="http://schemas.microsoft.com/office/drawing/2014/main" id="{25C54720-5471-A41F-024A-56234500BFB7}"/>
              </a:ext>
            </a:extLst>
          </p:cNvPr>
          <p:cNvGraphicFramePr>
            <a:graphicFrameLocks noChangeAspect="1"/>
          </p:cNvGraphicFramePr>
          <p:nvPr>
            <p:extLst>
              <p:ext uri="{D42A27DB-BD31-4B8C-83A1-F6EECF244321}">
                <p14:modId xmlns:p14="http://schemas.microsoft.com/office/powerpoint/2010/main" val="2401993769"/>
              </p:ext>
            </p:extLst>
          </p:nvPr>
        </p:nvGraphicFramePr>
        <p:xfrm>
          <a:off x="6096000" y="1940767"/>
          <a:ext cx="4694026" cy="4762210"/>
        </p:xfrm>
        <a:graphic>
          <a:graphicData uri="http://schemas.openxmlformats.org/presentationml/2006/ole">
            <mc:AlternateContent xmlns:mc="http://schemas.openxmlformats.org/markup-compatibility/2006">
              <mc:Choice xmlns:v="urn:schemas-microsoft-com:vml" Requires="v">
                <p:oleObj name="PBrush" r:id="rId3" imgW="5616000" imgH="5951160" progId="">
                  <p:embed/>
                </p:oleObj>
              </mc:Choice>
              <mc:Fallback>
                <p:oleObj name="PBrush" r:id="rId3" imgW="5616000" imgH="5951160" progId="">
                  <p:embed/>
                  <p:pic>
                    <p:nvPicPr>
                      <p:cNvPr id="0" name=""/>
                      <p:cNvPicPr/>
                      <p:nvPr/>
                    </p:nvPicPr>
                    <p:blipFill>
                      <a:blip r:embed="rId4"/>
                      <a:stretch>
                        <a:fillRect/>
                      </a:stretch>
                    </p:blipFill>
                    <p:spPr>
                      <a:xfrm>
                        <a:off x="6096000" y="1940767"/>
                        <a:ext cx="4694026" cy="4762210"/>
                      </a:xfrm>
                      <a:prstGeom prst="rect">
                        <a:avLst/>
                      </a:prstGeom>
                    </p:spPr>
                  </p:pic>
                </p:oleObj>
              </mc:Fallback>
            </mc:AlternateContent>
          </a:graphicData>
        </a:graphic>
      </p:graphicFrame>
      <p:sp>
        <p:nvSpPr>
          <p:cNvPr id="7" name="CuadroTexto 6">
            <a:extLst>
              <a:ext uri="{FF2B5EF4-FFF2-40B4-BE49-F238E27FC236}">
                <a16:creationId xmlns:a16="http://schemas.microsoft.com/office/drawing/2014/main" id="{95A56712-9843-58D0-B9D4-B76F8C21C89A}"/>
              </a:ext>
            </a:extLst>
          </p:cNvPr>
          <p:cNvSpPr txBox="1"/>
          <p:nvPr/>
        </p:nvSpPr>
        <p:spPr>
          <a:xfrm>
            <a:off x="581173" y="4087997"/>
            <a:ext cx="6195526" cy="2462213"/>
          </a:xfrm>
          <a:prstGeom prst="rect">
            <a:avLst/>
          </a:prstGeom>
          <a:noFill/>
        </p:spPr>
        <p:txBody>
          <a:bodyPr wrap="square" rtlCol="0">
            <a:spAutoFit/>
          </a:bodyPr>
          <a:lstStyle/>
          <a:p>
            <a:r>
              <a:rPr lang="es-MX" sz="1400" dirty="0"/>
              <a:t>Variables más correlacionadas:</a:t>
            </a:r>
          </a:p>
          <a:p>
            <a:endParaRPr lang="es-MX" sz="1400" dirty="0"/>
          </a:p>
          <a:p>
            <a:pPr marL="285750" indent="-285750">
              <a:buFont typeface="Arial" panose="020B0604020202020204" pitchFamily="34" charset="0"/>
              <a:buChar char="•"/>
            </a:pPr>
            <a:r>
              <a:rPr lang="es-MX" sz="1400" dirty="0"/>
              <a:t>inversion_programa_sana_2013 </a:t>
            </a:r>
          </a:p>
          <a:p>
            <a:pPr marL="285750" indent="-285750">
              <a:buFont typeface="Arial" panose="020B0604020202020204" pitchFamily="34" charset="0"/>
              <a:buChar char="•"/>
            </a:pPr>
            <a:r>
              <a:rPr lang="es-MX" sz="1400" dirty="0"/>
              <a:t>inversion_aulas_provisionales_2013 </a:t>
            </a:r>
          </a:p>
          <a:p>
            <a:pPr marL="285750" indent="-285750">
              <a:buFont typeface="Arial" panose="020B0604020202020204" pitchFamily="34" charset="0"/>
              <a:buChar char="•"/>
            </a:pPr>
            <a:r>
              <a:rPr lang="es-MX" sz="1400" dirty="0"/>
              <a:t>inversion_programa_coniba_2015 </a:t>
            </a:r>
          </a:p>
          <a:p>
            <a:pPr marL="285750" indent="-285750">
              <a:buFont typeface="Arial" panose="020B0604020202020204" pitchFamily="34" charset="0"/>
              <a:buChar char="•"/>
            </a:pPr>
            <a:r>
              <a:rPr lang="es-MX" sz="1400" dirty="0"/>
              <a:t>inversion_pes_2014 </a:t>
            </a:r>
          </a:p>
          <a:p>
            <a:endParaRPr lang="es-MX" sz="1400" dirty="0"/>
          </a:p>
          <a:p>
            <a:r>
              <a:rPr lang="es-MX" sz="1400" dirty="0"/>
              <a:t>A pesar de que tienen una correlación alta, está correlación es en función de </a:t>
            </a:r>
            <a:r>
              <a:rPr lang="es-MX" sz="1400" b="1" dirty="0"/>
              <a:t>menos de 10 planteles en todos los casos </a:t>
            </a:r>
            <a:r>
              <a:rPr lang="es-MX" sz="1400" dirty="0"/>
              <a:t>por lo que no es lo suficientemente representativo, y en tiene muy baja relación con el resto de las variables.</a:t>
            </a:r>
          </a:p>
        </p:txBody>
      </p:sp>
    </p:spTree>
    <p:extLst>
      <p:ext uri="{BB962C8B-B14F-4D97-AF65-F5344CB8AC3E}">
        <p14:creationId xmlns:p14="http://schemas.microsoft.com/office/powerpoint/2010/main" val="312603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Inmuebles</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2893100"/>
          </a:xfrm>
          <a:prstGeom prst="rect">
            <a:avLst/>
          </a:prstGeom>
          <a:noFill/>
        </p:spPr>
        <p:txBody>
          <a:bodyPr wrap="square" rtlCol="0">
            <a:spAutoFit/>
          </a:bodyPr>
          <a:lstStyle/>
          <a:p>
            <a:r>
              <a:rPr lang="es-MX" dirty="0"/>
              <a:t>Beneficiarios por alimentos del DIF.</a:t>
            </a:r>
          </a:p>
          <a:p>
            <a:endParaRPr lang="es-MX" dirty="0"/>
          </a:p>
          <a:p>
            <a:endParaRPr lang="es-MX" sz="1600" dirty="0"/>
          </a:p>
          <a:p>
            <a:pPr marL="285750" indent="-285750">
              <a:buFont typeface="Arial" panose="020B0604020202020204" pitchFamily="34" charset="0"/>
              <a:buChar char="•"/>
            </a:pPr>
            <a:r>
              <a:rPr lang="es-MX" sz="1600" dirty="0"/>
              <a:t>El municipio menos beneficiado por este concepto fue el de </a:t>
            </a:r>
            <a:r>
              <a:rPr lang="es-MX" sz="1600" b="1" dirty="0"/>
              <a:t>CUAUTLA</a:t>
            </a:r>
            <a:r>
              <a:rPr lang="es-MX" sz="1600" dirty="0"/>
              <a:t>, con un total de 138 beneficiados provenientes de 13 grupos, y por el contrario el municipio más beneficiado fue </a:t>
            </a:r>
            <a:r>
              <a:rPr lang="es-MX" sz="1600" b="1" dirty="0"/>
              <a:t>Zapopan</a:t>
            </a:r>
            <a:r>
              <a:rPr lang="es-MX" sz="1600" dirty="0"/>
              <a:t> con un total de 76,449 provenientes de 2,379 grupos.</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Los beneficiarios son mayormente del turno </a:t>
            </a:r>
            <a:r>
              <a:rPr lang="es-MX" sz="1600" b="1" dirty="0"/>
              <a:t>MATUTINO</a:t>
            </a:r>
            <a:r>
              <a:rPr lang="es-MX" sz="1600" dirty="0"/>
              <a:t> y del </a:t>
            </a:r>
            <a:r>
              <a:rPr lang="es-MX" sz="1600" b="1" dirty="0"/>
              <a:t>nivel I </a:t>
            </a:r>
            <a:r>
              <a:rPr lang="es-MX" sz="1600" dirty="0"/>
              <a:t>(tanto de matemáticas como de lenguas), no se benefició a ningún alumno del turno nocturno.</a:t>
            </a:r>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r>
              <a:rPr lang="es-MX" sz="1600" dirty="0"/>
              <a:t>Esta variable aparentemente no tiene relación con aquellas de eficiencia o reprobación.</a:t>
            </a:r>
          </a:p>
        </p:txBody>
      </p:sp>
    </p:spTree>
    <p:extLst>
      <p:ext uri="{BB962C8B-B14F-4D97-AF65-F5344CB8AC3E}">
        <p14:creationId xmlns:p14="http://schemas.microsoft.com/office/powerpoint/2010/main" val="91543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780046" y="1253331"/>
            <a:ext cx="8595360" cy="4351337"/>
          </a:xfrm>
        </p:spPr>
        <p:txBody>
          <a:bodyPr/>
          <a:lstStyle/>
          <a:p>
            <a:pPr marL="0" indent="0">
              <a:buNone/>
            </a:pPr>
            <a:r>
              <a:rPr lang="es-MX" dirty="0"/>
              <a:t>El monto de las inversiones en </a:t>
            </a:r>
            <a:r>
              <a:rPr lang="es-MX" b="1" dirty="0"/>
              <a:t>aulas interactivas </a:t>
            </a:r>
            <a:r>
              <a:rPr lang="es-MX" dirty="0"/>
              <a:t>en los años </a:t>
            </a:r>
            <a:r>
              <a:rPr lang="es-MX" b="1" dirty="0"/>
              <a:t>2013, 2014 y 2015</a:t>
            </a:r>
            <a:r>
              <a:rPr lang="es-MX" dirty="0"/>
              <a:t> por lo general iban de la mano con la cantidad de estudiantes que recibían el apoyo. (correlación .73 - .86)</a:t>
            </a:r>
          </a:p>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graphicFrame>
        <p:nvGraphicFramePr>
          <p:cNvPr id="5" name="Objeto 4">
            <a:extLst>
              <a:ext uri="{FF2B5EF4-FFF2-40B4-BE49-F238E27FC236}">
                <a16:creationId xmlns:a16="http://schemas.microsoft.com/office/drawing/2014/main" id="{9CDE3590-A66C-47DD-EA14-396875298809}"/>
              </a:ext>
            </a:extLst>
          </p:cNvPr>
          <p:cNvGraphicFramePr>
            <a:graphicFrameLocks noChangeAspect="1"/>
          </p:cNvGraphicFramePr>
          <p:nvPr>
            <p:extLst>
              <p:ext uri="{D42A27DB-BD31-4B8C-83A1-F6EECF244321}">
                <p14:modId xmlns:p14="http://schemas.microsoft.com/office/powerpoint/2010/main" val="63736235"/>
              </p:ext>
            </p:extLst>
          </p:nvPr>
        </p:nvGraphicFramePr>
        <p:xfrm>
          <a:off x="0" y="2082447"/>
          <a:ext cx="10907486" cy="4207256"/>
        </p:xfrm>
        <a:graphic>
          <a:graphicData uri="http://schemas.openxmlformats.org/presentationml/2006/ole">
            <mc:AlternateContent xmlns:mc="http://schemas.openxmlformats.org/markup-compatibility/2006">
              <mc:Choice xmlns:v="urn:schemas-microsoft-com:vml" Requires="v">
                <p:oleObj name="PBrush" r:id="rId3" imgW="14226480" imgH="5478840" progId="">
                  <p:embed/>
                </p:oleObj>
              </mc:Choice>
              <mc:Fallback>
                <p:oleObj name="PBrush" r:id="rId3" imgW="14226480" imgH="5478840" progId="">
                  <p:embed/>
                  <p:pic>
                    <p:nvPicPr>
                      <p:cNvPr id="5" name="Objeto 4">
                        <a:extLst>
                          <a:ext uri="{FF2B5EF4-FFF2-40B4-BE49-F238E27FC236}">
                            <a16:creationId xmlns:a16="http://schemas.microsoft.com/office/drawing/2014/main" id="{9CDE3590-A66C-47DD-EA14-396875298809}"/>
                          </a:ext>
                        </a:extLst>
                      </p:cNvPr>
                      <p:cNvPicPr/>
                      <p:nvPr/>
                    </p:nvPicPr>
                    <p:blipFill>
                      <a:blip r:embed="rId4"/>
                      <a:stretch>
                        <a:fillRect/>
                      </a:stretch>
                    </p:blipFill>
                    <p:spPr>
                      <a:xfrm>
                        <a:off x="0" y="2082447"/>
                        <a:ext cx="10907486" cy="4207256"/>
                      </a:xfrm>
                      <a:prstGeom prst="rect">
                        <a:avLst/>
                      </a:prstGeom>
                    </p:spPr>
                  </p:pic>
                </p:oleObj>
              </mc:Fallback>
            </mc:AlternateContent>
          </a:graphicData>
        </a:graphic>
      </p:graphicFrame>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Inversión</a:t>
            </a:r>
          </a:p>
        </p:txBody>
      </p:sp>
    </p:spTree>
    <p:extLst>
      <p:ext uri="{BB962C8B-B14F-4D97-AF65-F5344CB8AC3E}">
        <p14:creationId xmlns:p14="http://schemas.microsoft.com/office/powerpoint/2010/main" val="351277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2554485" y="689503"/>
            <a:ext cx="8595360" cy="4351337"/>
          </a:xfrm>
        </p:spPr>
        <p:txBody>
          <a:bodyPr/>
          <a:lstStyle/>
          <a:p>
            <a:pPr marL="0" indent="0">
              <a:buNone/>
            </a:pPr>
            <a:r>
              <a:rPr lang="es-MX" sz="1600" dirty="0"/>
              <a:t>Caso contrario que </a:t>
            </a:r>
            <a:r>
              <a:rPr lang="es-MX" sz="1600" dirty="0" err="1"/>
              <a:t>ocurrío</a:t>
            </a:r>
            <a:r>
              <a:rPr lang="es-MX" sz="1600" dirty="0"/>
              <a:t> en las variables de inversión aulas provisionales (2013, 2014, 2015) además que esta inversión se aplicó en un numero reducido de planteles.</a:t>
            </a:r>
          </a:p>
          <a:p>
            <a:r>
              <a:rPr lang="es-MX" sz="1200" dirty="0"/>
              <a:t>6 planteles recibieron este apoyo en el 2013</a:t>
            </a:r>
          </a:p>
          <a:p>
            <a:r>
              <a:rPr lang="es-MX" sz="1200" dirty="0"/>
              <a:t>En el 2015 el municipio que tuvo el mayor número de planteles beneficiados fue Cihuatlán</a:t>
            </a:r>
          </a:p>
          <a:p>
            <a:endParaRPr lang="es-MX" sz="1400" dirty="0"/>
          </a:p>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261872" y="417234"/>
            <a:ext cx="3069771" cy="369332"/>
          </a:xfrm>
          <a:prstGeom prst="rect">
            <a:avLst/>
          </a:prstGeom>
          <a:noFill/>
        </p:spPr>
        <p:txBody>
          <a:bodyPr wrap="square" rtlCol="0">
            <a:spAutoFit/>
          </a:bodyPr>
          <a:lstStyle/>
          <a:p>
            <a:r>
              <a:rPr lang="es-MX" b="1" dirty="0">
                <a:solidFill>
                  <a:schemeClr val="bg2">
                    <a:lumMod val="75000"/>
                  </a:schemeClr>
                </a:solidFill>
              </a:rPr>
              <a:t>Inversión</a:t>
            </a:r>
          </a:p>
        </p:txBody>
      </p:sp>
      <p:graphicFrame>
        <p:nvGraphicFramePr>
          <p:cNvPr id="2" name="Objeto 1">
            <a:extLst>
              <a:ext uri="{FF2B5EF4-FFF2-40B4-BE49-F238E27FC236}">
                <a16:creationId xmlns:a16="http://schemas.microsoft.com/office/drawing/2014/main" id="{24A80DD4-B000-86F7-9962-FEB5FE57C3DA}"/>
              </a:ext>
            </a:extLst>
          </p:cNvPr>
          <p:cNvGraphicFramePr>
            <a:graphicFrameLocks noChangeAspect="1"/>
          </p:cNvGraphicFramePr>
          <p:nvPr>
            <p:extLst>
              <p:ext uri="{D42A27DB-BD31-4B8C-83A1-F6EECF244321}">
                <p14:modId xmlns:p14="http://schemas.microsoft.com/office/powerpoint/2010/main" val="1138561080"/>
              </p:ext>
            </p:extLst>
          </p:nvPr>
        </p:nvGraphicFramePr>
        <p:xfrm>
          <a:off x="534621" y="2396049"/>
          <a:ext cx="5449437" cy="4254274"/>
        </p:xfrm>
        <a:graphic>
          <a:graphicData uri="http://schemas.openxmlformats.org/presentationml/2006/ole">
            <mc:AlternateContent xmlns:mc="http://schemas.openxmlformats.org/markup-compatibility/2006">
              <mc:Choice xmlns:v="urn:schemas-microsoft-com:vml" Requires="v">
                <p:oleObj name="PBrush" r:id="rId3" imgW="6804720" imgH="5311080" progId="">
                  <p:embed/>
                </p:oleObj>
              </mc:Choice>
              <mc:Fallback>
                <p:oleObj name="PBrush" r:id="rId3" imgW="6804720" imgH="5311080" progId="">
                  <p:embed/>
                  <p:pic>
                    <p:nvPicPr>
                      <p:cNvPr id="0" name=""/>
                      <p:cNvPicPr/>
                      <p:nvPr/>
                    </p:nvPicPr>
                    <p:blipFill>
                      <a:blip r:embed="rId4"/>
                      <a:stretch>
                        <a:fillRect/>
                      </a:stretch>
                    </p:blipFill>
                    <p:spPr>
                      <a:xfrm>
                        <a:off x="534621" y="2396049"/>
                        <a:ext cx="5449437" cy="4254274"/>
                      </a:xfrm>
                      <a:prstGeom prst="rect">
                        <a:avLst/>
                      </a:prstGeom>
                    </p:spPr>
                  </p:pic>
                </p:oleObj>
              </mc:Fallback>
            </mc:AlternateContent>
          </a:graphicData>
        </a:graphic>
      </p:graphicFrame>
      <p:graphicFrame>
        <p:nvGraphicFramePr>
          <p:cNvPr id="7" name="Objeto 6">
            <a:extLst>
              <a:ext uri="{FF2B5EF4-FFF2-40B4-BE49-F238E27FC236}">
                <a16:creationId xmlns:a16="http://schemas.microsoft.com/office/drawing/2014/main" id="{5280A141-DCE1-1979-D167-B84D180F4C9F}"/>
              </a:ext>
            </a:extLst>
          </p:cNvPr>
          <p:cNvGraphicFramePr>
            <a:graphicFrameLocks noChangeAspect="1"/>
          </p:cNvGraphicFramePr>
          <p:nvPr>
            <p:extLst>
              <p:ext uri="{D42A27DB-BD31-4B8C-83A1-F6EECF244321}">
                <p14:modId xmlns:p14="http://schemas.microsoft.com/office/powerpoint/2010/main" val="2475077933"/>
              </p:ext>
            </p:extLst>
          </p:nvPr>
        </p:nvGraphicFramePr>
        <p:xfrm>
          <a:off x="6207943" y="2055909"/>
          <a:ext cx="4456948" cy="4509813"/>
        </p:xfrm>
        <a:graphic>
          <a:graphicData uri="http://schemas.openxmlformats.org/presentationml/2006/ole">
            <mc:AlternateContent xmlns:mc="http://schemas.openxmlformats.org/markup-compatibility/2006">
              <mc:Choice xmlns:v="urn:schemas-microsoft-com:vml" Requires="v">
                <p:oleObj name="PBrush" r:id="rId5" imgW="5219640" imgH="5280840" progId="">
                  <p:embed/>
                </p:oleObj>
              </mc:Choice>
              <mc:Fallback>
                <p:oleObj name="PBrush" r:id="rId5" imgW="5219640" imgH="5280840" progId="">
                  <p:embed/>
                  <p:pic>
                    <p:nvPicPr>
                      <p:cNvPr id="0" name=""/>
                      <p:cNvPicPr/>
                      <p:nvPr/>
                    </p:nvPicPr>
                    <p:blipFill>
                      <a:blip r:embed="rId6"/>
                      <a:stretch>
                        <a:fillRect/>
                      </a:stretch>
                    </p:blipFill>
                    <p:spPr>
                      <a:xfrm>
                        <a:off x="6207943" y="2055909"/>
                        <a:ext cx="4456948" cy="4509813"/>
                      </a:xfrm>
                      <a:prstGeom prst="rect">
                        <a:avLst/>
                      </a:prstGeom>
                    </p:spPr>
                  </p:pic>
                </p:oleObj>
              </mc:Fallback>
            </mc:AlternateContent>
          </a:graphicData>
        </a:graphic>
      </p:graphicFrame>
    </p:spTree>
    <p:extLst>
      <p:ext uri="{BB962C8B-B14F-4D97-AF65-F5344CB8AC3E}">
        <p14:creationId xmlns:p14="http://schemas.microsoft.com/office/powerpoint/2010/main" val="2546669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Inversión</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1846659"/>
          </a:xfrm>
          <a:prstGeom prst="rect">
            <a:avLst/>
          </a:prstGeom>
          <a:noFill/>
        </p:spPr>
        <p:txBody>
          <a:bodyPr wrap="square" rtlCol="0">
            <a:spAutoFit/>
          </a:bodyPr>
          <a:lstStyle/>
          <a:p>
            <a:r>
              <a:rPr lang="es-MX" u="sng" dirty="0"/>
              <a:t>Infraestructura:</a:t>
            </a:r>
          </a:p>
          <a:p>
            <a:endParaRPr lang="es-MX" sz="1600" dirty="0"/>
          </a:p>
          <a:p>
            <a:r>
              <a:rPr lang="es-MX" sz="1600" dirty="0"/>
              <a:t>El único municipio que recibió inversión por infraestructura en 2013 fue </a:t>
            </a:r>
            <a:r>
              <a:rPr lang="es-MX" sz="1600" b="1" dirty="0"/>
              <a:t>GUADALAJARA</a:t>
            </a:r>
            <a:r>
              <a:rPr lang="es-MX" sz="1600" dirty="0"/>
              <a:t> por un monto de </a:t>
            </a:r>
            <a:r>
              <a:rPr lang="es-MX" sz="1600" b="1" dirty="0"/>
              <a:t>$205,488</a:t>
            </a:r>
          </a:p>
          <a:p>
            <a:endParaRPr lang="es-MX" sz="1600" dirty="0"/>
          </a:p>
          <a:p>
            <a:r>
              <a:rPr lang="es-MX" sz="1600" dirty="0"/>
              <a:t>El único municipio que recibió inversión por infraestructura en 2014 fue </a:t>
            </a:r>
            <a:r>
              <a:rPr lang="es-MX" sz="1600" b="1" dirty="0"/>
              <a:t>TONALA</a:t>
            </a:r>
            <a:r>
              <a:rPr lang="es-MX" sz="1600" dirty="0"/>
              <a:t> por un monto de </a:t>
            </a:r>
            <a:r>
              <a:rPr lang="es-MX" sz="1600" b="1" dirty="0"/>
              <a:t>$102,198</a:t>
            </a:r>
          </a:p>
        </p:txBody>
      </p:sp>
    </p:spTree>
    <p:extLst>
      <p:ext uri="{BB962C8B-B14F-4D97-AF65-F5344CB8AC3E}">
        <p14:creationId xmlns:p14="http://schemas.microsoft.com/office/powerpoint/2010/main" val="81595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Inversión</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1354217"/>
          </a:xfrm>
          <a:prstGeom prst="rect">
            <a:avLst/>
          </a:prstGeom>
          <a:noFill/>
        </p:spPr>
        <p:txBody>
          <a:bodyPr wrap="square" rtlCol="0">
            <a:spAutoFit/>
          </a:bodyPr>
          <a:lstStyle/>
          <a:p>
            <a:r>
              <a:rPr lang="es-MX" u="sng" dirty="0"/>
              <a:t>Inmobiliario:</a:t>
            </a:r>
          </a:p>
          <a:p>
            <a:endParaRPr lang="es-MX" sz="1600" dirty="0"/>
          </a:p>
          <a:p>
            <a:pPr marL="285750" indent="-285750">
              <a:buFont typeface="Arial" panose="020B0604020202020204" pitchFamily="34" charset="0"/>
              <a:buChar char="•"/>
            </a:pPr>
            <a:r>
              <a:rPr lang="es-MX" sz="1600" dirty="0"/>
              <a:t>Como es de esperarse la inversión del inmobiliario </a:t>
            </a:r>
            <a:r>
              <a:rPr lang="es-MX" sz="1600" b="1" dirty="0"/>
              <a:t>piezas</a:t>
            </a:r>
            <a:r>
              <a:rPr lang="es-MX" sz="1600" dirty="0"/>
              <a:t> es proporcional al número de estudiantes, docentes y aulas en uso, sin embargo, me llama la atención que esta variable tenga correlación negativa con las variables con los resultados en % del nivel de los alumnos en matemáticas y lenguas.</a:t>
            </a:r>
            <a:endParaRPr lang="es-MX" sz="1600" b="1" dirty="0"/>
          </a:p>
        </p:txBody>
      </p:sp>
      <p:graphicFrame>
        <p:nvGraphicFramePr>
          <p:cNvPr id="7" name="Objeto 6">
            <a:extLst>
              <a:ext uri="{FF2B5EF4-FFF2-40B4-BE49-F238E27FC236}">
                <a16:creationId xmlns:a16="http://schemas.microsoft.com/office/drawing/2014/main" id="{706EE63C-DC36-FF27-0AC1-5F8D43FCAB45}"/>
              </a:ext>
            </a:extLst>
          </p:cNvPr>
          <p:cNvGraphicFramePr>
            <a:graphicFrameLocks noChangeAspect="1"/>
          </p:cNvGraphicFramePr>
          <p:nvPr>
            <p:extLst>
              <p:ext uri="{D42A27DB-BD31-4B8C-83A1-F6EECF244321}">
                <p14:modId xmlns:p14="http://schemas.microsoft.com/office/powerpoint/2010/main" val="4120140964"/>
              </p:ext>
            </p:extLst>
          </p:nvPr>
        </p:nvGraphicFramePr>
        <p:xfrm>
          <a:off x="5905366" y="3172167"/>
          <a:ext cx="4709886" cy="3156818"/>
        </p:xfrm>
        <a:graphic>
          <a:graphicData uri="http://schemas.openxmlformats.org/presentationml/2006/ole">
            <mc:AlternateContent xmlns:mc="http://schemas.openxmlformats.org/markup-compatibility/2006">
              <mc:Choice xmlns:v="urn:schemas-microsoft-com:vml" Requires="v">
                <p:oleObj name="PBrush" r:id="rId3" imgW="6195240" imgH="4152960" progId="">
                  <p:embed/>
                </p:oleObj>
              </mc:Choice>
              <mc:Fallback>
                <p:oleObj name="PBrush" r:id="rId3" imgW="6195240" imgH="4152960" progId="">
                  <p:embed/>
                  <p:pic>
                    <p:nvPicPr>
                      <p:cNvPr id="0" name=""/>
                      <p:cNvPicPr/>
                      <p:nvPr/>
                    </p:nvPicPr>
                    <p:blipFill>
                      <a:blip r:embed="rId4"/>
                      <a:stretch>
                        <a:fillRect/>
                      </a:stretch>
                    </p:blipFill>
                    <p:spPr>
                      <a:xfrm>
                        <a:off x="5905366" y="3172167"/>
                        <a:ext cx="4709886" cy="3156818"/>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502A0943-EF3D-E93B-F5BD-CFBB712001FF}"/>
              </a:ext>
            </a:extLst>
          </p:cNvPr>
          <p:cNvGraphicFramePr>
            <a:graphicFrameLocks noChangeAspect="1"/>
          </p:cNvGraphicFramePr>
          <p:nvPr>
            <p:extLst>
              <p:ext uri="{D42A27DB-BD31-4B8C-83A1-F6EECF244321}">
                <p14:modId xmlns:p14="http://schemas.microsoft.com/office/powerpoint/2010/main" val="747499813"/>
              </p:ext>
            </p:extLst>
          </p:nvPr>
        </p:nvGraphicFramePr>
        <p:xfrm>
          <a:off x="1040146" y="3280592"/>
          <a:ext cx="4107200" cy="3156818"/>
        </p:xfrm>
        <a:graphic>
          <a:graphicData uri="http://schemas.openxmlformats.org/presentationml/2006/ole">
            <mc:AlternateContent xmlns:mc="http://schemas.openxmlformats.org/markup-compatibility/2006">
              <mc:Choice xmlns:v="urn:schemas-microsoft-com:vml" Requires="v">
                <p:oleObj name="PBrush" r:id="rId5" imgW="6058080" imgH="4655880" progId="">
                  <p:embed/>
                </p:oleObj>
              </mc:Choice>
              <mc:Fallback>
                <p:oleObj name="PBrush" r:id="rId5" imgW="6058080" imgH="4655880" progId="">
                  <p:embed/>
                  <p:pic>
                    <p:nvPicPr>
                      <p:cNvPr id="0" name=""/>
                      <p:cNvPicPr/>
                      <p:nvPr/>
                    </p:nvPicPr>
                    <p:blipFill>
                      <a:blip r:embed="rId6"/>
                      <a:stretch>
                        <a:fillRect/>
                      </a:stretch>
                    </p:blipFill>
                    <p:spPr>
                      <a:xfrm>
                        <a:off x="1040146" y="3280592"/>
                        <a:ext cx="4107200" cy="3156818"/>
                      </a:xfrm>
                      <a:prstGeom prst="rect">
                        <a:avLst/>
                      </a:prstGeom>
                    </p:spPr>
                  </p:pic>
                </p:oleObj>
              </mc:Fallback>
            </mc:AlternateContent>
          </a:graphicData>
        </a:graphic>
      </p:graphicFrame>
    </p:spTree>
    <p:extLst>
      <p:ext uri="{BB962C8B-B14F-4D97-AF65-F5344CB8AC3E}">
        <p14:creationId xmlns:p14="http://schemas.microsoft.com/office/powerpoint/2010/main" val="181848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DEE176-8860-E265-BACC-0D649F10C980}"/>
              </a:ext>
            </a:extLst>
          </p:cNvPr>
          <p:cNvSpPr>
            <a:spLocks noGrp="1"/>
          </p:cNvSpPr>
          <p:nvPr>
            <p:ph idx="1"/>
          </p:nvPr>
        </p:nvSpPr>
        <p:spPr>
          <a:xfrm>
            <a:off x="1261872" y="1679510"/>
            <a:ext cx="8595360" cy="4351337"/>
          </a:xfrm>
        </p:spPr>
        <p:txBody>
          <a:bodyPr/>
          <a:lstStyle/>
          <a:p>
            <a:endParaRPr lang="es-MX" dirty="0"/>
          </a:p>
          <a:p>
            <a:endParaRPr lang="es-MX" dirty="0"/>
          </a:p>
        </p:txBody>
      </p:sp>
      <p:pic>
        <p:nvPicPr>
          <p:cNvPr id="4" name="Imagen 3" descr="Logotipo, nombre de la empresa&#10;&#10;Descripción generada automáticamente">
            <a:extLst>
              <a:ext uri="{FF2B5EF4-FFF2-40B4-BE49-F238E27FC236}">
                <a16:creationId xmlns:a16="http://schemas.microsoft.com/office/drawing/2014/main" id="{7DD05C56-354B-0C14-B267-9AEE41E5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20" y="207677"/>
            <a:ext cx="963652" cy="963652"/>
          </a:xfrm>
          <a:prstGeom prst="rect">
            <a:avLst/>
          </a:prstGeom>
        </p:spPr>
      </p:pic>
      <p:sp>
        <p:nvSpPr>
          <p:cNvPr id="6" name="CuadroTexto 5">
            <a:extLst>
              <a:ext uri="{FF2B5EF4-FFF2-40B4-BE49-F238E27FC236}">
                <a16:creationId xmlns:a16="http://schemas.microsoft.com/office/drawing/2014/main" id="{CAEFD26A-B42F-0C73-0DD0-BFA80209CC7D}"/>
              </a:ext>
            </a:extLst>
          </p:cNvPr>
          <p:cNvSpPr txBox="1"/>
          <p:nvPr/>
        </p:nvSpPr>
        <p:spPr>
          <a:xfrm>
            <a:off x="1390261" y="574578"/>
            <a:ext cx="3069771" cy="369332"/>
          </a:xfrm>
          <a:prstGeom prst="rect">
            <a:avLst/>
          </a:prstGeom>
          <a:noFill/>
        </p:spPr>
        <p:txBody>
          <a:bodyPr wrap="square" rtlCol="0">
            <a:spAutoFit/>
          </a:bodyPr>
          <a:lstStyle/>
          <a:p>
            <a:r>
              <a:rPr lang="es-MX" b="1" dirty="0">
                <a:solidFill>
                  <a:schemeClr val="bg2">
                    <a:lumMod val="75000"/>
                  </a:schemeClr>
                </a:solidFill>
              </a:rPr>
              <a:t>Inversión</a:t>
            </a:r>
          </a:p>
        </p:txBody>
      </p:sp>
      <p:sp>
        <p:nvSpPr>
          <p:cNvPr id="2" name="CuadroTexto 1">
            <a:extLst>
              <a:ext uri="{FF2B5EF4-FFF2-40B4-BE49-F238E27FC236}">
                <a16:creationId xmlns:a16="http://schemas.microsoft.com/office/drawing/2014/main" id="{1A759969-F750-AA01-3552-23E0BE4BB232}"/>
              </a:ext>
            </a:extLst>
          </p:cNvPr>
          <p:cNvSpPr txBox="1"/>
          <p:nvPr/>
        </p:nvSpPr>
        <p:spPr>
          <a:xfrm>
            <a:off x="503852" y="1380930"/>
            <a:ext cx="10347649" cy="1354217"/>
          </a:xfrm>
          <a:prstGeom prst="rect">
            <a:avLst/>
          </a:prstGeom>
          <a:noFill/>
        </p:spPr>
        <p:txBody>
          <a:bodyPr wrap="square" rtlCol="0">
            <a:spAutoFit/>
          </a:bodyPr>
          <a:lstStyle/>
          <a:p>
            <a:r>
              <a:rPr lang="es-MX" u="sng" dirty="0"/>
              <a:t>alumnos:</a:t>
            </a:r>
          </a:p>
          <a:p>
            <a:endParaRPr lang="es-MX" sz="1600" dirty="0"/>
          </a:p>
          <a:p>
            <a:r>
              <a:rPr lang="es-MX" sz="1600" dirty="0"/>
              <a:t>Al observar también la correlación entre los alumnos y su nivel en matemáticas vemos que es incluso más alta y también es negativa, por lo que se puede intuir que mientras más alumnos sean evaluados vemos que se refleja de manera más clara el pésimo nivel que tienen los planteles.</a:t>
            </a:r>
            <a:endParaRPr lang="es-MX" sz="1600" b="1" dirty="0"/>
          </a:p>
        </p:txBody>
      </p:sp>
      <p:graphicFrame>
        <p:nvGraphicFramePr>
          <p:cNvPr id="5" name="Objeto 4">
            <a:extLst>
              <a:ext uri="{FF2B5EF4-FFF2-40B4-BE49-F238E27FC236}">
                <a16:creationId xmlns:a16="http://schemas.microsoft.com/office/drawing/2014/main" id="{579AA9E7-DE49-D144-613B-57E3DD4F8B18}"/>
              </a:ext>
            </a:extLst>
          </p:cNvPr>
          <p:cNvGraphicFramePr>
            <a:graphicFrameLocks noChangeAspect="1"/>
          </p:cNvGraphicFramePr>
          <p:nvPr>
            <p:extLst>
              <p:ext uri="{D42A27DB-BD31-4B8C-83A1-F6EECF244321}">
                <p14:modId xmlns:p14="http://schemas.microsoft.com/office/powerpoint/2010/main" val="4191668870"/>
              </p:ext>
            </p:extLst>
          </p:nvPr>
        </p:nvGraphicFramePr>
        <p:xfrm>
          <a:off x="995797" y="2944748"/>
          <a:ext cx="4782428" cy="3834297"/>
        </p:xfrm>
        <a:graphic>
          <a:graphicData uri="http://schemas.openxmlformats.org/presentationml/2006/ole">
            <mc:AlternateContent xmlns:mc="http://schemas.openxmlformats.org/markup-compatibility/2006">
              <mc:Choice xmlns:v="urn:schemas-microsoft-com:vml" Requires="v">
                <p:oleObj name="PBrush" r:id="rId3" imgW="5996880" imgH="4808160" progId="">
                  <p:embed/>
                </p:oleObj>
              </mc:Choice>
              <mc:Fallback>
                <p:oleObj name="PBrush" r:id="rId3" imgW="5996880" imgH="4808160" progId="">
                  <p:embed/>
                  <p:pic>
                    <p:nvPicPr>
                      <p:cNvPr id="0" name=""/>
                      <p:cNvPicPr/>
                      <p:nvPr/>
                    </p:nvPicPr>
                    <p:blipFill>
                      <a:blip r:embed="rId4"/>
                      <a:stretch>
                        <a:fillRect/>
                      </a:stretch>
                    </p:blipFill>
                    <p:spPr>
                      <a:xfrm>
                        <a:off x="995797" y="2944748"/>
                        <a:ext cx="4782428" cy="3834297"/>
                      </a:xfrm>
                      <a:prstGeom prst="rect">
                        <a:avLst/>
                      </a:prstGeom>
                    </p:spPr>
                  </p:pic>
                </p:oleObj>
              </mc:Fallback>
            </mc:AlternateContent>
          </a:graphicData>
        </a:graphic>
      </p:graphicFrame>
    </p:spTree>
    <p:extLst>
      <p:ext uri="{BB962C8B-B14F-4D97-AF65-F5344CB8AC3E}">
        <p14:creationId xmlns:p14="http://schemas.microsoft.com/office/powerpoint/2010/main" val="449514314"/>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Vista</Template>
  <TotalTime>0</TotalTime>
  <Words>1087</Words>
  <Application>Microsoft Office PowerPoint</Application>
  <PresentationFormat>Panorámica</PresentationFormat>
  <Paragraphs>88</Paragraphs>
  <Slides>18</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26" baseType="lpstr">
      <vt:lpstr>Arial</vt:lpstr>
      <vt:lpstr>Century Schoolbook</vt:lpstr>
      <vt:lpstr>Helvetica Neue</vt:lpstr>
      <vt:lpstr>Lato Extended</vt:lpstr>
      <vt:lpstr>Plantagenet Cherokee</vt:lpstr>
      <vt:lpstr>Wingdings 2</vt:lpstr>
      <vt:lpstr>Vista</vt:lpstr>
      <vt:lpstr>PBrush</vt:lpstr>
      <vt:lpstr>Proyecto de aplicación II: Storytelling de la educación en Jalisco  Laboratorio de procesamiento de datos  José Tonatiuh Navarro Silva, if722399@iteso.mx   2022-10-01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aplicación II: Storytelling de la educación en Jalisco  Laboratorio de procesamiento de datos  José Tonatiuh Navarro Silva, if722399@iteso.mx   2022-10-01</dc:title>
  <dc:creator>NAVARRO SILVA, JOSE TONATIUH</dc:creator>
  <cp:lastModifiedBy>NAVARRO SILVA, JOSE TONATIUH</cp:lastModifiedBy>
  <cp:revision>3</cp:revision>
  <dcterms:created xsi:type="dcterms:W3CDTF">2022-10-03T01:46:07Z</dcterms:created>
  <dcterms:modified xsi:type="dcterms:W3CDTF">2022-10-03T13:01:33Z</dcterms:modified>
</cp:coreProperties>
</file>