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9" r:id="rId2"/>
    <p:sldMasterId id="2147483660" r:id="rId3"/>
    <p:sldMasterId id="2147483672" r:id="rId4"/>
    <p:sldMasterId id="2147483701" r:id="rId5"/>
  </p:sldMasterIdLst>
  <p:notesMasterIdLst>
    <p:notesMasterId r:id="rId21"/>
  </p:notesMasterIdLst>
  <p:sldIdLst>
    <p:sldId id="256" r:id="rId6"/>
    <p:sldId id="257" r:id="rId7"/>
    <p:sldId id="258" r:id="rId8"/>
    <p:sldId id="261" r:id="rId9"/>
    <p:sldId id="270" r:id="rId10"/>
    <p:sldId id="267" r:id="rId11"/>
    <p:sldId id="262" r:id="rId12"/>
    <p:sldId id="271" r:id="rId13"/>
    <p:sldId id="263" r:id="rId14"/>
    <p:sldId id="264" r:id="rId15"/>
    <p:sldId id="272" r:id="rId16"/>
    <p:sldId id="265" r:id="rId17"/>
    <p:sldId id="269" r:id="rId18"/>
    <p:sldId id="266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F6EF-BE6D-4DA5-9293-1FD43E72FF7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915AE-934B-4571-8E6A-0E51C06AE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A175-52A7-41BB-81BD-C1A1869A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E572-91FE-45B9-BCEF-BECE7924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77651-EA40-4682-BD59-3EF12234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CCA0-C83D-473D-B91F-ACD63AE7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BC3C-E030-4702-9DC5-4FC1B89D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5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1E1-7908-4FDF-A6EC-BBB3A63C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2161-DB9C-44E2-B371-0F0E0FC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D9DA-471B-48F2-B0A0-22BF9A7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1426-3CD2-4548-8B67-02E791A5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E7FD-284D-431F-8A42-0A32036F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8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64CF-7766-4A22-9407-21C52090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D923-21B1-44FD-A39D-F603256D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E1BB-E9CE-4D2B-8180-334CA29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FB2F5-B289-4278-BEF3-158EDB2B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90C0-942E-4FD1-9D22-6D84DF1A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16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54A8-7D93-4BA9-A997-559DA7B2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788F-AA1D-4734-A762-940C2B89D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4194D-CB16-4AB5-A9C4-E055C116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987D-9891-4D05-BE99-694F8196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04AEF-CFD8-480F-B2B9-4A6F238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CADC-20E4-49F7-A746-CE9AEC1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46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1FE-B292-44B3-A457-F4588231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4EC9B-48D2-4CDF-8651-E69390E9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0C0A-C25F-4232-BE5B-FC6ED142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4DB3A-50A3-4A32-899B-A9ADCA4A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AD2BF-FC06-4019-A230-F89C1EB56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9954B-D486-4FC8-9935-346A6D30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9656B-58B6-47F9-897E-DD97AD63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87EB3-61ED-49A7-A202-F2E94102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4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01E7-9816-4355-AA4C-84E9BF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FF67D-2DCC-4803-951C-B8051C00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94EB1-8145-42FD-ADCC-D6CDE0F0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BD350-2D08-4D63-91F0-7DCDBD72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396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4DD46-0895-4AA4-AF2A-AD642914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C6BBB-5ECA-4C35-B125-79E1CB8B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773C1-6491-46BF-8B22-FC6512C1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88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0D4-CB4B-4BE7-9A04-C680E195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F4E2-9690-4E56-82A9-A69B0241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EC1E-7591-4BE6-9946-54B16C2B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3FF95-C231-48CD-B7E2-02566690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0E9D-5E3C-44B7-AF5D-7F760000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31799-FA26-4303-81B9-71CF6B57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4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012-909A-46C8-A51C-44A4534D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DFFE7-0C44-4700-8488-BD84E978C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1FD15-5633-4618-9359-86D42398D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AAD1-5263-44BD-8F53-CB40373F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AF4FB-1D07-422C-9564-14C3855A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097E1-37CC-4691-9598-4E441B2D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65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6892-66B7-4239-B3E2-BC0AA66E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DB630-34A5-4DE0-AC21-8A6C7BF70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C13B-3AAF-4797-89C6-62BCC9D0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6F41-73F4-4CB5-AADB-2B764FC7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9F1D-0192-49A0-A120-2D5243A8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26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9AC8A-8E83-4BE9-B617-180E01A9C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F40B6-53C5-4FE3-A1C8-37D996321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1534-5D37-4C81-B18F-C2F6B80F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09E3-0E60-4B50-8D1E-0697FD30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12AA-E9C4-4203-B8B7-3A272D6D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76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963A-0CC2-416B-8554-B53F48E71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76AF-BCC2-43C5-A842-BA90B47F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4751-5319-4CDB-AEC5-FFBB45C9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5238-7370-4A02-915A-5162E5A9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84D1-3418-4452-A67B-249A26F5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31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57F-0CEF-4734-AE73-420BADC8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747C-B089-4CD5-8EEF-6D2081BD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568C1-FF50-46B2-A535-F77F662D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C78C-D4A3-4A92-96C3-4FBE504C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8622-9722-457E-8F3C-3914DB3B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65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3707-5C88-4F40-A9AC-48C9BA04E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A13F-189E-4783-8239-D3B27521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0B93-BA37-425A-815F-EB06D634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6CCF-3746-4FDA-BAD5-8DF6B2AB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D527-DEDA-431C-A0C1-62C7CC89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610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33A8-8FEB-4C0B-8ADF-541D1495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7948-0D3F-4424-BF5D-7A099D7D0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3CB3B-300C-45E3-B4F0-6F1620958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74722-DE8E-4C43-A4A8-F99973FA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6D3BE-1281-434B-BDB5-0996D2FB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7607-A463-4DDF-AE61-E327F3F3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78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F12C-1BE2-4BAF-9354-21720573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5807-BA44-466D-B07D-9228985E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947D5-155D-4DA6-869E-554FDED1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C01C6-93AF-4E38-897F-10E90184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3FE7A-BC57-4A9F-AD0B-5FD8120D5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672C7-89DA-493C-9DB3-2A85E60E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29065-5F1F-43CF-A913-5FA36375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4B37F-A130-4005-B949-F60FB718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10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3596-7A8D-4361-BAB8-5CA88F86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52767-785C-4672-A747-142AC092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92F70-7EC1-4719-BB51-491B8212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59C0D-7DE3-4B77-8B96-B48AD75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228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76A29-535F-4D57-8CF3-1406E1B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E783F-B0EF-419A-A3E5-0FBA3AB8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F43B7-DC61-4C05-BB65-DFC87C1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7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93CD-44F3-469E-994C-F1E1E4A0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DA-ECCD-4852-809B-F8F1B7BD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A13AC-233F-4975-916C-1438977CA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07F34-6485-4B3C-B006-19271356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68C07-D1A6-4A20-A828-91D28945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70AE-3447-43CA-90AB-62B99300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67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A3CC-533F-480F-B973-CAA2F710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4D909-3F90-4AA8-8ABD-A4814401A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C8781-AF2F-4C64-B9A9-C48C9A61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60C7F-9AE2-4369-932A-70E667FE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01462-ECBC-4F69-9BAF-C91CB2C9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F9A7-098E-4D47-84B2-D05F8100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416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FB8B-79D8-4FFA-96D1-3083BD5F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79399-3950-4807-A95D-BF7EBCA8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EBB7-A5C6-44E2-8A72-E94A704D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9FAE-CCCD-4254-9B3E-3F01292C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7763-5487-451C-929A-1630E835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437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61C23-BCE3-4D59-B491-375D93092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13B3E-B0D7-4143-BE92-B0BAA24B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B453-A3AB-4C9C-91BB-AA8F9BDA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A69D-27FF-431D-BC7B-D04BC04D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E3E0-A60A-4B00-9C58-15D861E5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4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0D95DC41-2C66-428A-8B9E-62A85E59BAB1}"/>
              </a:ext>
            </a:extLst>
          </p:cNvPr>
          <p:cNvSpPr txBox="1">
            <a:spLocks/>
          </p:cNvSpPr>
          <p:nvPr userDrawn="1"/>
        </p:nvSpPr>
        <p:spPr>
          <a:xfrm>
            <a:off x="6028038" y="6557797"/>
            <a:ext cx="877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10/06/2025</a:t>
            </a:r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580F1831-DE89-4585-A9E9-D88B112A0BA9}"/>
              </a:ext>
            </a:extLst>
          </p:cNvPr>
          <p:cNvSpPr txBox="1">
            <a:spLocks/>
          </p:cNvSpPr>
          <p:nvPr userDrawn="1"/>
        </p:nvSpPr>
        <p:spPr>
          <a:xfrm>
            <a:off x="658413" y="6558888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 to optimise your prompt on ChatGPT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924" y="6479427"/>
            <a:ext cx="4622973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DBFE4-021D-4518-93B2-E26A003DBD7E}"/>
              </a:ext>
            </a:extLst>
          </p:cNvPr>
          <p:cNvSpPr txBox="1"/>
          <p:nvPr userDrawn="1"/>
        </p:nvSpPr>
        <p:spPr>
          <a:xfrm>
            <a:off x="461317" y="6618237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How to optimise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 prompt on </a:t>
            </a:r>
            <a:r>
              <a:rPr lang="fr-FR" sz="1000" dirty="0" err="1">
                <a:solidFill>
                  <a:schemeClr val="bg1">
                    <a:lumMod val="65000"/>
                  </a:schemeClr>
                </a:solidFill>
              </a:rPr>
              <a:t>ChatGPT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4C083-DACD-40EC-8DE6-B188C723CAA2}"/>
              </a:ext>
            </a:extLst>
          </p:cNvPr>
          <p:cNvSpPr txBox="1"/>
          <p:nvPr userDrawn="1"/>
        </p:nvSpPr>
        <p:spPr>
          <a:xfrm>
            <a:off x="5875638" y="6618237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76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48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68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6503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9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95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82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763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8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8254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078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5342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0582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699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9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52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188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514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06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779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340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7616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96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50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EFE4-17A8-44CA-90C6-FBCE3DE8F0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C1CD6-F9DB-4A3E-B8F8-5F67D8F0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0DFBB-794D-4615-A8B2-84CAA2D3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4831-3C60-4B1E-8614-44414D249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8EFE4-17A8-44CA-90C6-FBCE3DE8F0EF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AC4A-32EE-4B82-B8C6-EB047D696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A5CA-9ABE-425C-ACA7-405F16EB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2CDF-91D9-4886-B35D-C4D5785DE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1C7A3-49B0-4A90-A18A-74CB2445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F9198-BF2C-402C-AEE2-B3E6AF07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A353-741C-4637-B9DD-8309E07C6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F0DD-48AF-4376-89E3-6F48929F38EF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4DEC-7177-4400-8152-3D2AF7A18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0551C-251E-4029-994F-288C85939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355D-1D8C-46EE-87DA-97243126A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11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75638" y="6405397"/>
            <a:ext cx="877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10/06/2025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6013" y="6406488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How to </a:t>
            </a:r>
            <a:r>
              <a:rPr lang="en-US" dirty="0" err="1"/>
              <a:t>optimise</a:t>
            </a:r>
            <a:r>
              <a:rPr lang="en-US" dirty="0"/>
              <a:t> your prompt on </a:t>
            </a:r>
            <a:r>
              <a:rPr lang="en-US" dirty="0" err="1"/>
              <a:t>ChatGPT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A80674-0B63-403A-BD30-11B1AD7A57B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526901" y="190153"/>
            <a:ext cx="1283751" cy="3297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D4E4A8-4A5D-453F-931B-656EECB5276E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466263" y="609600"/>
            <a:ext cx="1587133" cy="6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8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3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" TargetMode="External"/><Relationship Id="rId2" Type="http://schemas.openxmlformats.org/officeDocument/2006/relationships/hyperlink" Target="https://github.com/ifaddeenkov/genAI-promptOpt.git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Optimise Your Prompt on ChatGPT?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AI in Research Workshop – Ateliers sur l'IA en recherche</a:t>
            </a:r>
          </a:p>
          <a:p>
            <a:r>
              <a:t>Igor Faddeenkov</a:t>
            </a:r>
          </a:p>
          <a:p>
            <a:r>
              <a:t>Research Engineer, CR2TI-U1064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Tips for </a:t>
            </a:r>
            <a:r>
              <a:rPr lang="fr-FR" dirty="0" err="1"/>
              <a:t>subsequent</a:t>
            </a:r>
            <a:r>
              <a:rPr lang="fr-FR" dirty="0"/>
              <a:t> interaction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65D-4846-461E-B41B-89FDA391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97726"/>
            <a:ext cx="6347714" cy="46436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Challenge/discuss chatbot answer</a:t>
            </a:r>
          </a:p>
          <a:p>
            <a:pPr lvl="1"/>
            <a:r>
              <a:rPr lang="en-GB" dirty="0"/>
              <a:t>Coding</a:t>
            </a:r>
          </a:p>
          <a:p>
            <a:pPr lvl="2"/>
            <a:r>
              <a:rPr lang="en-GB" dirty="0"/>
              <a:t>Provide error and line of code of error, add own knowledge if possible</a:t>
            </a:r>
          </a:p>
          <a:p>
            <a:pPr lvl="2"/>
            <a:r>
              <a:rPr lang="en-GB" dirty="0"/>
              <a:t>Provide exterior knowledge (</a:t>
            </a:r>
            <a:r>
              <a:rPr lang="en-GB" dirty="0" err="1"/>
              <a:t>Stackoverflow</a:t>
            </a:r>
            <a:r>
              <a:rPr lang="en-GB" dirty="0"/>
              <a:t>, Reddit)</a:t>
            </a:r>
          </a:p>
          <a:p>
            <a:pPr lvl="1"/>
            <a:r>
              <a:rPr lang="en-GB" dirty="0"/>
              <a:t>Academics</a:t>
            </a:r>
          </a:p>
          <a:p>
            <a:pPr lvl="2"/>
            <a:r>
              <a:rPr lang="en-GB" dirty="0"/>
              <a:t>Challenge validity of scientific papers and associated results (often, </a:t>
            </a:r>
            <a:r>
              <a:rPr lang="en-GB" dirty="0" err="1"/>
              <a:t>ChatGPT</a:t>
            </a:r>
            <a:r>
              <a:rPr lang="en-GB" dirty="0"/>
              <a:t> suggests papers from pre-print servers/low-citation papers)</a:t>
            </a:r>
          </a:p>
          <a:p>
            <a:pPr lvl="2"/>
            <a:r>
              <a:rPr lang="en-GB" dirty="0"/>
              <a:t>Demand more examples</a:t>
            </a:r>
          </a:p>
          <a:p>
            <a:r>
              <a:rPr lang="en-GB" dirty="0"/>
              <a:t>After unsuccessful third or forth try</a:t>
            </a:r>
          </a:p>
          <a:p>
            <a:pPr lvl="1"/>
            <a:r>
              <a:rPr lang="en-GB" dirty="0"/>
              <a:t>Try another </a:t>
            </a:r>
            <a:r>
              <a:rPr lang="en-GB" dirty="0" err="1"/>
              <a:t>genAI</a:t>
            </a:r>
            <a:r>
              <a:rPr lang="en-GB" dirty="0"/>
              <a:t> chatbot</a:t>
            </a:r>
          </a:p>
          <a:p>
            <a:pPr lvl="1"/>
            <a:r>
              <a:rPr lang="en-GB" dirty="0"/>
              <a:t>Tell him to “forget everything/start anew” and explain your problem in a different way</a:t>
            </a:r>
          </a:p>
          <a:p>
            <a:pPr lvl="1"/>
            <a:r>
              <a:rPr lang="en-GB" dirty="0"/>
              <a:t>Re-split your problem differently</a:t>
            </a:r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4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Example 3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5308B-DAD2-4ED2-B35C-55CF8734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3" y="1057524"/>
            <a:ext cx="3568668" cy="2127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84CEC-6B9F-44BB-9E3C-B639B5C8AC04}"/>
              </a:ext>
            </a:extLst>
          </p:cNvPr>
          <p:cNvSpPr txBox="1"/>
          <p:nvPr/>
        </p:nvSpPr>
        <p:spPr>
          <a:xfrm>
            <a:off x="1584960" y="307490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&lt;&gt;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6106EF-5649-46B9-9CF2-AE8B839B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2" y="3388981"/>
            <a:ext cx="3568667" cy="1668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C96EA-4549-4A0B-B456-97E9162E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851" y="5762072"/>
            <a:ext cx="3832782" cy="530974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A5B46F6-5EA0-49E9-BF67-17C8318EAFD6}"/>
              </a:ext>
            </a:extLst>
          </p:cNvPr>
          <p:cNvCxnSpPr/>
          <p:nvPr/>
        </p:nvCxnSpPr>
        <p:spPr>
          <a:xfrm rot="16200000" flipH="1">
            <a:off x="2262309" y="5357691"/>
            <a:ext cx="803287" cy="536448"/>
          </a:xfrm>
          <a:prstGeom prst="curvedConnector3">
            <a:avLst>
              <a:gd name="adj1" fmla="val 100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0D93CEE-0DE2-43E1-9EBA-13ACFBFFF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966" y="4404595"/>
            <a:ext cx="2251250" cy="433501"/>
          </a:xfrm>
          <a:prstGeom prst="rect">
            <a:avLst/>
          </a:prstGeom>
        </p:spPr>
      </p:pic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44F82A7-A594-42C5-875A-FA64442D88C0}"/>
              </a:ext>
            </a:extLst>
          </p:cNvPr>
          <p:cNvCxnSpPr>
            <a:cxnSpLocks/>
            <a:stCxn id="11" idx="3"/>
            <a:endCxn id="20" idx="2"/>
          </p:cNvCxnSpPr>
          <p:nvPr/>
        </p:nvCxnSpPr>
        <p:spPr>
          <a:xfrm flipV="1">
            <a:off x="6961633" y="4838096"/>
            <a:ext cx="117958" cy="11894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ownload Check Mark, Tick Mark, Check ...">
            <a:extLst>
              <a:ext uri="{FF2B5EF4-FFF2-40B4-BE49-F238E27FC236}">
                <a16:creationId xmlns:a16="http://schemas.microsoft.com/office/drawing/2014/main" id="{DEA4EBDD-7E60-4CCE-A007-98C7917F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293" y="2861999"/>
            <a:ext cx="660340" cy="64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1CD6D4-6DF1-4A2C-B595-BC646772E347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61633" y="3621024"/>
            <a:ext cx="117958" cy="78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2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Introduction to AI agents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389015-A63C-48C4-ABFA-2B8C62B8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02503"/>
            <a:ext cx="6640287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u="sng" dirty="0" err="1"/>
              <a:t>Definition</a:t>
            </a:r>
            <a:r>
              <a:rPr lang="fr-FR" u="sng" dirty="0"/>
              <a:t>: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GB" i="1" dirty="0"/>
              <a:t>An Agent is a system that leverages an AI model to interact with its environment in order to achieve a user-defined objective. </a:t>
            </a:r>
          </a:p>
          <a:p>
            <a:pPr marL="0" indent="0">
              <a:buNone/>
            </a:pPr>
            <a:r>
              <a:rPr lang="en-GB" i="1" dirty="0"/>
              <a:t>It combines reasoning, planning, and the execution of actions (often via external tools) to </a:t>
            </a:r>
            <a:r>
              <a:rPr lang="en-GB" i="1" dirty="0" err="1"/>
              <a:t>fulfill</a:t>
            </a:r>
            <a:r>
              <a:rPr lang="en-GB" i="1" dirty="0"/>
              <a:t> tasks</a:t>
            </a:r>
            <a:r>
              <a:rPr lang="en-GB" dirty="0"/>
              <a:t>” </a:t>
            </a:r>
          </a:p>
          <a:p>
            <a:pPr marL="0" indent="0">
              <a:buNone/>
            </a:pPr>
            <a:r>
              <a:rPr lang="en-GB" dirty="0"/>
              <a:t>[Hugging Face Inc., 2025]</a:t>
            </a:r>
            <a:endParaRPr lang="fr-FR" u="sng" dirty="0"/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u="sng" dirty="0"/>
              <a:t>Goal:</a:t>
            </a:r>
            <a:r>
              <a:rPr lang="fr-FR" dirty="0"/>
              <a:t> Automatisation of </a:t>
            </a:r>
            <a:r>
              <a:rPr lang="fr-FR" dirty="0" err="1"/>
              <a:t>tasks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Type of AI </a:t>
            </a:r>
            <a:r>
              <a:rPr lang="fr-FR" u="sng" dirty="0" err="1"/>
              <a:t>models</a:t>
            </a:r>
            <a:r>
              <a:rPr lang="fr-FR" u="sng" dirty="0"/>
              <a:t>:</a:t>
            </a:r>
            <a:r>
              <a:rPr lang="fr-FR" dirty="0"/>
              <a:t> </a:t>
            </a:r>
            <a:r>
              <a:rPr lang="fr-FR" dirty="0" err="1"/>
              <a:t>LLMs</a:t>
            </a:r>
            <a:r>
              <a:rPr lang="fr-FR" dirty="0"/>
              <a:t>, Visual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(</a:t>
            </a:r>
            <a:r>
              <a:rPr lang="fr-FR" dirty="0" err="1"/>
              <a:t>VLMs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Implement</a:t>
            </a:r>
            <a:r>
              <a:rPr lang="fr-FR" dirty="0"/>
              <a:t> actions via </a:t>
            </a:r>
            <a:r>
              <a:rPr lang="en-GB" dirty="0"/>
              <a:t>“</a:t>
            </a:r>
            <a:r>
              <a:rPr lang="fr-FR" dirty="0"/>
              <a:t>Tools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60869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More </a:t>
            </a:r>
            <a:r>
              <a:rPr lang="fr-FR" dirty="0" err="1"/>
              <a:t>advanced</a:t>
            </a:r>
            <a:r>
              <a:rPr lang="fr-FR" dirty="0"/>
              <a:t> AI agent solutions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A9A557-C442-404B-A7FF-AAE91AEE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97726"/>
            <a:ext cx="6347714" cy="4643637"/>
          </a:xfrm>
        </p:spPr>
        <p:txBody>
          <a:bodyPr>
            <a:normAutofit/>
          </a:bodyPr>
          <a:lstStyle/>
          <a:p>
            <a:r>
              <a:rPr lang="en-GB" dirty="0" err="1"/>
              <a:t>LangChain</a:t>
            </a:r>
            <a:r>
              <a:rPr lang="en-GB" dirty="0"/>
              <a:t> (Python, free)</a:t>
            </a:r>
          </a:p>
          <a:p>
            <a:r>
              <a:rPr lang="en-GB" dirty="0" err="1"/>
              <a:t>AutoGen</a:t>
            </a:r>
            <a:r>
              <a:rPr lang="en-GB" dirty="0"/>
              <a:t> (Microsoft, free)</a:t>
            </a:r>
          </a:p>
          <a:p>
            <a:r>
              <a:rPr lang="en-GB" dirty="0" err="1"/>
              <a:t>AutoGPT</a:t>
            </a:r>
            <a:r>
              <a:rPr lang="en-GB" dirty="0"/>
              <a:t> (</a:t>
            </a:r>
            <a:r>
              <a:rPr lang="en-GB" dirty="0" err="1"/>
              <a:t>ChatGPT</a:t>
            </a:r>
            <a:r>
              <a:rPr lang="en-GB" dirty="0"/>
              <a:t>/</a:t>
            </a:r>
            <a:r>
              <a:rPr lang="en-GB" dirty="0" err="1"/>
              <a:t>OpenAI</a:t>
            </a:r>
            <a:r>
              <a:rPr lang="en-GB" dirty="0"/>
              <a:t>, subscription-based, integrated)</a:t>
            </a:r>
          </a:p>
          <a:p>
            <a:r>
              <a:rPr lang="en-GB" dirty="0" err="1"/>
              <a:t>Payman</a:t>
            </a:r>
            <a:r>
              <a:rPr lang="en-GB" dirty="0"/>
              <a:t> (</a:t>
            </a:r>
            <a:r>
              <a:rPr lang="en-GB" dirty="0" err="1"/>
              <a:t>Payman</a:t>
            </a:r>
            <a:r>
              <a:rPr lang="en-GB" dirty="0"/>
              <a:t> AI Inc, paid, integrated)</a:t>
            </a:r>
          </a:p>
          <a:p>
            <a:r>
              <a:rPr lang="en-GB" dirty="0" err="1"/>
              <a:t>CrewAI</a:t>
            </a:r>
            <a:r>
              <a:rPr lang="en-GB" dirty="0"/>
              <a:t> (Crew AI Inc, paid, integrated)</a:t>
            </a:r>
          </a:p>
          <a:p>
            <a:r>
              <a:rPr lang="en-GB" dirty="0"/>
              <a:t>…</a:t>
            </a:r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97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Simple </a:t>
            </a:r>
            <a:r>
              <a:rPr lang="fr-FR" dirty="0" err="1"/>
              <a:t>example</a:t>
            </a:r>
            <a:r>
              <a:rPr lang="fr-FR" dirty="0"/>
              <a:t> (Python)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5D9A7-5FE1-436E-BDB5-D7291EF6269F}"/>
              </a:ext>
            </a:extLst>
          </p:cNvPr>
          <p:cNvGrpSpPr/>
          <p:nvPr/>
        </p:nvGrpSpPr>
        <p:grpSpPr>
          <a:xfrm>
            <a:off x="764176" y="1043940"/>
            <a:ext cx="5834744" cy="5166933"/>
            <a:chOff x="764176" y="1212211"/>
            <a:chExt cx="5619927" cy="49986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1B78A5-D90C-48B5-93D5-9F271D04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176" y="1212211"/>
              <a:ext cx="5619927" cy="24519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56F5DF-B25D-4A86-A73F-E4AFBE082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76" y="3664130"/>
              <a:ext cx="4817061" cy="254674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7D64E-B563-4E2A-AF5E-466C00AB0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349" y="4738531"/>
            <a:ext cx="4298738" cy="6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3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Small </a:t>
            </a:r>
            <a:r>
              <a:rPr lang="fr-FR" dirty="0" err="1"/>
              <a:t>exercises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74EEBF-9254-4FF1-909E-E51CAA720B37}"/>
              </a:ext>
            </a:extLst>
          </p:cNvPr>
          <p:cNvSpPr txBox="1">
            <a:spLocks/>
          </p:cNvSpPr>
          <p:nvPr/>
        </p:nvSpPr>
        <p:spPr>
          <a:xfrm>
            <a:off x="609599" y="1397726"/>
            <a:ext cx="7698378" cy="464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Access the exercises on </a:t>
            </a:r>
            <a:r>
              <a:rPr lang="en-GB" dirty="0" err="1"/>
              <a:t>Github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https://github.com/ifaddeenkov/genAI-promptOpt.git</a:t>
            </a:r>
            <a:endParaRPr lang="en-GB" i="1" dirty="0">
              <a:solidFill>
                <a:srgbClr val="7030A0"/>
              </a:solidFill>
            </a:endParaRPr>
          </a:p>
          <a:p>
            <a:r>
              <a:rPr lang="en-GB" dirty="0"/>
              <a:t>Either clone (in Ubuntu or Git Bash/Git emulator):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F0"/>
                </a:solidFill>
              </a:rPr>
              <a:t>git clone </a:t>
            </a:r>
            <a:r>
              <a:rPr lang="en-GB" i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https://github.com/ifaddeenkov/genAI-promptOpt.git</a:t>
            </a:r>
            <a:endParaRPr lang="en-GB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i="1" dirty="0">
                <a:solidFill>
                  <a:srgbClr val="00B0F0"/>
                </a:solidFill>
              </a:rPr>
              <a:t>     </a:t>
            </a:r>
            <a:r>
              <a:rPr lang="en-GB" dirty="0">
                <a:solidFill>
                  <a:schemeClr val="tx1"/>
                </a:solidFill>
              </a:rPr>
              <a:t>or, if you use purely Windows, access:</a:t>
            </a:r>
          </a:p>
          <a:p>
            <a:pPr marL="0" indent="0">
              <a:buNone/>
            </a:pPr>
            <a:r>
              <a:rPr lang="en-GB" u="sng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https://mybinder.org/</a:t>
            </a:r>
            <a:endParaRPr lang="en-GB" u="sng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     </a:t>
            </a:r>
            <a:r>
              <a:rPr lang="en-GB" dirty="0">
                <a:solidFill>
                  <a:schemeClr val="tx1"/>
                </a:solidFill>
              </a:rPr>
              <a:t>and then fill in:</a:t>
            </a:r>
            <a:endParaRPr lang="en-GB" dirty="0">
              <a:solidFill>
                <a:srgbClr val="7030A0"/>
              </a:solidFill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F483C3-34C8-48C5-9FEE-40BF877D0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3" y="4198620"/>
            <a:ext cx="5449127" cy="19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66CC"/>
                </a:solidFill>
              </a:defRPr>
            </a:pPr>
            <a:r>
              <a:t>Igor Faddeenkov – Research Engineer in Bioinformatics</a:t>
            </a:r>
          </a:p>
          <a:p>
            <a:pPr>
              <a:defRPr sz="2400"/>
            </a:pPr>
            <a:r>
              <a:t>Working at CR2TI-U1064: Center for Research in Transplantation and Translational Immunology</a:t>
            </a:r>
          </a:p>
          <a:p>
            <a:pPr>
              <a:defRPr sz="2400"/>
            </a:pPr>
            <a:r>
              <a:t>Graduated with a Master's in Mathematics from Technical University of Munich (TUM)</a:t>
            </a:r>
          </a:p>
          <a:p>
            <a:pPr>
              <a:defRPr sz="2400"/>
            </a:pPr>
            <a:r>
              <a:t>3 years of experience in computational biology and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LLM Chatbots – Timeline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/>
            </a:pPr>
            <a:r>
              <a:rPr dirty="0"/>
              <a:t>2018 – BERT (Google) – Context-aware understanding of language</a:t>
            </a:r>
            <a:r>
              <a:rPr lang="fr-FR" dirty="0"/>
              <a:t>/</a:t>
            </a:r>
            <a:r>
              <a:rPr lang="fr-FR" dirty="0" err="1"/>
              <a:t>transformers</a:t>
            </a:r>
            <a:endParaRPr dirty="0"/>
          </a:p>
          <a:p>
            <a:pPr>
              <a:defRPr sz="2400"/>
            </a:pPr>
            <a:r>
              <a:rPr dirty="0"/>
              <a:t>2020 – GPT-3 (</a:t>
            </a:r>
            <a:r>
              <a:rPr dirty="0" err="1"/>
              <a:t>OpenAI</a:t>
            </a:r>
            <a:r>
              <a:rPr dirty="0"/>
              <a:t>) – Breakthrough in generative AI</a:t>
            </a:r>
          </a:p>
          <a:p>
            <a:pPr>
              <a:defRPr sz="2400"/>
            </a:pPr>
            <a:r>
              <a:rPr dirty="0"/>
              <a:t>2022 – </a:t>
            </a:r>
            <a:r>
              <a:rPr dirty="0" err="1"/>
              <a:t>ChatGPT</a:t>
            </a:r>
            <a:r>
              <a:rPr dirty="0"/>
              <a:t> – Public interaction with powerful LLMs</a:t>
            </a:r>
          </a:p>
          <a:p>
            <a:pPr>
              <a:defRPr sz="2400"/>
            </a:pPr>
            <a:r>
              <a:rPr dirty="0"/>
              <a:t>2023 – Claude, Gemini, </a:t>
            </a:r>
            <a:r>
              <a:rPr dirty="0" err="1"/>
              <a:t>LLaMA</a:t>
            </a:r>
            <a:r>
              <a:rPr dirty="0"/>
              <a:t>, Mistral – Ecosystem expands</a:t>
            </a:r>
          </a:p>
          <a:p>
            <a:pPr>
              <a:defRPr sz="2400"/>
            </a:pPr>
            <a:r>
              <a:rPr dirty="0"/>
              <a:t>2024 – Multimodal models, fine-tuning for domain expertise</a:t>
            </a:r>
          </a:p>
          <a:p>
            <a:pPr>
              <a:defRPr sz="2400"/>
            </a:pPr>
            <a:r>
              <a:rPr dirty="0"/>
              <a:t>Now – LLMs assist in research, hypothesis generation, code writing, and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52AE4-AA66-41F5-B0BE-E0CF1B862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46" r="16790"/>
          <a:stretch/>
        </p:blipFill>
        <p:spPr>
          <a:xfrm>
            <a:off x="920930" y="1176617"/>
            <a:ext cx="5351853" cy="42898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F6D1058-F90C-4DA7-8DC7-D81CCC9F11B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But actually…..</a:t>
            </a:r>
            <a:endParaRPr lang="fr-FR" dirty="0"/>
          </a:p>
        </p:txBody>
      </p:sp>
      <p:pic>
        <p:nvPicPr>
          <p:cNvPr id="1026" name="Picture 2" descr="🤷‍♂️ Schulterzuckender Mann auf JoyPixels 6.0">
            <a:extLst>
              <a:ext uri="{FF2B5EF4-FFF2-40B4-BE49-F238E27FC236}">
                <a16:creationId xmlns:a16="http://schemas.microsoft.com/office/drawing/2014/main" id="{03FD9902-9063-4AFB-92B9-E60FDC7D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427" y="4999154"/>
            <a:ext cx="1112085" cy="111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09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537526" cy="48768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genAI</a:t>
            </a:r>
            <a:r>
              <a:rPr lang="fr-FR" dirty="0"/>
              <a:t> </a:t>
            </a:r>
            <a:r>
              <a:rPr lang="fr-FR" dirty="0" err="1"/>
              <a:t>chatbots</a:t>
            </a:r>
            <a:r>
              <a:rPr lang="fr-FR" dirty="0"/>
              <a:t> </a:t>
            </a:r>
            <a:r>
              <a:rPr lang="fr-FR" dirty="0" err="1"/>
              <a:t>anno</a:t>
            </a:r>
            <a:r>
              <a:rPr lang="fr-FR" dirty="0"/>
              <a:t> 2025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65D-4846-461E-B41B-89FDA391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97726"/>
            <a:ext cx="7208521" cy="4643637"/>
          </a:xfrm>
        </p:spPr>
        <p:txBody>
          <a:bodyPr>
            <a:normAutofit/>
          </a:bodyPr>
          <a:lstStyle/>
          <a:p>
            <a:r>
              <a:rPr lang="en-GB" dirty="0" err="1"/>
              <a:t>ChatGPT</a:t>
            </a:r>
            <a:r>
              <a:rPr lang="en-GB" dirty="0"/>
              <a:t>, </a:t>
            </a:r>
            <a:r>
              <a:rPr lang="en-GB" dirty="0" err="1"/>
              <a:t>OpenAI</a:t>
            </a:r>
            <a:r>
              <a:rPr lang="en-GB" dirty="0"/>
              <a:t>, USA</a:t>
            </a:r>
          </a:p>
          <a:p>
            <a:r>
              <a:rPr lang="en-GB" dirty="0"/>
              <a:t>Gemini, Google </a:t>
            </a:r>
            <a:r>
              <a:rPr lang="en-GB" dirty="0" err="1"/>
              <a:t>Deepmind</a:t>
            </a:r>
            <a:r>
              <a:rPr lang="en-GB" dirty="0"/>
              <a:t>, USA</a:t>
            </a:r>
          </a:p>
          <a:p>
            <a:r>
              <a:rPr lang="en-GB" dirty="0"/>
              <a:t>Claude, Anthropic, USA</a:t>
            </a:r>
          </a:p>
          <a:p>
            <a:r>
              <a:rPr lang="en-GB" dirty="0"/>
              <a:t>DeepSeek-R1, </a:t>
            </a:r>
            <a:r>
              <a:rPr lang="en-GB" dirty="0" err="1"/>
              <a:t>DeepSeek</a:t>
            </a:r>
            <a:r>
              <a:rPr lang="en-GB" dirty="0"/>
              <a:t>, China</a:t>
            </a:r>
          </a:p>
          <a:p>
            <a:r>
              <a:rPr lang="en-GB" dirty="0"/>
              <a:t>Microsoft </a:t>
            </a:r>
            <a:r>
              <a:rPr lang="en-GB" dirty="0" err="1"/>
              <a:t>Copilot</a:t>
            </a:r>
            <a:r>
              <a:rPr lang="en-GB" dirty="0"/>
              <a:t>, Microsoft, USA</a:t>
            </a:r>
          </a:p>
          <a:p>
            <a:r>
              <a:rPr lang="en-GB" dirty="0"/>
              <a:t>Llama, Meta AI, USA</a:t>
            </a:r>
          </a:p>
          <a:p>
            <a:r>
              <a:rPr lang="en-GB" dirty="0"/>
              <a:t>Le Chat, Mistral AI, France</a:t>
            </a:r>
          </a:p>
        </p:txBody>
      </p:sp>
    </p:spTree>
    <p:extLst>
      <p:ext uri="{BB962C8B-B14F-4D97-AF65-F5344CB8AC3E}">
        <p14:creationId xmlns:p14="http://schemas.microsoft.com/office/powerpoint/2010/main" val="32307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Tips for </a:t>
            </a:r>
            <a:r>
              <a:rPr lang="fr-FR" dirty="0" err="1"/>
              <a:t>writing</a:t>
            </a:r>
            <a:r>
              <a:rPr lang="fr-FR" dirty="0"/>
              <a:t> a prompt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65D-4846-461E-B41B-89FDA391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97726"/>
            <a:ext cx="7363970" cy="5039650"/>
          </a:xfrm>
        </p:spPr>
        <p:txBody>
          <a:bodyPr>
            <a:normAutofit/>
          </a:bodyPr>
          <a:lstStyle/>
          <a:p>
            <a:r>
              <a:rPr lang="en-GB" dirty="0"/>
              <a:t>Neutrality</a:t>
            </a:r>
          </a:p>
          <a:p>
            <a:pPr lvl="1"/>
            <a:r>
              <a:rPr lang="en-GB" dirty="0"/>
              <a:t>No “I heard that the earth is flat, is it true”, “My professor told me to measure algorithm accuracy in apples, can you elaborate on that”,…</a:t>
            </a:r>
          </a:p>
          <a:p>
            <a:pPr lvl="1"/>
            <a:r>
              <a:rPr lang="en-GB" dirty="0"/>
              <a:t>Bias in the answers </a:t>
            </a:r>
          </a:p>
          <a:p>
            <a:r>
              <a:rPr lang="en-GB" dirty="0"/>
              <a:t>Clear, precise input AND output direction</a:t>
            </a:r>
          </a:p>
          <a:p>
            <a:pPr lvl="1"/>
            <a:r>
              <a:rPr lang="en-GB" dirty="0"/>
              <a:t>Coding</a:t>
            </a:r>
          </a:p>
          <a:p>
            <a:pPr lvl="2"/>
            <a:r>
              <a:rPr lang="en-GB" dirty="0"/>
              <a:t>Provide Examples: Dummy dataset and shape/format of output dataset</a:t>
            </a:r>
          </a:p>
          <a:p>
            <a:pPr lvl="2"/>
            <a:r>
              <a:rPr lang="en-GB" dirty="0"/>
              <a:t>Split your overall tasks in several subtasks (“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abstraction of the problem</a:t>
            </a:r>
            <a:r>
              <a:rPr lang="en-GB" dirty="0"/>
              <a:t>”)</a:t>
            </a:r>
          </a:p>
          <a:p>
            <a:pPr lvl="2"/>
            <a:r>
              <a:rPr lang="en-GB" dirty="0"/>
              <a:t>YET: avoid </a:t>
            </a:r>
            <a:r>
              <a:rPr lang="en-GB" i="1" dirty="0"/>
              <a:t>“</a:t>
            </a:r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XY problem</a:t>
            </a:r>
            <a:r>
              <a:rPr lang="en-GB" i="1" dirty="0"/>
              <a:t>”</a:t>
            </a:r>
          </a:p>
          <a:p>
            <a:pPr lvl="1"/>
            <a:r>
              <a:rPr lang="en-GB" dirty="0"/>
              <a:t>Academics/administrative tasks</a:t>
            </a:r>
          </a:p>
          <a:p>
            <a:pPr lvl="2"/>
            <a:r>
              <a:rPr lang="en-GB" dirty="0"/>
              <a:t>Explain context and add ANY information you deem worthy of inclusion</a:t>
            </a:r>
          </a:p>
          <a:p>
            <a:pPr lvl="2"/>
            <a:r>
              <a:rPr lang="en-GB" dirty="0"/>
              <a:t>Provide documents (PDF) as support of discussion</a:t>
            </a:r>
          </a:p>
          <a:p>
            <a:r>
              <a:rPr lang="en-GB" dirty="0"/>
              <a:t>Affirmative wording (no “not”)</a:t>
            </a:r>
          </a:p>
          <a:p>
            <a:r>
              <a:rPr lang="en-GB" dirty="0"/>
              <a:t>Context (role-based instructions, keywords, target audience)</a:t>
            </a:r>
          </a:p>
        </p:txBody>
      </p:sp>
    </p:spTree>
    <p:extLst>
      <p:ext uri="{BB962C8B-B14F-4D97-AF65-F5344CB8AC3E}">
        <p14:creationId xmlns:p14="http://schemas.microsoft.com/office/powerpoint/2010/main" val="27900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Example 1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9F4D-5859-4E2E-81C3-C3C65FD11180}"/>
              </a:ext>
            </a:extLst>
          </p:cNvPr>
          <p:cNvSpPr txBox="1"/>
          <p:nvPr/>
        </p:nvSpPr>
        <p:spPr>
          <a:xfrm>
            <a:off x="2608041" y="2004945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What’s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your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problem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en-GB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5C5455-B428-4249-B968-D19835497C81}"/>
              </a:ext>
            </a:extLst>
          </p:cNvPr>
          <p:cNvGrpSpPr/>
          <p:nvPr/>
        </p:nvGrpSpPr>
        <p:grpSpPr>
          <a:xfrm>
            <a:off x="1376961" y="2004945"/>
            <a:ext cx="5509607" cy="3340109"/>
            <a:chOff x="1912538" y="261053"/>
            <a:chExt cx="5509607" cy="33401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D82DCA-911C-4C72-95CF-DB5490562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2538" y="648789"/>
              <a:ext cx="4914145" cy="295237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9EE3C7-9171-428F-A6ED-7BCA15E72402}"/>
                </a:ext>
              </a:extLst>
            </p:cNvPr>
            <p:cNvSpPr/>
            <p:nvPr/>
          </p:nvSpPr>
          <p:spPr>
            <a:xfrm>
              <a:off x="3742509" y="790303"/>
              <a:ext cx="1175657" cy="20247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EE4530-9EB7-4E72-AE36-3729242984D5}"/>
                </a:ext>
              </a:extLst>
            </p:cNvPr>
            <p:cNvSpPr/>
            <p:nvPr/>
          </p:nvSpPr>
          <p:spPr>
            <a:xfrm>
              <a:off x="4946471" y="790303"/>
              <a:ext cx="1650272" cy="20247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8F2FC7-6B5F-4127-AFEB-6E9C7DB8B1D9}"/>
                </a:ext>
              </a:extLst>
            </p:cNvPr>
            <p:cNvSpPr/>
            <p:nvPr/>
          </p:nvSpPr>
          <p:spPr>
            <a:xfrm>
              <a:off x="3954779" y="992777"/>
              <a:ext cx="839289" cy="14151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B0AFE1-82E1-4A50-8779-575D538108CD}"/>
                </a:ext>
              </a:extLst>
            </p:cNvPr>
            <p:cNvCxnSpPr/>
            <p:nvPr/>
          </p:nvCxnSpPr>
          <p:spPr>
            <a:xfrm>
              <a:off x="3840480" y="496389"/>
              <a:ext cx="215537" cy="293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69E787-3109-483F-9604-D2ABA22FC1F8}"/>
                </a:ext>
              </a:extLst>
            </p:cNvPr>
            <p:cNvCxnSpPr/>
            <p:nvPr/>
          </p:nvCxnSpPr>
          <p:spPr>
            <a:xfrm>
              <a:off x="5548368" y="498566"/>
              <a:ext cx="215537" cy="293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63750-F266-455F-B8FA-58F4728F50EA}"/>
                </a:ext>
              </a:extLst>
            </p:cNvPr>
            <p:cNvSpPr txBox="1"/>
            <p:nvPr/>
          </p:nvSpPr>
          <p:spPr>
            <a:xfrm>
              <a:off x="4892125" y="261053"/>
              <a:ext cx="1653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>
                  <a:solidFill>
                    <a:schemeClr val="accent3">
                      <a:lumMod val="75000"/>
                    </a:schemeClr>
                  </a:solidFill>
                </a:rPr>
                <a:t>What</a:t>
              </a:r>
              <a:r>
                <a:rPr lang="fr-FR" sz="1000" dirty="0">
                  <a:solidFill>
                    <a:schemeClr val="accent3">
                      <a:lumMod val="75000"/>
                    </a:schemeClr>
                  </a:solidFill>
                </a:rPr>
                <a:t> do YOU </a:t>
              </a:r>
              <a:r>
                <a:rPr lang="fr-FR" sz="1000" dirty="0" err="1">
                  <a:solidFill>
                    <a:schemeClr val="accent3">
                      <a:lumMod val="75000"/>
                    </a:schemeClr>
                  </a:solidFill>
                </a:rPr>
                <a:t>want</a:t>
              </a:r>
              <a:r>
                <a:rPr lang="fr-FR" sz="1000" dirty="0">
                  <a:solidFill>
                    <a:schemeClr val="accent3">
                      <a:lumMod val="75000"/>
                    </a:schemeClr>
                  </a:solidFill>
                </a:rPr>
                <a:t> to do?</a:t>
              </a:r>
              <a:endParaRPr lang="en-GB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434843-100D-42BD-B20E-6BB539FB2EA4}"/>
                </a:ext>
              </a:extLst>
            </p:cNvPr>
            <p:cNvSpPr txBox="1"/>
            <p:nvPr/>
          </p:nvSpPr>
          <p:spPr>
            <a:xfrm>
              <a:off x="5159987" y="1353978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>
                  <a:solidFill>
                    <a:schemeClr val="accent3">
                      <a:lumMod val="75000"/>
                    </a:schemeClr>
                  </a:solidFill>
                </a:rPr>
                <a:t>What</a:t>
              </a:r>
              <a:r>
                <a:rPr lang="fr-FR" sz="1000" dirty="0">
                  <a:solidFill>
                    <a:schemeClr val="accent3">
                      <a:lumMod val="75000"/>
                    </a:schemeClr>
                  </a:solidFill>
                </a:rPr>
                <a:t> do </a:t>
              </a:r>
              <a:r>
                <a:rPr lang="fr-FR" sz="1000" dirty="0" err="1">
                  <a:solidFill>
                    <a:schemeClr val="accent3">
                      <a:lumMod val="75000"/>
                    </a:schemeClr>
                  </a:solidFill>
                </a:rPr>
                <a:t>you</a:t>
              </a:r>
              <a:r>
                <a:rPr lang="fr-FR" sz="100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fr-FR" sz="1000" dirty="0" err="1">
                  <a:solidFill>
                    <a:schemeClr val="accent3">
                      <a:lumMod val="75000"/>
                    </a:schemeClr>
                  </a:solidFill>
                </a:rPr>
                <a:t>want</a:t>
              </a:r>
              <a:r>
                <a:rPr lang="fr-FR" sz="1000" dirty="0">
                  <a:solidFill>
                    <a:schemeClr val="accent3">
                      <a:lumMod val="75000"/>
                    </a:schemeClr>
                  </a:solidFill>
                </a:rPr>
                <a:t> THE GENAI to do?</a:t>
              </a:r>
              <a:endParaRPr lang="en-GB" sz="1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F1582F-F791-471C-A423-52FAE10584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4068" y="1134291"/>
              <a:ext cx="969838" cy="226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3477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Example 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D4E56-8908-4D58-87A7-8C3FEF6D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65" y="2835370"/>
            <a:ext cx="4808637" cy="723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50E22-0E98-4B6C-8AEC-096D1681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65" y="3559333"/>
            <a:ext cx="4534293" cy="960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AED15D-FD06-4F80-A51F-5DB62855E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063" y="4494759"/>
            <a:ext cx="4633362" cy="495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E19F4D-5859-4E2E-81C3-C3C65FD11180}"/>
              </a:ext>
            </a:extLst>
          </p:cNvPr>
          <p:cNvSpPr txBox="1"/>
          <p:nvPr/>
        </p:nvSpPr>
        <p:spPr>
          <a:xfrm>
            <a:off x="6546057" y="3284489"/>
            <a:ext cx="143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What’s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your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problem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en-GB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B45F78-9CB9-4DD1-A27F-69F51890A2D0}"/>
              </a:ext>
            </a:extLst>
          </p:cNvPr>
          <p:cNvSpPr txBox="1"/>
          <p:nvPr/>
        </p:nvSpPr>
        <p:spPr>
          <a:xfrm>
            <a:off x="81425" y="3722210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Context</a:t>
            </a:r>
            <a:endParaRPr lang="en-GB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23F53-D28B-4E03-B9C2-48E5FEB4C20D}"/>
              </a:ext>
            </a:extLst>
          </p:cNvPr>
          <p:cNvSpPr txBox="1"/>
          <p:nvPr/>
        </p:nvSpPr>
        <p:spPr>
          <a:xfrm>
            <a:off x="3530039" y="5295042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What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 do </a:t>
            </a:r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you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accent3">
                    <a:lumMod val="75000"/>
                  </a:schemeClr>
                </a:solidFill>
              </a:rPr>
              <a:t>want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 THE GENAI to do?</a:t>
            </a:r>
            <a:endParaRPr lang="en-GB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B01353-8AD7-4CA5-B3C7-1B8922D4E0B2}"/>
              </a:ext>
            </a:extLst>
          </p:cNvPr>
          <p:cNvSpPr/>
          <p:nvPr/>
        </p:nvSpPr>
        <p:spPr>
          <a:xfrm>
            <a:off x="1430065" y="2835370"/>
            <a:ext cx="4808637" cy="449119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66601D-7C88-457D-8FF8-B2C60B5D5BD0}"/>
              </a:ext>
            </a:extLst>
          </p:cNvPr>
          <p:cNvSpPr/>
          <p:nvPr/>
        </p:nvSpPr>
        <p:spPr>
          <a:xfrm>
            <a:off x="1430064" y="4517471"/>
            <a:ext cx="4633363" cy="240334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E43E7B-C257-470A-9FE7-B49E75AAEAC0}"/>
              </a:ext>
            </a:extLst>
          </p:cNvPr>
          <p:cNvSpPr/>
          <p:nvPr/>
        </p:nvSpPr>
        <p:spPr>
          <a:xfrm>
            <a:off x="1430065" y="4792710"/>
            <a:ext cx="2532335" cy="240334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F731CC-3A34-44B9-A62E-E8870792D8C2}"/>
              </a:ext>
            </a:extLst>
          </p:cNvPr>
          <p:cNvSpPr/>
          <p:nvPr/>
        </p:nvSpPr>
        <p:spPr>
          <a:xfrm>
            <a:off x="1430065" y="3319394"/>
            <a:ext cx="4336751" cy="1139773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CC6DA5-C447-4A3E-96F2-33737F0D85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0744" y="3968431"/>
            <a:ext cx="719320" cy="6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FDD068-EBB6-408D-AE3D-2BA9CF9CB59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19741" y="3197352"/>
            <a:ext cx="710324" cy="65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AC4251-E3FF-4545-9F01-42D45EB768EA}"/>
              </a:ext>
            </a:extLst>
          </p:cNvPr>
          <p:cNvCxnSpPr>
            <a:cxnSpLocks/>
            <a:stCxn id="13" idx="2"/>
            <a:endCxn id="25" idx="3"/>
          </p:cNvCxnSpPr>
          <p:nvPr/>
        </p:nvCxnSpPr>
        <p:spPr>
          <a:xfrm flipH="1">
            <a:off x="5766816" y="3530710"/>
            <a:ext cx="1495944" cy="35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C2B802-468D-4B61-897C-42037913807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2696233" y="5033044"/>
            <a:ext cx="833806" cy="40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100-C6F5-428F-8899-7E6A5BD3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365760"/>
            <a:ext cx="6666413" cy="487680"/>
          </a:xfrm>
        </p:spPr>
        <p:txBody>
          <a:bodyPr>
            <a:normAutofit fontScale="90000"/>
          </a:bodyPr>
          <a:lstStyle/>
          <a:p>
            <a:r>
              <a:rPr lang="fr-FR" dirty="0"/>
              <a:t>Tips for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dirty="0" err="1"/>
              <a:t>genAI</a:t>
            </a:r>
            <a:r>
              <a:rPr lang="fr-FR" dirty="0"/>
              <a:t> </a:t>
            </a:r>
            <a:r>
              <a:rPr lang="fr-FR" dirty="0" err="1"/>
              <a:t>answers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65D-4846-461E-B41B-89FDA391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97726"/>
            <a:ext cx="6347714" cy="464363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Validity check</a:t>
            </a:r>
          </a:p>
          <a:p>
            <a:pPr lvl="1"/>
            <a:r>
              <a:rPr lang="en-GB" dirty="0"/>
              <a:t>Double-check used keywords, facts, literature, everything</a:t>
            </a:r>
          </a:p>
          <a:p>
            <a:pPr lvl="1"/>
            <a:r>
              <a:rPr lang="en-GB" dirty="0"/>
              <a:t>Re-ask the question differently and compare answers</a:t>
            </a:r>
          </a:p>
          <a:p>
            <a:pPr lvl="1"/>
            <a:r>
              <a:rPr lang="en-GB" dirty="0"/>
              <a:t>For “high-stake demands”: use same prompt on different </a:t>
            </a:r>
            <a:r>
              <a:rPr lang="en-GB" dirty="0" err="1"/>
              <a:t>genAI</a:t>
            </a:r>
            <a:r>
              <a:rPr lang="en-GB" dirty="0"/>
              <a:t> chatbots</a:t>
            </a:r>
          </a:p>
          <a:p>
            <a:r>
              <a:rPr lang="en-GB" dirty="0"/>
              <a:t>NO pure copy-paste</a:t>
            </a:r>
          </a:p>
          <a:p>
            <a:pPr lvl="1"/>
            <a:r>
              <a:rPr lang="en-GB" dirty="0"/>
              <a:t>Coding: possible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invisible ASCII-code characters</a:t>
            </a:r>
          </a:p>
          <a:p>
            <a:pPr lvl="2"/>
            <a:r>
              <a:rPr lang="en-GB" dirty="0"/>
              <a:t>Own typing/reworking/own comments etc.</a:t>
            </a:r>
          </a:p>
          <a:p>
            <a:pPr lvl="2"/>
            <a:r>
              <a:rPr lang="en-GB" dirty="0"/>
              <a:t>“Understand” the output prior to incorporation of it into your pipeline</a:t>
            </a:r>
          </a:p>
          <a:p>
            <a:pPr lvl="1"/>
            <a:r>
              <a:rPr lang="en-GB" dirty="0"/>
              <a:t>Writing tasks</a:t>
            </a:r>
          </a:p>
          <a:p>
            <a:pPr lvl="2"/>
            <a:r>
              <a:rPr lang="en-GB" dirty="0"/>
              <a:t>Possible invisible ASCII-code characters</a:t>
            </a:r>
          </a:p>
          <a:p>
            <a:pPr lvl="2"/>
            <a:r>
              <a:rPr lang="en-GB" dirty="0"/>
              <a:t>Beware of “AI formulation” even </a:t>
            </a:r>
            <a:r>
              <a:rPr lang="en-GB" u="sng" dirty="0"/>
              <a:t>if</a:t>
            </a:r>
            <a:r>
              <a:rPr lang="en-GB" dirty="0"/>
              <a:t> prior precision on that in command prompt</a:t>
            </a:r>
          </a:p>
          <a:p>
            <a:r>
              <a:rPr lang="en-GB" dirty="0"/>
              <a:t>Use follow-up questions to refine answers</a:t>
            </a:r>
          </a:p>
        </p:txBody>
      </p:sp>
    </p:spTree>
    <p:extLst>
      <p:ext uri="{BB962C8B-B14F-4D97-AF65-F5344CB8AC3E}">
        <p14:creationId xmlns:p14="http://schemas.microsoft.com/office/powerpoint/2010/main" val="25922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1471</TotalTime>
  <Words>739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Trebuchet MS</vt:lpstr>
      <vt:lpstr>Wingdings 3</vt:lpstr>
      <vt:lpstr>Office Theme</vt:lpstr>
      <vt:lpstr>1_Custom Design</vt:lpstr>
      <vt:lpstr>Custom Design</vt:lpstr>
      <vt:lpstr>Facet</vt:lpstr>
      <vt:lpstr>Basis</vt:lpstr>
      <vt:lpstr>How to Optimise Your Prompt on ChatGPT?</vt:lpstr>
      <vt:lpstr>About Me</vt:lpstr>
      <vt:lpstr>LLM Chatbots – Timeline and Impact</vt:lpstr>
      <vt:lpstr>PowerPoint Presentation</vt:lpstr>
      <vt:lpstr>Current genAI chatbots anno 2025</vt:lpstr>
      <vt:lpstr>Tips for writing a prompt</vt:lpstr>
      <vt:lpstr>Example 1</vt:lpstr>
      <vt:lpstr>Example 2</vt:lpstr>
      <vt:lpstr>Tips for interpreting genAI answers</vt:lpstr>
      <vt:lpstr>Tips for subsequent interaction</vt:lpstr>
      <vt:lpstr>Example 3</vt:lpstr>
      <vt:lpstr>Introduction to AI agents</vt:lpstr>
      <vt:lpstr>More advanced AI agent solutions</vt:lpstr>
      <vt:lpstr>Simple example (Python)</vt:lpstr>
      <vt:lpstr>Small exercises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Optimise Your Prompt on ChatGPT?</dc:title>
  <dc:subject/>
  <dc:creator/>
  <cp:keywords/>
  <dc:description>generated using python-pptx</dc:description>
  <cp:lastModifiedBy>Igor FADDEENKOV</cp:lastModifiedBy>
  <cp:revision>78</cp:revision>
  <dcterms:created xsi:type="dcterms:W3CDTF">2013-01-27T09:14:16Z</dcterms:created>
  <dcterms:modified xsi:type="dcterms:W3CDTF">2025-06-10T09:19:28Z</dcterms:modified>
  <cp:category/>
</cp:coreProperties>
</file>