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5" r:id="rId3"/>
    <p:sldId id="276" r:id="rId4"/>
    <p:sldId id="259" r:id="rId5"/>
    <p:sldId id="277" r:id="rId6"/>
    <p:sldId id="263" r:id="rId7"/>
    <p:sldId id="264" r:id="rId8"/>
    <p:sldId id="278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80" r:id="rId19"/>
    <p:sldId id="284" r:id="rId20"/>
    <p:sldId id="285" r:id="rId21"/>
    <p:sldId id="286" r:id="rId22"/>
    <p:sldId id="287" r:id="rId23"/>
    <p:sldId id="288" r:id="rId24"/>
    <p:sldId id="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8C564BC7-036A-672F-9EFA-1C0367728EF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664039E7-8314-3CE0-4CEE-D524DB4B47A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B319CE2B-C2E1-CA73-4F2B-85E10EEC76D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2A653405-9FDE-0FC2-4D65-6D72E8ADDDF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47BAF6BA-1E06-B1C5-FA38-F23A772043A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465C09CD-4C24-27BD-5653-5CBEBD7BB97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73F2CEA8-E412-A18F-9DF1-0E85CAAE10B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4F6FE90E-3A6E-1B02-6381-D12B39CCACC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2F76353D-0D79-8F21-D446-D327B53F6C2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B02FF3F4-0F63-0B93-62D2-DDEE3AF737E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08E6F0DC-8005-8568-7F41-41FA5D2A925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5C7DC603-E70B-160E-DA01-98FA25B9AC9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F0CEA09A-01B3-A16B-1B76-0E5AA85916C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190E01A-954D-099C-3810-DB9AD8910B2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9A5DB2C3-DD59-DD68-7B1B-108685ADEB0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18767C45-B3AC-B59D-C57A-4B7A01784F9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B9A22079-5F3F-65DB-EE06-49562C4E8A8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E24E647-447D-D59A-9F05-181462E220C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500FFBEA-1E48-197C-3B63-B0966E86952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2232887F-99CD-5A19-76D6-271C23D2EC9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66EC7B46-99DB-C0C5-75B9-F861C8FA189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17351071-3E8B-83D1-0AE3-AAE7DBC31A7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A93493F3-B1FA-9FB7-3214-447E1FAB6AA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4EDEC95E-D28D-F143-DB35-46048B730FD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03C7E8E4-3BD0-209B-4C59-EB149631BEF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0160420E-703C-AC31-A7F1-837A831746F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3B8607D6-CCBC-122D-F34B-7F9D2633E37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42FB0724-D7B3-6714-9E75-08AE738D66D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718F6FA2-ED26-1587-899E-D3EEE7E47D7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465F0357-63A4-9F81-4839-B3974CC9E6A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5447DBE8-2937-7D3E-3119-737724FA573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EF8E1914-FE42-8304-B944-DD4499F9E16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1E123135-E5ED-EC5D-3064-F29DDA6D93A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A2A49E34-01C7-DFD4-503F-DF20F716D60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2CE01755-3F27-FD94-CFC0-5AA2DF61C6E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21865BBE-8605-2F70-7558-0ED690AD6DE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FB3007D5-180D-A9CF-3EE9-E978D134989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4B8B544C-6028-8C99-D19F-0D87D324A14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6F76D657-EBB2-31EA-ED69-9D656CD6D63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F97C5C0A-85EA-40DC-6DA6-4178AD7484D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11FA5B11-6B7E-1BA2-35E4-8C903C793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618F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SOFTWARE METRICS FOR ESTIMATING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7FE1E3C7-34AC-84D5-E26D-B576A9DDF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19200"/>
            <a:ext cx="8534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 algn="ctr">
              <a:spcBef>
                <a:spcPts val="4800"/>
              </a:spcBef>
              <a:buSzPct val="65000"/>
            </a:pPr>
            <a:r>
              <a:rPr lang="en-US" altLang="en-US" sz="2000" b="1">
                <a:latin typeface="Arial" panose="020B0604020202020204" pitchFamily="34" charset="0"/>
              </a:rPr>
              <a:t>We can collect many types metrics about many aspects of software.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7D9C9FB-FFF3-7601-9722-29FDB317C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638800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1371600" indent="-1368425">
              <a:tabLst>
                <a:tab pos="13716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13716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13716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13716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13716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3716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3716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3716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3716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spcBef>
                <a:spcPts val="4800"/>
              </a:spcBef>
              <a:buSzPct val="65000"/>
            </a:pPr>
            <a:r>
              <a:rPr lang="en-US" altLang="en-US" sz="2000" b="1" u="sng">
                <a:solidFill>
                  <a:srgbClr val="FC0128"/>
                </a:solidFill>
                <a:latin typeface="Arial" panose="020B0604020202020204" pitchFamily="34" charset="0"/>
              </a:rPr>
              <a:t>Question:</a:t>
            </a:r>
            <a:r>
              <a:rPr lang="en-US" altLang="en-US" sz="2000" b="1">
                <a:latin typeface="Arial" panose="020B0604020202020204" pitchFamily="34" charset="0"/>
              </a:rPr>
              <a:t>	</a:t>
            </a:r>
            <a:r>
              <a:rPr lang="en-US" altLang="en-US" sz="2000">
                <a:latin typeface="Arial" panose="020B0604020202020204" pitchFamily="34" charset="0"/>
              </a:rPr>
              <a:t>What metrics are useful for estimating and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how can they be used for estimating?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4B7085FD-8B67-A05A-0D42-ECDC123ADB0B}"/>
              </a:ext>
            </a:extLst>
          </p:cNvPr>
          <p:cNvGrpSpPr>
            <a:grpSpLocks/>
          </p:cNvGrpSpPr>
          <p:nvPr/>
        </p:nvGrpSpPr>
        <p:grpSpPr bwMode="auto">
          <a:xfrm>
            <a:off x="3763963" y="1752600"/>
            <a:ext cx="4538662" cy="3797300"/>
            <a:chOff x="1411" y="1104"/>
            <a:chExt cx="2859" cy="2392"/>
          </a:xfrm>
        </p:grpSpPr>
        <p:sp>
          <p:nvSpPr>
            <p:cNvPr id="14341" name="AutoShape 5">
              <a:extLst>
                <a:ext uri="{FF2B5EF4-FFF2-40B4-BE49-F238E27FC236}">
                  <a16:creationId xmlns:a16="http://schemas.microsoft.com/office/drawing/2014/main" id="{B687DE2B-860E-8548-4C20-532A747AA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1104"/>
              <a:ext cx="2859" cy="2392"/>
            </a:xfrm>
            <a:prstGeom prst="cube">
              <a:avLst>
                <a:gd name="adj" fmla="val 32532"/>
              </a:avLst>
            </a:prstGeom>
            <a:solidFill>
              <a:srgbClr val="FAFD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2" name="Rectangle 6">
              <a:extLst>
                <a:ext uri="{FF2B5EF4-FFF2-40B4-BE49-F238E27FC236}">
                  <a16:creationId xmlns:a16="http://schemas.microsoft.com/office/drawing/2014/main" id="{2EA39BF1-B897-4682-7B7C-5E9BDC652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" y="1121"/>
              <a:ext cx="1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9pPr>
            </a:lstStyle>
            <a:p>
              <a:pPr>
                <a:buClrTx/>
                <a:buSzPct val="65000"/>
                <a:buFontTx/>
                <a:buNone/>
              </a:pPr>
              <a:r>
                <a:rPr lang="en-US" altLang="en-US" sz="1800" b="1"/>
                <a:t>Technical metrics</a:t>
              </a:r>
            </a:p>
          </p:txBody>
        </p:sp>
        <p:sp>
          <p:nvSpPr>
            <p:cNvPr id="14343" name="Rectangle 7">
              <a:extLst>
                <a:ext uri="{FF2B5EF4-FFF2-40B4-BE49-F238E27FC236}">
                  <a16:creationId xmlns:a16="http://schemas.microsoft.com/office/drawing/2014/main" id="{072B5B05-9942-4AB5-CA1A-D9E4B27AF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" y="1379"/>
              <a:ext cx="10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9pPr>
            </a:lstStyle>
            <a:p>
              <a:pPr>
                <a:buClrTx/>
                <a:buSzPct val="65000"/>
                <a:buFontTx/>
                <a:buNone/>
              </a:pPr>
              <a:r>
                <a:rPr lang="en-US" altLang="en-US" sz="1800" b="1"/>
                <a:t>Quality metrics</a:t>
              </a:r>
            </a:p>
          </p:txBody>
        </p:sp>
        <p:sp>
          <p:nvSpPr>
            <p:cNvPr id="14344" name="Rectangle 8">
              <a:extLst>
                <a:ext uri="{FF2B5EF4-FFF2-40B4-BE49-F238E27FC236}">
                  <a16:creationId xmlns:a16="http://schemas.microsoft.com/office/drawing/2014/main" id="{497806E7-0FC2-6808-0427-5170D1DF4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" y="1645"/>
              <a:ext cx="13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9pPr>
            </a:lstStyle>
            <a:p>
              <a:pPr>
                <a:buClrTx/>
                <a:buSzPct val="65000"/>
                <a:buFontTx/>
                <a:buNone/>
              </a:pPr>
              <a:r>
                <a:rPr lang="en-US" altLang="en-US" sz="1800" b="1"/>
                <a:t>Productivity metrics</a:t>
              </a:r>
            </a:p>
          </p:txBody>
        </p:sp>
        <p:sp>
          <p:nvSpPr>
            <p:cNvPr id="14345" name="Rectangle 9">
              <a:extLst>
                <a:ext uri="{FF2B5EF4-FFF2-40B4-BE49-F238E27FC236}">
                  <a16:creationId xmlns:a16="http://schemas.microsoft.com/office/drawing/2014/main" id="{36AF1AFA-4983-58EB-EC3D-CB8233ED7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2048"/>
              <a:ext cx="1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9pPr>
            </a:lstStyle>
            <a:p>
              <a:pPr>
                <a:buClrTx/>
                <a:buSzPct val="65000"/>
                <a:buFontTx/>
                <a:buNone/>
              </a:pPr>
              <a:r>
                <a:rPr lang="en-US" altLang="en-US" sz="1800" b="1"/>
                <a:t>Size-oriented metrics</a:t>
              </a:r>
            </a:p>
          </p:txBody>
        </p:sp>
        <p:sp>
          <p:nvSpPr>
            <p:cNvPr id="14346" name="Rectangle 10">
              <a:extLst>
                <a:ext uri="{FF2B5EF4-FFF2-40B4-BE49-F238E27FC236}">
                  <a16:creationId xmlns:a16="http://schemas.microsoft.com/office/drawing/2014/main" id="{02F84EA4-88F2-3EF5-A4A4-ED4DDA469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572"/>
              <a:ext cx="17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9pPr>
            </a:lstStyle>
            <a:p>
              <a:pPr>
                <a:buClrTx/>
                <a:buSzPct val="65000"/>
                <a:buFontTx/>
                <a:buNone/>
              </a:pPr>
              <a:r>
                <a:rPr lang="en-US" altLang="en-US" sz="1800" b="1"/>
                <a:t>Function-oriented metrics</a:t>
              </a:r>
            </a:p>
          </p:txBody>
        </p:sp>
        <p:sp>
          <p:nvSpPr>
            <p:cNvPr id="14347" name="Rectangle 11">
              <a:extLst>
                <a:ext uri="{FF2B5EF4-FFF2-40B4-BE49-F238E27FC236}">
                  <a16:creationId xmlns:a16="http://schemas.microsoft.com/office/drawing/2014/main" id="{D1AAB1A2-4AC0-976F-E315-B720992DC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" y="3121"/>
              <a:ext cx="16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9pPr>
            </a:lstStyle>
            <a:p>
              <a:pPr>
                <a:buClrTx/>
                <a:buSzPct val="65000"/>
                <a:buFontTx/>
                <a:buNone/>
              </a:pPr>
              <a:r>
                <a:rPr lang="en-US" altLang="en-US" sz="1800" b="1"/>
                <a:t>Human-oriented metrics</a:t>
              </a:r>
            </a:p>
          </p:txBody>
        </p:sp>
        <p:sp>
          <p:nvSpPr>
            <p:cNvPr id="14348" name="Line 12">
              <a:extLst>
                <a:ext uri="{FF2B5EF4-FFF2-40B4-BE49-F238E27FC236}">
                  <a16:creationId xmlns:a16="http://schemas.microsoft.com/office/drawing/2014/main" id="{0750777A-385B-9BA9-9960-A30C55F4B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2418"/>
              <a:ext cx="20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13">
              <a:extLst>
                <a:ext uri="{FF2B5EF4-FFF2-40B4-BE49-F238E27FC236}">
                  <a16:creationId xmlns:a16="http://schemas.microsoft.com/office/drawing/2014/main" id="{8A83C3BE-6E2F-D8E3-8E66-2BF1648BA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2960"/>
              <a:ext cx="20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Line 14">
              <a:extLst>
                <a:ext uri="{FF2B5EF4-FFF2-40B4-BE49-F238E27FC236}">
                  <a16:creationId xmlns:a16="http://schemas.microsoft.com/office/drawing/2014/main" id="{5C465913-4857-30E9-F901-A0BF944FF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8" y="1619"/>
              <a:ext cx="2074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15">
              <a:extLst>
                <a:ext uri="{FF2B5EF4-FFF2-40B4-BE49-F238E27FC236}">
                  <a16:creationId xmlns:a16="http://schemas.microsoft.com/office/drawing/2014/main" id="{AB9587F9-8F30-9159-55E2-E637F6022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1362"/>
              <a:ext cx="20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16">
              <a:extLst>
                <a:ext uri="{FF2B5EF4-FFF2-40B4-BE49-F238E27FC236}">
                  <a16:creationId xmlns:a16="http://schemas.microsoft.com/office/drawing/2014/main" id="{34F3CC54-EB1D-8BC6-D0C7-64DEE3EBA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" y="1626"/>
              <a:ext cx="0" cy="160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17">
              <a:extLst>
                <a:ext uri="{FF2B5EF4-FFF2-40B4-BE49-F238E27FC236}">
                  <a16:creationId xmlns:a16="http://schemas.microsoft.com/office/drawing/2014/main" id="{F4CBAEA6-A0EC-04F4-D657-AF915BB7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0" y="1370"/>
              <a:ext cx="0" cy="161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18">
              <a:extLst>
                <a:ext uri="{FF2B5EF4-FFF2-40B4-BE49-F238E27FC236}">
                  <a16:creationId xmlns:a16="http://schemas.microsoft.com/office/drawing/2014/main" id="{9923834A-D7CA-9185-5F21-833DB54DF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1" y="1647"/>
              <a:ext cx="760" cy="77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19">
              <a:extLst>
                <a:ext uri="{FF2B5EF4-FFF2-40B4-BE49-F238E27FC236}">
                  <a16:creationId xmlns:a16="http://schemas.microsoft.com/office/drawing/2014/main" id="{EC84EF46-FD75-2644-130A-06A040C1F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1" y="2188"/>
              <a:ext cx="760" cy="7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6" name="Group 20">
            <a:extLst>
              <a:ext uri="{FF2B5EF4-FFF2-40B4-BE49-F238E27FC236}">
                <a16:creationId xmlns:a16="http://schemas.microsoft.com/office/drawing/2014/main" id="{AF136420-9775-89FC-66C8-0B5291FEB057}"/>
              </a:ext>
            </a:extLst>
          </p:cNvPr>
          <p:cNvGrpSpPr>
            <a:grpSpLocks/>
          </p:cNvGrpSpPr>
          <p:nvPr/>
        </p:nvGrpSpPr>
        <p:grpSpPr bwMode="auto">
          <a:xfrm>
            <a:off x="3771901" y="2571751"/>
            <a:ext cx="3705225" cy="2125663"/>
            <a:chOff x="1416" y="1620"/>
            <a:chExt cx="2334" cy="1339"/>
          </a:xfrm>
        </p:grpSpPr>
        <p:grpSp>
          <p:nvGrpSpPr>
            <p:cNvPr id="14357" name="Group 21">
              <a:extLst>
                <a:ext uri="{FF2B5EF4-FFF2-40B4-BE49-F238E27FC236}">
                  <a16:creationId xmlns:a16="http://schemas.microsoft.com/office/drawing/2014/main" id="{FA012D0B-9C1E-7349-510C-DE15C2583F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6" y="1620"/>
              <a:ext cx="2333" cy="1339"/>
              <a:chOff x="1416" y="1620"/>
              <a:chExt cx="2333" cy="1339"/>
            </a:xfrm>
          </p:grpSpPr>
          <p:sp>
            <p:nvSpPr>
              <p:cNvPr id="14358" name="AutoShape 22">
                <a:extLst>
                  <a:ext uri="{FF2B5EF4-FFF2-40B4-BE49-F238E27FC236}">
                    <a16:creationId xmlns:a16="http://schemas.microsoft.com/office/drawing/2014/main" id="{E3E63356-5580-9749-4804-F8B9EB408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" y="1620"/>
                <a:ext cx="2333" cy="1339"/>
              </a:xfrm>
              <a:prstGeom prst="cube">
                <a:avLst>
                  <a:gd name="adj" fmla="val 19083"/>
                </a:avLst>
              </a:prstGeom>
              <a:solidFill>
                <a:srgbClr val="618FFD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59" name="Group 23">
                <a:extLst>
                  <a:ext uri="{FF2B5EF4-FFF2-40B4-BE49-F238E27FC236}">
                    <a16:creationId xmlns:a16="http://schemas.microsoft.com/office/drawing/2014/main" id="{6AF6F7FC-65D0-37A4-1E47-8F739DF285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0" y="1648"/>
                <a:ext cx="1735" cy="1158"/>
                <a:chOff x="1630" y="1648"/>
                <a:chExt cx="1735" cy="1158"/>
              </a:xfrm>
            </p:grpSpPr>
            <p:sp>
              <p:nvSpPr>
                <p:cNvPr id="14360" name="Rectangle 24">
                  <a:extLst>
                    <a:ext uri="{FF2B5EF4-FFF2-40B4-BE49-F238E27FC236}">
                      <a16:creationId xmlns:a16="http://schemas.microsoft.com/office/drawing/2014/main" id="{63B35C94-6138-8677-137B-C30A458A82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3" y="1648"/>
                  <a:ext cx="13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360" tIns="44280" rIns="90360" bIns="44280">
                  <a:spAutoFit/>
                </a:bodyPr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9pPr>
                </a:lstStyle>
                <a:p>
                  <a:pPr>
                    <a:buClrTx/>
                    <a:buSzPct val="65000"/>
                    <a:buFontTx/>
                    <a:buNone/>
                  </a:pPr>
                  <a:r>
                    <a:rPr lang="en-US" altLang="en-US" sz="1800" b="1"/>
                    <a:t>Productivity metrics</a:t>
                  </a:r>
                </a:p>
              </p:txBody>
            </p:sp>
            <p:sp>
              <p:nvSpPr>
                <p:cNvPr id="14361" name="Rectangle 25">
                  <a:extLst>
                    <a:ext uri="{FF2B5EF4-FFF2-40B4-BE49-F238E27FC236}">
                      <a16:creationId xmlns:a16="http://schemas.microsoft.com/office/drawing/2014/main" id="{43CF96D0-C9F1-522A-60D0-5BBFCED14D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8" y="2051"/>
                  <a:ext cx="14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360" tIns="44280" rIns="90360" bIns="44280">
                  <a:spAutoFit/>
                </a:bodyPr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9pPr>
                </a:lstStyle>
                <a:p>
                  <a:pPr>
                    <a:buClrTx/>
                    <a:buSzPct val="65000"/>
                    <a:buFontTx/>
                    <a:buNone/>
                  </a:pPr>
                  <a:r>
                    <a:rPr lang="en-US" altLang="en-US" sz="1800" b="1"/>
                    <a:t>Size-oriented metrics</a:t>
                  </a:r>
                </a:p>
              </p:txBody>
            </p:sp>
            <p:sp>
              <p:nvSpPr>
                <p:cNvPr id="14362" name="Rectangle 26">
                  <a:extLst>
                    <a:ext uri="{FF2B5EF4-FFF2-40B4-BE49-F238E27FC236}">
                      <a16:creationId xmlns:a16="http://schemas.microsoft.com/office/drawing/2014/main" id="{B91580E5-5A0C-E54B-ACDB-C6837251C9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0" y="2575"/>
                  <a:ext cx="17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360" tIns="44280" rIns="90360" bIns="44280">
                  <a:spAutoFit/>
                </a:bodyPr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1pPr>
                  <a:lvl2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2pPr>
                  <a:lvl3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3pPr>
                  <a:lvl4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4pPr>
                  <a:lvl5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Noto Sans CJK SC" charset="0"/>
                    </a:defRPr>
                  </a:lvl9pPr>
                </a:lstStyle>
                <a:p>
                  <a:pPr>
                    <a:buClrTx/>
                    <a:buSzPct val="65000"/>
                    <a:buFontTx/>
                    <a:buNone/>
                  </a:pPr>
                  <a:r>
                    <a:rPr lang="en-US" altLang="en-US" sz="1800" b="1"/>
                    <a:t>Function-oriented metrics</a:t>
                  </a:r>
                </a:p>
              </p:txBody>
            </p:sp>
          </p:grpSp>
        </p:grpSp>
        <p:sp>
          <p:nvSpPr>
            <p:cNvPr id="14363" name="Line 27">
              <a:extLst>
                <a:ext uri="{FF2B5EF4-FFF2-40B4-BE49-F238E27FC236}">
                  <a16:creationId xmlns:a16="http://schemas.microsoft.com/office/drawing/2014/main" id="{0862525F-F5C5-EB38-345F-CF102C751C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7" y="2164"/>
              <a:ext cx="264" cy="2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Line 28">
              <a:extLst>
                <a:ext uri="{FF2B5EF4-FFF2-40B4-BE49-F238E27FC236}">
                  <a16:creationId xmlns:a16="http://schemas.microsoft.com/office/drawing/2014/main" id="{E5BA018D-BF77-44F3-4BC5-9FE8B5F3C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6" y="2416"/>
              <a:ext cx="2071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8BCC9AA2-E7AF-4D22-4F87-58A577513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618F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SOFTWARE METRICS  FOR ESTIMATING</a:t>
            </a: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35FAD7E4-45F5-1E3C-A1A5-2CC186118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spcBef>
                <a:spcPts val="2000"/>
              </a:spcBef>
              <a:buSzPct val="65000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productivity metrics – focus on the output of the software engineering process</a:t>
            </a:r>
          </a:p>
          <a:p>
            <a:pPr>
              <a:spcBef>
                <a:spcPts val="2000"/>
              </a:spcBef>
              <a:buSzPct val="65000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quality metrics – indicate how closely the software conforms to implicit and explicit customer requirements (i.e., fitness for use)</a:t>
            </a:r>
          </a:p>
          <a:p>
            <a:pPr>
              <a:spcBef>
                <a:spcPts val="2000"/>
              </a:spcBef>
              <a:buSzPct val="65000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technical metrics – focus on the properties of the software rather than the process through which the software was developed</a:t>
            </a:r>
          </a:p>
          <a:p>
            <a:pPr>
              <a:spcBef>
                <a:spcPts val="2000"/>
              </a:spcBef>
              <a:buSzPct val="65000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size-oriented metrics – direct measures of software development output and quality</a:t>
            </a:r>
          </a:p>
          <a:p>
            <a:pPr>
              <a:spcBef>
                <a:spcPts val="2000"/>
              </a:spcBef>
              <a:buSzPct val="65000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function-oriented metrics –indirect measures of software properties</a:t>
            </a:r>
          </a:p>
          <a:p>
            <a:pPr>
              <a:spcBef>
                <a:spcPts val="2000"/>
              </a:spcBef>
              <a:buSzPct val="65000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human-oriented metrics – provide information on the manner in which people develop software and human perceptions about the effectiveness of tools and methods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855152BB-EB41-D543-3A5F-417181FC8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618F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ESTIMATION — FINAL THOUGHTS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48C7B556-162A-C447-5009-D255B5A0C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spcBef>
                <a:spcPts val="24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incomplete and imprecise requirements hinder accurate cost estimation</a:t>
            </a:r>
          </a:p>
          <a:p>
            <a:pPr>
              <a:spcBef>
                <a:spcPts val="24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under uncertainty, develop resource requirements incrementally</a:t>
            </a:r>
          </a:p>
          <a:p>
            <a:pPr>
              <a:spcBef>
                <a:spcPts val="24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 cost estimation model is doing well if it can estimate software development costs within 20% of actual costs, 70% of the time on its “own turf”</a:t>
            </a:r>
          </a:p>
          <a:p>
            <a:pPr>
              <a:spcBef>
                <a:spcPts val="24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always perform estimation in more than one way and do cross-checks on your results</a:t>
            </a:r>
          </a:p>
          <a:p>
            <a:pPr>
              <a:spcBef>
                <a:spcPts val="24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essential to have experienced developers do estimating</a:t>
            </a:r>
          </a:p>
          <a:p>
            <a:pPr algn="ctr">
              <a:spcBef>
                <a:spcPts val="2400"/>
              </a:spcBef>
              <a:buClr>
                <a:srgbClr val="FF00FF"/>
              </a:buClr>
              <a:buSzPct val="120000"/>
              <a:buFont typeface="Zapf Dingbats" charset="2"/>
              <a:buChar char="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automated tools can help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2CDE4DEF-4473-114B-28C5-9262D124C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618F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RISK PLANNING</a:t>
            </a: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97806981-3B3A-F6E1-864D-3D3749317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1219200"/>
            <a:ext cx="7848600" cy="685800"/>
          </a:xfrm>
          <a:prstGeom prst="rect">
            <a:avLst/>
          </a:prstGeom>
          <a:solidFill>
            <a:srgbClr val="FFFF99"/>
          </a:solidFill>
          <a:ln w="38160" cap="sq">
            <a:solidFill>
              <a:srgbClr val="FC0128"/>
            </a:solidFill>
            <a:miter lim="800000"/>
            <a:headEnd/>
            <a:tailEnd/>
          </a:ln>
          <a:effectLst>
            <a:outerShdw dist="107933" dir="2700000" algn="ctr" rotWithShape="0">
              <a:srgbClr val="919191"/>
            </a:outerShdw>
          </a:effectLst>
        </p:spPr>
        <p:txBody>
          <a:bodyPr lIns="90360" tIns="44280" rIns="90360" bIns="4428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 indent="-2825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 algn="ctr">
              <a:spcBef>
                <a:spcPts val="2400"/>
              </a:spcBef>
              <a:buSzPct val="65000"/>
            </a:pPr>
            <a:r>
              <a:rPr lang="en-US" altLang="en-US" sz="2000" b="1">
                <a:latin typeface="Arial" panose="020B0604020202020204" pitchFamily="34" charset="0"/>
              </a:rPr>
              <a:t>If you do not </a:t>
            </a:r>
            <a:r>
              <a:rPr lang="en-US" altLang="en-US" sz="2000" b="1">
                <a:solidFill>
                  <a:srgbClr val="00279F"/>
                </a:solidFill>
                <a:latin typeface="Arial" panose="020B0604020202020204" pitchFamily="34" charset="0"/>
              </a:rPr>
              <a:t>actively attack risks</a:t>
            </a:r>
            <a:r>
              <a:rPr lang="en-US" altLang="en-US" sz="2000" b="1">
                <a:latin typeface="Arial" panose="020B0604020202020204" pitchFamily="34" charset="0"/>
              </a:rPr>
              <a:t>, they will </a:t>
            </a:r>
            <a:r>
              <a:rPr lang="en-US" altLang="en-US" sz="2000" b="1">
                <a:solidFill>
                  <a:srgbClr val="00279F"/>
                </a:solidFill>
                <a:latin typeface="Arial" panose="020B0604020202020204" pitchFamily="34" charset="0"/>
              </a:rPr>
              <a:t>actively attack you</a:t>
            </a:r>
            <a:r>
              <a:rPr lang="en-US" altLang="en-US" sz="2000" b="1">
                <a:latin typeface="Arial" panose="020B0604020202020204" pitchFamily="34" charset="0"/>
              </a:rPr>
              <a:t>!</a:t>
            </a:r>
          </a:p>
          <a:p>
            <a:pPr lvl="1">
              <a:spcBef>
                <a:spcPts val="300"/>
              </a:spcBef>
            </a:pPr>
            <a:r>
              <a:rPr lang="en-US" altLang="en-US" sz="1600">
                <a:latin typeface="Arial" panose="020B0604020202020204" pitchFamily="34" charset="0"/>
              </a:rPr>
              <a:t>		T. Gilb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A968B91-8736-56D8-DDB7-2855E03FA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7772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spcBef>
                <a:spcPts val="24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try to: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determine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what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can go wrong, </a:t>
            </a:r>
            <a:r>
              <a:rPr lang="en-US" altLang="en-US" sz="1800" i="1" u="sng" dirty="0">
                <a:solidFill>
                  <a:schemeClr val="tx1"/>
                </a:solidFill>
                <a:latin typeface="Arial" panose="020B0604020202020204" pitchFamily="34" charset="0"/>
              </a:rPr>
              <a:t>before</a:t>
            </a:r>
            <a:r>
              <a:rPr lang="en-US" altLang="en-US" sz="1800" i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it happens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determine its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impact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determine the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likelihood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that it could happen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develop cost-effective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contingency plans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(what to do if it happens)</a:t>
            </a:r>
          </a:p>
          <a:p>
            <a:pPr>
              <a:spcBef>
                <a:spcPts val="36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the ability to do this well is one of the important qualities of a good manager</a:t>
            </a:r>
          </a:p>
          <a:p>
            <a:pPr>
              <a:spcBef>
                <a:spcPts val="36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related to preventive management (i.e., determine the risk and execute preventive action before the problem can take place)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11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14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59AF0835-8F41-D72A-6181-A1CCCE6E2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618F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RISK ANALYSIS</a:t>
            </a: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CB8BF940-18BC-132D-EFFF-F9BCC60BF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1219200"/>
            <a:ext cx="5257800" cy="457200"/>
          </a:xfrm>
          <a:prstGeom prst="rect">
            <a:avLst/>
          </a:prstGeom>
          <a:solidFill>
            <a:srgbClr val="FFFF99"/>
          </a:solidFill>
          <a:ln w="38160" cap="sq">
            <a:solidFill>
              <a:srgbClr val="FC0128"/>
            </a:solidFill>
            <a:miter lim="800000"/>
            <a:headEnd/>
            <a:tailEnd/>
          </a:ln>
          <a:effectLst>
            <a:outerShdw dist="107933" dir="2700000" algn="ctr" rotWithShape="0">
              <a:srgbClr val="919191"/>
            </a:outerShdw>
          </a:effectLst>
        </p:spPr>
        <p:txBody>
          <a:bodyPr lIns="90360" tIns="44280" rIns="90360" bIns="4428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 algn="ctr">
              <a:spcBef>
                <a:spcPts val="4800"/>
              </a:spcBef>
              <a:buSzPct val="65000"/>
            </a:pPr>
            <a:r>
              <a:rPr lang="en-US" altLang="en-US" sz="2000" b="1">
                <a:solidFill>
                  <a:srgbClr val="00279F"/>
                </a:solidFill>
                <a:latin typeface="Arial" panose="020B0604020202020204" pitchFamily="34" charset="0"/>
              </a:rPr>
              <a:t>Risk</a:t>
            </a:r>
            <a:r>
              <a:rPr lang="en-US" altLang="en-US" sz="2000" b="1">
                <a:latin typeface="Arial" panose="020B0604020202020204" pitchFamily="34" charset="0"/>
              </a:rPr>
              <a:t> is one of the few </a:t>
            </a:r>
            <a:r>
              <a:rPr lang="en-US" altLang="en-US" sz="2000" b="1">
                <a:solidFill>
                  <a:srgbClr val="00279F"/>
                </a:solidFill>
                <a:latin typeface="Arial" panose="020B0604020202020204" pitchFamily="34" charset="0"/>
              </a:rPr>
              <a:t>certainties of life</a:t>
            </a:r>
            <a:r>
              <a:rPr lang="en-US" altLang="en-US" sz="2000" b="1">
                <a:latin typeface="Arial" panose="020B0604020202020204" pitchFamily="34" charset="0"/>
              </a:rPr>
              <a:t>!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9E51A3C-8EAF-559E-21FB-0AF3F25A1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81200"/>
            <a:ext cx="7772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spcBef>
                <a:spcPts val="4800"/>
              </a:spcBef>
              <a:buSzPct val="65000"/>
              <a:buFont typeface="Zapf Dingbats" charset="2"/>
              <a:buChar char=""/>
            </a:pPr>
            <a:r>
              <a:rPr lang="en-US" altLang="en-US" sz="2000" b="1" u="sng" dirty="0">
                <a:solidFill>
                  <a:schemeClr val="tx1"/>
                </a:solidFill>
                <a:latin typeface="Arial" panose="020B0604020202020204" pitchFamily="34" charset="0"/>
              </a:rPr>
              <a:t>project risks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budget, schedule, personnel, resource, customer, requirements problems, …</a:t>
            </a:r>
          </a:p>
          <a:p>
            <a:pPr>
              <a:spcBef>
                <a:spcPts val="1800"/>
              </a:spcBef>
              <a:buSzPct val="65000"/>
              <a:buFont typeface="Zapf Dingbats" charset="2"/>
              <a:buChar char=""/>
            </a:pPr>
            <a:r>
              <a:rPr lang="en-US" altLang="en-US" sz="2000" b="1" u="sng" dirty="0">
                <a:solidFill>
                  <a:schemeClr val="tx1"/>
                </a:solidFill>
                <a:latin typeface="Arial" panose="020B0604020202020204" pitchFamily="34" charset="0"/>
              </a:rPr>
              <a:t>technical risks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design, implementation, interfacing, testing, maintenance, …</a:t>
            </a:r>
          </a:p>
          <a:p>
            <a:pPr>
              <a:spcBef>
                <a:spcPts val="1800"/>
              </a:spcBef>
              <a:buSzPct val="65000"/>
              <a:buFont typeface="Zapf Dingbats" charset="2"/>
              <a:buChar char=""/>
            </a:pPr>
            <a:r>
              <a:rPr lang="en-US" altLang="en-US" sz="2000" b="1" u="sng" dirty="0">
                <a:solidFill>
                  <a:schemeClr val="tx1"/>
                </a:solidFill>
                <a:latin typeface="Arial" panose="020B0604020202020204" pitchFamily="34" charset="0"/>
              </a:rPr>
              <a:t>business risks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no market, no need, sales force can’t sell, no management support, ...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D10FA60F-94B0-33B3-DB2D-6FD822234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257800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 algn="ctr">
              <a:spcBef>
                <a:spcPts val="4800"/>
              </a:spcBef>
              <a:buClr>
                <a:srgbClr val="FF00FF"/>
              </a:buClr>
              <a:buSzPct val="120000"/>
              <a:buFont typeface="Zapf Dingbats" charset="2"/>
              <a:buChar char="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 it is important to identify all the risks that we can</a:t>
            </a:r>
          </a:p>
          <a:p>
            <a:pPr algn="ctr">
              <a:spcBef>
                <a:spcPts val="2400"/>
              </a:spcBef>
              <a:buClr>
                <a:srgbClr val="FF00FF"/>
              </a:buClr>
              <a:buSzPct val="120000"/>
              <a:buFont typeface="Zapf Dingbats" charset="2"/>
              <a:buChar char="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 use a risk checklist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11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 additive="repl">
                                        <p:cTn id="16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1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396D1781-9359-F222-B8BC-ABC98F904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618F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RISK PROJECTION (ESTIMATION)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486B6A7E-B6E9-CA95-DF70-72654500E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spcBef>
                <a:spcPts val="2400"/>
              </a:spcBef>
              <a:buSzPct val="65000"/>
              <a:buFont typeface="Zapf Dingbats" charset="2"/>
              <a:buChar char="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likelihood (l</a:t>
            </a:r>
            <a:r>
              <a:rPr lang="en-US" altLang="en-US" sz="2000" b="1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of the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risk (</a:t>
            </a: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r</a:t>
            </a:r>
            <a:r>
              <a:rPr lang="en-US" altLang="en-US" sz="2000" b="1" baseline="-25000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establish a scale </a:t>
            </a:r>
            <a:r>
              <a:rPr lang="en-US" altLang="en-US" sz="1800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Boolean, subjective, probabilities</a:t>
            </a:r>
          </a:p>
          <a:p>
            <a:pPr>
              <a:spcBef>
                <a:spcPts val="2400"/>
              </a:spcBef>
              <a:buSzPct val="65000"/>
              <a:buFont typeface="Zapf Dingbats" charset="2"/>
              <a:buChar char="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consequences and impact (x</a:t>
            </a:r>
            <a:r>
              <a:rPr lang="en-US" altLang="en-US" sz="2000" b="1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of the risk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its nature </a:t>
            </a:r>
            <a:r>
              <a:rPr lang="en-US" altLang="en-US" sz="1800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what is likely to happen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its scope </a:t>
            </a:r>
            <a:r>
              <a:rPr lang="en-US" altLang="en-US" sz="1800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what is likely to be affected and to what degree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its timing </a:t>
            </a:r>
            <a:r>
              <a:rPr lang="en-US" altLang="en-US" sz="1800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when and duration</a:t>
            </a:r>
          </a:p>
          <a:p>
            <a:pPr>
              <a:spcBef>
                <a:spcPts val="2400"/>
              </a:spcBef>
              <a:buSzPct val="65000"/>
              <a:buFont typeface="Zapf Dingbats" charset="2"/>
              <a:buChar char="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accuracy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of projection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basis for likelihood and impact</a:t>
            </a:r>
          </a:p>
          <a:p>
            <a:pPr algn="ctr">
              <a:spcBef>
                <a:spcPts val="4800"/>
              </a:spcBef>
              <a:buClr>
                <a:srgbClr val="FF00FF"/>
              </a:buClr>
              <a:buSzPct val="120000"/>
              <a:buFont typeface="Zapf Dingbats" charset="2"/>
              <a:buChar char="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 prioritize risks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5E43A48C-6667-62A2-5507-5DF5DF751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618F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RISK MANAGEMENT AND MONITORING</a:t>
            </a: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2E57B998-527F-32A9-09F6-AC4CFCA81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7772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457200" indent="-4572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 algn="ctr">
              <a:spcBef>
                <a:spcPts val="1800"/>
              </a:spcBef>
              <a:buClr>
                <a:srgbClr val="FF00FF"/>
              </a:buClr>
              <a:buSzPct val="120000"/>
              <a:buFont typeface="Zapf Dingbats" charset="2"/>
              <a:buChar char="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What steps can be taken to mitigate this risk?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9C2AF7A-7962-5F15-40F4-582B4F261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219700"/>
            <a:ext cx="7772400" cy="952500"/>
          </a:xfrm>
          <a:prstGeom prst="rect">
            <a:avLst/>
          </a:prstGeom>
          <a:solidFill>
            <a:srgbClr val="FFFF99"/>
          </a:solidFill>
          <a:ln w="38160" cap="sq">
            <a:solidFill>
              <a:srgbClr val="FC0128"/>
            </a:solidFill>
            <a:miter lim="800000"/>
            <a:headEnd/>
            <a:tailEnd/>
          </a:ln>
          <a:effectLst>
            <a:outerShdw dist="107933" dir="2700000" algn="ctr" rotWithShape="0">
              <a:srgbClr val="919191"/>
            </a:outerShdw>
          </a:effectLst>
        </p:spPr>
        <p:txBody>
          <a:bodyPr lIns="90360" tIns="44280" rIns="90360" bIns="44280"/>
          <a:lstStyle>
            <a:lvl1pPr marL="342900" indent="-339725">
              <a:tabLst>
                <a:tab pos="342900" algn="l"/>
                <a:tab pos="7540625" algn="r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342900" algn="l"/>
                <a:tab pos="7540625" algn="r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42900" algn="l"/>
                <a:tab pos="7540625" algn="r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42900" algn="l"/>
                <a:tab pos="7540625" algn="r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42900" algn="l"/>
                <a:tab pos="7540625" algn="r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540625" algn="r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540625" algn="r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540625" algn="r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540625" algn="r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spcBef>
                <a:spcPts val="2300"/>
              </a:spcBef>
              <a:buSzPct val="65000"/>
            </a:pPr>
            <a:r>
              <a:rPr lang="en-US" altLang="en-US" sz="2000" dirty="0">
                <a:latin typeface="Arial" panose="020B0604020202020204" pitchFamily="34" charset="0"/>
              </a:rPr>
              <a:t>	</a:t>
            </a:r>
            <a:r>
              <a:rPr lang="en-US" altLang="en-US" sz="2000" b="1" dirty="0">
                <a:latin typeface="Arial" panose="020B0604020202020204" pitchFamily="34" charset="0"/>
              </a:rPr>
              <a:t>“If you know the enemy and you know yourself, you need not fear the result of a hundred battles.”</a:t>
            </a:r>
          </a:p>
          <a:p>
            <a:pPr algn="r">
              <a:buClrTx/>
              <a:buSzPct val="65000"/>
              <a:buFontTx/>
              <a:buNone/>
            </a:pPr>
            <a:r>
              <a:rPr lang="en-US" altLang="en-US" sz="1600" i="1" dirty="0">
                <a:latin typeface="Arial" panose="020B0604020202020204" pitchFamily="34" charset="0"/>
              </a:rPr>
              <a:t>The Art of War</a:t>
            </a:r>
            <a:r>
              <a:rPr lang="en-US" altLang="en-US" sz="1600" dirty="0">
                <a:latin typeface="Arial" panose="020B0604020202020204" pitchFamily="34" charset="0"/>
              </a:rPr>
              <a:t>, Sun Tzu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C92CD831-54BF-502F-3C8C-6955D8B3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866900"/>
            <a:ext cx="7772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spcBef>
                <a:spcPts val="36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need to perform cost/benefit analysis of countermeasures</a:t>
            </a:r>
          </a:p>
          <a:p>
            <a:pPr algn="ctr">
              <a:spcBef>
                <a:spcPts val="1800"/>
              </a:spcBef>
              <a:buClr>
                <a:srgbClr val="FF00FF"/>
              </a:buClr>
              <a:buSzPct val="120000"/>
              <a:buFont typeface="Zapf Dingbats" charset="2"/>
              <a:buChar char="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 Do they cost more than the consequences</a:t>
            </a:r>
            <a:b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of the risk itself?</a:t>
            </a:r>
          </a:p>
          <a:p>
            <a:pPr>
              <a:spcBef>
                <a:spcPts val="2300"/>
              </a:spcBef>
              <a:buSzPct val="65000"/>
              <a:buFont typeface="Zapf Dingbats" charset="2"/>
              <a:buChar char=""/>
            </a:pPr>
            <a:r>
              <a:rPr lang="en-US" altLang="en-US" sz="2000" b="1" u="sng" dirty="0">
                <a:solidFill>
                  <a:schemeClr val="tx1"/>
                </a:solidFill>
                <a:latin typeface="Arial" panose="020B0604020202020204" pitchFamily="34" charset="0"/>
              </a:rPr>
              <a:t>apply 80:20 rule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80%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of all project risk is accounted for by 			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20%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of identified risks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CD656BF3-9269-90FF-04A5-7B2A46BE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618F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WORK BREAKDOWN STRUCTURE (WBS)</a:t>
            </a: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0BBD3E3F-6331-D769-41F8-DE009D659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7848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spcBef>
                <a:spcPts val="48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breaks the project into tasks, sub-tasks, … </a:t>
            </a:r>
            <a:r>
              <a:rPr lang="en-US" altLang="en-US" sz="2000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divide and conquer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usually shown in a tree structure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identify all the activities/tasks required to complete the project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estimate resources required for each leaf node and then “roll-up” to get estimate for the entire project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used in both budgets (cost of task) and schedules (time to do task)</a:t>
            </a:r>
          </a:p>
          <a:p>
            <a:pPr>
              <a:spcBef>
                <a:spcPts val="48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WBS should allow each task to be: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easily planned </a:t>
            </a:r>
            <a:r>
              <a:rPr lang="en-US" altLang="en-US" sz="1800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has a well-defined start and end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easily assigned </a:t>
            </a:r>
            <a:r>
              <a:rPr lang="en-US" altLang="en-US" sz="1800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to individuals/teams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tracked 	</a:t>
            </a:r>
            <a:r>
              <a:rPr lang="en-US" altLang="en-US" sz="1800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can monitor progress and know who is working on it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budgeted </a:t>
            </a:r>
            <a:r>
              <a:rPr lang="en-US" altLang="en-US" sz="1800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has an associated cost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of the right granularity </a:t>
            </a:r>
            <a:r>
              <a:rPr lang="en-US" altLang="en-US" sz="1800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not too small and not too large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6C18B99E-630C-37D3-0225-3F4895C48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618F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SCHEDULES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A5570FA3-751E-77B0-0DD7-61BEF64C9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79248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spcBef>
                <a:spcPts val="24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need to determine schedule items and when they happen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task ordering </a:t>
            </a:r>
            <a:r>
              <a:rPr lang="en-US" altLang="en-US" sz="1800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dependencies (sequential, parallel)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time estimates for each task </a:t>
            </a:r>
            <a:r>
              <a:rPr lang="en-US" altLang="en-US" sz="1800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start time, duration (range?)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resource assignment </a:t>
            </a:r>
            <a:r>
              <a:rPr lang="en-US" altLang="en-US" sz="1800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people, hardware, software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milestones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important management decision points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deliverables </a:t>
            </a:r>
            <a:r>
              <a:rPr lang="en-US" altLang="en-US" sz="1800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specifications, documents, code, etc.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critical path </a:t>
            </a:r>
            <a:r>
              <a:rPr lang="en-US" altLang="en-US" sz="1800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chain of tasks which determine project duration</a:t>
            </a:r>
          </a:p>
          <a:p>
            <a:pPr algn="ctr">
              <a:spcBef>
                <a:spcPts val="1200"/>
              </a:spcBef>
              <a:buClr>
                <a:srgbClr val="FF00FF"/>
              </a:buClr>
              <a:buSzPct val="120000"/>
              <a:buFont typeface="Zapf Dingbats" charset="2"/>
              <a:buChar char="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 prioritize by risk, criticality, resource utilization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572BCEF-ECF4-6F49-3032-4A28BCE4C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95800"/>
            <a:ext cx="7924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spcBef>
                <a:spcPts val="36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usually three levels of schedule needed: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master schedule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for communicating with management, customer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macroschedule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for day-to-day management of project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microschedule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for team management</a:t>
            </a:r>
          </a:p>
          <a:p>
            <a:pPr algn="ctr">
              <a:spcBef>
                <a:spcPts val="1200"/>
              </a:spcBef>
              <a:buClr>
                <a:srgbClr val="FF00FF"/>
              </a:buClr>
              <a:buSzPct val="120000"/>
              <a:buFont typeface="Zapf Dingbats" charset="2"/>
              <a:buChar char="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Gantt and PERT charts commonly used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 additive="repl"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9BB119F4-62C0-0E4D-6A2A-0640E47C6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618F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STAFFING AND ORGANIZATION</a:t>
            </a: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90416F52-ADD6-9405-1548-C7FBA8B7F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7924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spcBef>
                <a:spcPts val="48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create a (hierarchical) project organization chart that: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identifies project roles and responsibilities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plans the number of staff in each role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establishes product teams as needed</a:t>
            </a:r>
          </a:p>
          <a:p>
            <a:pPr lvl="2">
              <a:buFont typeface="Zapf Dingbats" charset="2"/>
              <a:buChar char=""/>
            </a:pPr>
            <a:r>
              <a:rPr lang="en-US" altLang="en-US" sz="1600" dirty="0">
                <a:solidFill>
                  <a:schemeClr val="tx1"/>
                </a:solidFill>
                <a:latin typeface="Scholar" charset="0"/>
              </a:rPr>
              <a:t>interdisciplinary teams to coordinate certain efforts</a:t>
            </a:r>
          </a:p>
          <a:p>
            <a:pPr>
              <a:spcBef>
                <a:spcPts val="18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team organization should: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be modular to limit communication and complexity of interaction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invest each team member with a clear sense of ownership</a:t>
            </a:r>
          </a:p>
          <a:p>
            <a:pPr>
              <a:spcBef>
                <a:spcPts val="18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this implies that: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teams should be formed to “own” the design and implementation of one or more packages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classes should be assigned to individuals for design and implementation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owners (leads) should be identified for packages and the system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C413C28-8874-5B69-05A8-89468779F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867400"/>
            <a:ext cx="7924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457200" indent="-4572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 algn="ctr">
              <a:spcBef>
                <a:spcPts val="4800"/>
              </a:spcBef>
              <a:buClr>
                <a:srgbClr val="FF00FF"/>
              </a:buClr>
              <a:buSzPct val="120000"/>
              <a:buFont typeface="Zapf Dingbats" charset="2"/>
              <a:buChar char=""/>
            </a:pPr>
            <a:r>
              <a:rPr lang="en-US" altLang="en-US" sz="2000" b="1">
                <a:latin typeface="Arial" panose="020B0604020202020204" pitchFamily="34" charset="0"/>
              </a:rPr>
              <a:t>achieving </a:t>
            </a:r>
            <a:r>
              <a:rPr lang="en-US" altLang="en-US" sz="2000" b="1">
                <a:solidFill>
                  <a:srgbClr val="FC0128"/>
                </a:solidFill>
                <a:latin typeface="Arial" panose="020B0604020202020204" pitchFamily="34" charset="0"/>
              </a:rPr>
              <a:t>right level of communication</a:t>
            </a:r>
            <a:r>
              <a:rPr lang="en-US" altLang="en-US" sz="2000" b="1">
                <a:latin typeface="Arial" panose="020B0604020202020204" pitchFamily="34" charset="0"/>
              </a:rPr>
              <a:t> is key to success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 P’s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— the most important element of a successful project</a:t>
            </a:r>
          </a:p>
          <a:p>
            <a:r>
              <a:rPr lang="en-US" dirty="0"/>
              <a:t>Product — the software to be built</a:t>
            </a:r>
          </a:p>
          <a:p>
            <a:r>
              <a:rPr lang="en-US" dirty="0"/>
              <a:t>Process — the set of framework activities and software engineering tasks to get the job done</a:t>
            </a:r>
          </a:p>
          <a:p>
            <a:r>
              <a:rPr lang="en-US" dirty="0"/>
              <a:t>Project — all work required to make the product a reality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>
            <a:extLst>
              <a:ext uri="{FF2B5EF4-FFF2-40B4-BE49-F238E27FC236}">
                <a16:creationId xmlns:a16="http://schemas.microsoft.com/office/drawing/2014/main" id="{5B9D5EEC-62DC-55B3-FA38-AF1DF4B16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807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618F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TIME-PHASED BUDGET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E3DD42E8-3BF8-F039-D2BF-90D2F0CCC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spcBef>
                <a:spcPts val="48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 time-phased budget details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when the project’s budget is planned to be spent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what is expected to have been accomplished at each level of expenditure </a:t>
            </a:r>
          </a:p>
          <a:p>
            <a:pPr>
              <a:spcBef>
                <a:spcPts val="24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manpower will likely be your major cost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to each WBS item assign costs based on duration, staffing level, and cost for each type of staff</a:t>
            </a:r>
          </a:p>
          <a:p>
            <a:pPr>
              <a:spcBef>
                <a:spcPts val="2400"/>
              </a:spcBef>
              <a:buSzPct val="65000"/>
              <a:buFont typeface="Zapf Dingbats" charset="2"/>
              <a:buChar char="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BUT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, don’t forget other costs!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travel	–	 software licenses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hardware	–	etc.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u="sng" dirty="0">
                <a:solidFill>
                  <a:schemeClr val="tx1"/>
                </a:solidFill>
                <a:latin typeface="Arial" panose="020B0604020202020204" pitchFamily="34" charset="0"/>
              </a:rPr>
              <a:t>plus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some reserve (between 10-15%)</a:t>
            </a:r>
          </a:p>
          <a:p>
            <a:pPr>
              <a:spcBef>
                <a:spcPts val="2400"/>
              </a:spcBef>
              <a:buSzPct val="65000"/>
              <a:buFont typeface="Zapf Dingbats" charset="2"/>
              <a:buChar char="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track your spending!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compare planned and actual money spent against planned and actual completion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monthly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>
            <a:extLst>
              <a:ext uri="{FF2B5EF4-FFF2-40B4-BE49-F238E27FC236}">
                <a16:creationId xmlns:a16="http://schemas.microsoft.com/office/drawing/2014/main" id="{E2C5D972-1508-FD4E-AD8C-E1CED3FBF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618F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METRICS PLAN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7B575C13-65EE-D1A6-E1F3-1D60C9AB5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spcBef>
                <a:spcPts val="48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for purposes of project management we need to: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identify which development metrics to collect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provide a plan for how to collect each of them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describe procedures and tools the will be used to collect them</a:t>
            </a:r>
          </a:p>
          <a:p>
            <a:pPr>
              <a:spcBef>
                <a:spcPts val="36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project management metrics are usually related to size: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number of use cases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number of classes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lines of source code</a:t>
            </a:r>
          </a:p>
          <a:p>
            <a:pPr>
              <a:spcBef>
                <a:spcPts val="36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compare planned sizes with current sizes to determine: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progress: how much of the planned development is in place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stability: how much change has there been in project requirements and change estimates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98C42230-B90F-EB23-E3B8-B9D2CA276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618F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 TRACKING AND CONTROL</a:t>
            </a: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8DA1257C-4BF2-9DE7-4B48-5D9B7C13B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219200"/>
            <a:ext cx="7467600" cy="444500"/>
          </a:xfrm>
          <a:prstGeom prst="rect">
            <a:avLst/>
          </a:prstGeom>
          <a:solidFill>
            <a:srgbClr val="FFFF99"/>
          </a:solidFill>
          <a:ln w="38160" cap="sq">
            <a:solidFill>
              <a:srgbClr val="FC0128"/>
            </a:solidFill>
            <a:miter lim="800000"/>
            <a:headEnd/>
            <a:tailEnd/>
          </a:ln>
          <a:effectLst>
            <a:outerShdw dist="107933" dir="2700000" algn="ctr" rotWithShape="0">
              <a:srgbClr val="919191"/>
            </a:outerShdw>
          </a:effectLst>
        </p:spPr>
        <p:txBody>
          <a:bodyPr lIns="90360" tIns="44280" rIns="90360" bIns="4428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 algn="ctr">
              <a:spcBef>
                <a:spcPts val="4800"/>
              </a:spcBef>
              <a:buSzPct val="65000"/>
            </a:pPr>
            <a:r>
              <a:rPr lang="en-US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“</a:t>
            </a:r>
            <a:r>
              <a:rPr lang="en-US" altLang="en-US" sz="2000" b="1">
                <a:solidFill>
                  <a:srgbClr val="00279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software projects fall behind schedule one day at a time</a:t>
            </a:r>
            <a:r>
              <a:rPr lang="en-US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F65DDEE-4AA3-971A-D535-2AA81B376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133600"/>
            <a:ext cx="7772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spcBef>
                <a:spcPts val="48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need to have constant, consistent, inoffensive monitoring of project activities</a:t>
            </a:r>
          </a:p>
          <a:p>
            <a:pPr lvl="1" algn="ctr">
              <a:spcBef>
                <a:spcPts val="600"/>
              </a:spcBef>
              <a:buClr>
                <a:srgbClr val="FF00FF"/>
              </a:buClr>
              <a:buSzPct val="120000"/>
              <a:buFont typeface="Zapf Dingbats" charset="2"/>
              <a:buChar char="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 primary purpose is to make sure the project is</a:t>
            </a:r>
            <a:b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meeting the budget and schedule</a:t>
            </a:r>
          </a:p>
          <a:p>
            <a:pPr>
              <a:spcBef>
                <a:spcPts val="48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change is nearly inevitable despite best efforts to minimize it</a:t>
            </a:r>
          </a:p>
          <a:p>
            <a:pPr lvl="1" algn="ctr">
              <a:spcBef>
                <a:spcPts val="600"/>
              </a:spcBef>
              <a:buClr>
                <a:srgbClr val="FF00FF"/>
              </a:buClr>
              <a:buSzPct val="120000"/>
              <a:buFont typeface="Zapf Dingbats" charset="2"/>
              <a:buChar char="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 key is to handle it in a controlled manner </a:t>
            </a:r>
            <a:r>
              <a:rPr lang="en-US" altLang="en-US" sz="1800" b="1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SCM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20C85BCC-7026-0666-5918-B7B8B7049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5257800"/>
            <a:ext cx="6934200" cy="914400"/>
          </a:xfrm>
          <a:prstGeom prst="rect">
            <a:avLst/>
          </a:prstGeom>
          <a:solidFill>
            <a:srgbClr val="FFFF99"/>
          </a:solidFill>
          <a:ln w="38160" cap="sq">
            <a:solidFill>
              <a:srgbClr val="FC0128"/>
            </a:solidFill>
            <a:miter lim="800000"/>
            <a:headEnd/>
            <a:tailEnd/>
          </a:ln>
          <a:effectLst>
            <a:outerShdw dist="107933" dir="2700000" algn="ctr" rotWithShape="0">
              <a:srgbClr val="919191"/>
            </a:outerShdw>
          </a:effectLst>
        </p:spPr>
        <p:txBody>
          <a:bodyPr lIns="90360" tIns="44280" rIns="90360" bIns="442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 algn="ctr">
              <a:spcBef>
                <a:spcPts val="4800"/>
              </a:spcBef>
              <a:buSzPct val="65000"/>
            </a:pPr>
            <a:endParaRPr lang="en-US" altLang="en-US" sz="800" b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  <a:p>
            <a:pPr algn="ctr">
              <a:buClrTx/>
              <a:buSzPct val="65000"/>
              <a:buFontTx/>
              <a:buNone/>
            </a:pPr>
            <a:r>
              <a:rPr lang="en-US" alt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“Adding manpower to a late software project makes it later.”</a:t>
            </a:r>
          </a:p>
          <a:p>
            <a:pPr>
              <a:spcBef>
                <a:spcPts val="300"/>
              </a:spcBef>
              <a:buSzPct val="65000"/>
            </a:pPr>
            <a:r>
              <a:rPr lang="en-US" altLang="en-US" sz="1600">
                <a:latin typeface="Arial" panose="020B0604020202020204" pitchFamily="34" charset="0"/>
              </a:rPr>
              <a:t>	Frederick P. Brooks </a:t>
            </a:r>
            <a:r>
              <a:rPr lang="en-US" altLang="en-US" sz="1600" i="1">
                <a:latin typeface="Arial" panose="020B0604020202020204" pitchFamily="34" charset="0"/>
              </a:rPr>
              <a:t>The Mythical Man-Month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11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 additive="repl"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 additive="repl"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 additive="repl"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 additive="repl"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3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>
            <a:extLst>
              <a:ext uri="{FF2B5EF4-FFF2-40B4-BE49-F238E27FC236}">
                <a16:creationId xmlns:a16="http://schemas.microsoft.com/office/drawing/2014/main" id="{B6EB1978-286C-5544-ECD6-E4C0F79C4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618F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METHODS OF PROJECT TRACKING &amp; CONTROL</a:t>
            </a: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9C61CCFE-1B0A-0C58-475D-31B670563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spcBef>
                <a:spcPts val="33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project status meetings </a:t>
            </a:r>
            <a:r>
              <a:rPr lang="en-US" altLang="en-US" sz="2000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weekly, monthly</a:t>
            </a:r>
          </a:p>
          <a:p>
            <a:pPr>
              <a:spcBef>
                <a:spcPts val="33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doing project reviews and evaluating the results of each review</a:t>
            </a:r>
          </a:p>
          <a:p>
            <a:pPr>
              <a:spcBef>
                <a:spcPts val="33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check if milestones are accomplished as planned</a:t>
            </a:r>
          </a:p>
          <a:p>
            <a:pPr>
              <a:spcBef>
                <a:spcPts val="33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compare actual budget with planned budget and actual start dates with planned start dates for activities</a:t>
            </a:r>
          </a:p>
          <a:p>
            <a:pPr>
              <a:spcBef>
                <a:spcPts val="33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informal chats with project staff</a:t>
            </a:r>
          </a:p>
          <a:p>
            <a:pPr>
              <a:spcBef>
                <a:spcPts val="33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if slipping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diagnose and recover as best you can: reorganize, change schedule,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2F27A4EF-D584-28C1-B3F7-01A404FE6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815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618F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MANAGING SOFTWARE DEVELOPMENT SUMMARY</a:t>
            </a: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20123634-A799-1CB8-38A5-0648086E2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 algn="ctr">
              <a:spcBef>
                <a:spcPts val="2900"/>
              </a:spcBef>
              <a:buSzPct val="65000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2900"/>
              </a:spcBef>
              <a:buSzPct val="65000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“Manage the process, don’t let the process manage you.”</a:t>
            </a:r>
          </a:p>
          <a:p>
            <a:pPr algn="r">
              <a:spcBef>
                <a:spcPts val="2900"/>
              </a:spcBef>
              <a:buSzPct val="65000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Khoa Nguyen, </a:t>
            </a:r>
            <a:r>
              <a:rPr lang="en-US" altLang="en-US" sz="1600" i="1" dirty="0">
                <a:solidFill>
                  <a:schemeClr val="tx1"/>
                </a:solidFill>
                <a:latin typeface="Arial" panose="020B0604020202020204" pitchFamily="34" charset="0"/>
              </a:rPr>
              <a:t>CEO </a:t>
            </a:r>
            <a:r>
              <a:rPr lang="en-US" altLang="en-US" sz="1600" i="1" dirty="0" err="1">
                <a:solidFill>
                  <a:schemeClr val="tx1"/>
                </a:solidFill>
                <a:latin typeface="Arial" panose="020B0604020202020204" pitchFamily="34" charset="0"/>
              </a:rPr>
              <a:t>Videoserver</a:t>
            </a:r>
            <a:endParaRPr lang="en-US" altLang="en-US" sz="1600" i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 managers who define the business issues that often have significant influence on the project.</a:t>
            </a:r>
          </a:p>
          <a:p>
            <a:r>
              <a:rPr lang="en-US" dirty="0"/>
              <a:t>Project (technical) managers who must plan, motivate, organize, and control the practitioners who do software work.</a:t>
            </a:r>
          </a:p>
          <a:p>
            <a:r>
              <a:rPr lang="en-US" dirty="0"/>
              <a:t>Practitioners who deliver the technical skills that are necessary to engineer a product or application.</a:t>
            </a:r>
          </a:p>
          <a:p>
            <a:r>
              <a:rPr lang="en-US" dirty="0"/>
              <a:t>Customers who specify the requirements for the software to be engineered and other stakeholders who have a peripheral interest in the outcome.</a:t>
            </a:r>
          </a:p>
          <a:p>
            <a:r>
              <a:rPr lang="en-US" dirty="0"/>
              <a:t>End-users who interact with the software once it is released for production use.</a:t>
            </a:r>
          </a:p>
        </p:txBody>
      </p:sp>
    </p:spTree>
    <p:extLst>
      <p:ext uri="{BB962C8B-B14F-4D97-AF65-F5344CB8AC3E}">
        <p14:creationId xmlns:p14="http://schemas.microsoft.com/office/powerpoint/2010/main" val="372190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9B6C0DDE-A12C-4D30-7866-FE40D5D24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SzPct val="65000"/>
              <a:buFontTx/>
              <a:buNone/>
            </a:pPr>
            <a:fld id="{A1707BAB-24F5-4C11-9272-7B779A652136}" type="slidenum">
              <a:rPr lang="en-US" altLang="en-US"/>
              <a:pPr>
                <a:buClrTx/>
                <a:buSzPct val="65000"/>
                <a:buFontTx/>
                <a:buNone/>
              </a:pPr>
              <a:t>4</a:t>
            </a:fld>
            <a:endParaRPr lang="en-US" altLang="en-US"/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6D3E884C-E594-A6CD-07E1-7F36DB13B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01" y="415926"/>
            <a:ext cx="67056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 dirty="0">
                <a:solidFill>
                  <a:srgbClr val="618F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Software Teams</a:t>
            </a:r>
          </a:p>
        </p:txBody>
      </p:sp>
      <p:grpSp>
        <p:nvGrpSpPr>
          <p:cNvPr id="6147" name="Group 3">
            <a:extLst>
              <a:ext uri="{FF2B5EF4-FFF2-40B4-BE49-F238E27FC236}">
                <a16:creationId xmlns:a16="http://schemas.microsoft.com/office/drawing/2014/main" id="{AB191CC5-F3B4-AE5C-85FD-E73A9D921D46}"/>
              </a:ext>
            </a:extLst>
          </p:cNvPr>
          <p:cNvGrpSpPr>
            <a:grpSpLocks/>
          </p:cNvGrpSpPr>
          <p:nvPr/>
        </p:nvGrpSpPr>
        <p:grpSpPr bwMode="auto">
          <a:xfrm>
            <a:off x="2338388" y="1447800"/>
            <a:ext cx="6753226" cy="3413126"/>
            <a:chOff x="513" y="912"/>
            <a:chExt cx="4254" cy="2150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FD7504BB-2673-D8E9-52C5-565405C441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" y="1145"/>
              <a:ext cx="2189" cy="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149" name="Text Box 5">
              <a:extLst>
                <a:ext uri="{FF2B5EF4-FFF2-40B4-BE49-F238E27FC236}">
                  <a16:creationId xmlns:a16="http://schemas.microsoft.com/office/drawing/2014/main" id="{97C2F1E3-2EB2-1B47-C81F-B13A43BBA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2" y="912"/>
              <a:ext cx="1019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9pPr>
            </a:lstStyle>
            <a:p>
              <a:pPr>
                <a:lnSpc>
                  <a:spcPct val="90000"/>
                </a:lnSpc>
                <a:buClrTx/>
                <a:buSzPct val="65000"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How to lead?</a:t>
              </a:r>
            </a:p>
          </p:txBody>
        </p:sp>
        <p:sp>
          <p:nvSpPr>
            <p:cNvPr id="6150" name="Text Box 6">
              <a:extLst>
                <a:ext uri="{FF2B5EF4-FFF2-40B4-BE49-F238E27FC236}">
                  <a16:creationId xmlns:a16="http://schemas.microsoft.com/office/drawing/2014/main" id="{49F80A65-C69E-11D8-1B94-2C4DADECF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136"/>
              <a:ext cx="1326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9pPr>
            </a:lstStyle>
            <a:p>
              <a:pPr>
                <a:lnSpc>
                  <a:spcPct val="90000"/>
                </a:lnSpc>
                <a:buClrTx/>
                <a:buSzPct val="65000"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How to organize?</a:t>
              </a:r>
            </a:p>
          </p:txBody>
        </p:sp>
        <p:sp>
          <p:nvSpPr>
            <p:cNvPr id="6151" name="Text Box 7">
              <a:extLst>
                <a:ext uri="{FF2B5EF4-FFF2-40B4-BE49-F238E27FC236}">
                  <a16:creationId xmlns:a16="http://schemas.microsoft.com/office/drawing/2014/main" id="{CB6F092B-190E-D806-D2D7-2463473AA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" y="2796"/>
              <a:ext cx="1326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9pPr>
            </a:lstStyle>
            <a:p>
              <a:pPr>
                <a:lnSpc>
                  <a:spcPct val="90000"/>
                </a:lnSpc>
                <a:buClrTx/>
                <a:buSzPct val="65000"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How to motivate?</a:t>
              </a:r>
            </a:p>
          </p:txBody>
        </p:sp>
        <p:sp>
          <p:nvSpPr>
            <p:cNvPr id="6152" name="Text Box 8">
              <a:extLst>
                <a:ext uri="{FF2B5EF4-FFF2-40B4-BE49-F238E27FC236}">
                  <a16:creationId xmlns:a16="http://schemas.microsoft.com/office/drawing/2014/main" id="{E4F7E17E-22F0-82AF-9974-63A9E9C91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" y="1398"/>
              <a:ext cx="150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9pPr>
            </a:lstStyle>
            <a:p>
              <a:pPr>
                <a:lnSpc>
                  <a:spcPct val="90000"/>
                </a:lnSpc>
                <a:buClrTx/>
                <a:buSzPct val="65000"/>
                <a:buFontTx/>
                <a:buNone/>
              </a:pPr>
              <a:r>
                <a:rPr lang="en-US" altLang="en-US" sz="1800" b="1" dirty="0">
                  <a:latin typeface="Arial" panose="020B0604020202020204" pitchFamily="34" charset="0"/>
                </a:rPr>
                <a:t>How to collaborate?</a:t>
              </a:r>
            </a:p>
          </p:txBody>
        </p:sp>
        <p:sp>
          <p:nvSpPr>
            <p:cNvPr id="6153" name="Text Box 9">
              <a:extLst>
                <a:ext uri="{FF2B5EF4-FFF2-40B4-BE49-F238E27FC236}">
                  <a16:creationId xmlns:a16="http://schemas.microsoft.com/office/drawing/2014/main" id="{B7E8F803-6740-874E-9498-60CA3B25B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3" y="2845"/>
              <a:ext cx="196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Noto Sans CJK SC" charset="0"/>
                </a:defRPr>
              </a:lvl9pPr>
            </a:lstStyle>
            <a:p>
              <a:pPr>
                <a:lnSpc>
                  <a:spcPct val="90000"/>
                </a:lnSpc>
                <a:buClrTx/>
                <a:buSzPct val="65000"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How to create good ideas?</a:t>
              </a:r>
            </a:p>
          </p:txBody>
        </p:sp>
      </p:grpSp>
      <p:sp>
        <p:nvSpPr>
          <p:cNvPr id="2" name="Text Box 5">
            <a:extLst>
              <a:ext uri="{FF2B5EF4-FFF2-40B4-BE49-F238E27FC236}">
                <a16:creationId xmlns:a16="http://schemas.microsoft.com/office/drawing/2014/main" id="{EA3939DC-B4F6-9853-9BCE-FF64466B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241663"/>
            <a:ext cx="1618048" cy="34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lnSpc>
                <a:spcPct val="90000"/>
              </a:lnSpc>
              <a:buClrTx/>
              <a:buSzPct val="65000"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How to lead?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D6479824-AC63-BD55-2252-EE5C8BA29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137" y="2070421"/>
            <a:ext cx="2387490" cy="34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lnSpc>
                <a:spcPct val="90000"/>
              </a:lnSpc>
              <a:buClrTx/>
              <a:buSzPct val="65000"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How to collaborate?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ECF75-8435-82A0-B056-1AF3826D28FE}"/>
              </a:ext>
            </a:extLst>
          </p:cNvPr>
          <p:cNvSpPr txBox="1"/>
          <p:nvPr/>
        </p:nvSpPr>
        <p:spPr>
          <a:xfrm>
            <a:off x="1447800" y="4372651"/>
            <a:ext cx="238749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SzPct val="65000"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How to motivate?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D13D8799-4BEA-1F3D-981F-6C21707F4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026" y="4359914"/>
            <a:ext cx="3118459" cy="34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lnSpc>
                <a:spcPct val="90000"/>
              </a:lnSpc>
              <a:buClrTx/>
              <a:buSzPct val="65000"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How to create good ideas?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A573A-670F-EDA8-894B-02FBDD1EF96C}"/>
              </a:ext>
            </a:extLst>
          </p:cNvPr>
          <p:cNvSpPr txBox="1"/>
          <p:nvPr/>
        </p:nvSpPr>
        <p:spPr>
          <a:xfrm>
            <a:off x="8318502" y="2092324"/>
            <a:ext cx="2703868" cy="344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SzPct val="65000"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How to organize?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152400"/>
            <a:ext cx="8534400" cy="838200"/>
          </a:xfrm>
        </p:spPr>
        <p:txBody>
          <a:bodyPr/>
          <a:lstStyle/>
          <a:p>
            <a:r>
              <a:rPr lang="en-US" dirty="0"/>
              <a:t>THE SOFTWARE DEVELOPMENT PLAN (SDP)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524000"/>
            <a:ext cx="9144000" cy="42672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48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latin typeface="Arial" panose="020B0604020202020204" pitchFamily="34" charset="0"/>
              </a:rPr>
              <a:t>the SDP documents exactly </a:t>
            </a:r>
            <a:r>
              <a:rPr lang="en-US" altLang="en-US" sz="2000" dirty="0">
                <a:solidFill>
                  <a:srgbClr val="FC0128"/>
                </a:solidFill>
                <a:latin typeface="Arial" panose="020B0604020202020204" pitchFamily="34" charset="0"/>
              </a:rPr>
              <a:t>how</a:t>
            </a:r>
            <a:r>
              <a:rPr lang="en-US" altLang="en-US" sz="2000" dirty="0">
                <a:latin typeface="Arial" panose="020B0604020202020204" pitchFamily="34" charset="0"/>
              </a:rPr>
              <a:t> the project will be managed</a:t>
            </a:r>
          </a:p>
          <a:p>
            <a:pPr lvl="1">
              <a:spcBef>
                <a:spcPts val="600"/>
              </a:spcBef>
              <a:buClr>
                <a:srgbClr val="FF00FF"/>
              </a:buClr>
              <a:buSzPct val="120000"/>
              <a:buFont typeface="Zapf Dingbats" charset="2"/>
              <a:buChar char=""/>
            </a:pPr>
            <a:r>
              <a:rPr lang="en-US" altLang="en-US" sz="1800" b="1" dirty="0">
                <a:latin typeface="Arial" panose="020B0604020202020204" pitchFamily="34" charset="0"/>
              </a:rPr>
              <a:t>  it defines the project</a:t>
            </a:r>
          </a:p>
          <a:p>
            <a:pPr>
              <a:spcBef>
                <a:spcPts val="24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latin typeface="Arial" panose="020B0604020202020204" pitchFamily="34" charset="0"/>
              </a:rPr>
              <a:t>first need to </a:t>
            </a:r>
            <a:r>
              <a:rPr lang="en-US" altLang="en-US" sz="2000" dirty="0">
                <a:solidFill>
                  <a:srgbClr val="FC0128"/>
                </a:solidFill>
                <a:latin typeface="Arial" panose="020B0604020202020204" pitchFamily="34" charset="0"/>
              </a:rPr>
              <a:t>define the scope</a:t>
            </a:r>
            <a:r>
              <a:rPr lang="en-US" altLang="en-US" sz="2000" dirty="0">
                <a:latin typeface="Arial" panose="020B0604020202020204" pitchFamily="34" charset="0"/>
              </a:rPr>
              <a:t> of the development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rgbClr val="FC0128"/>
                </a:solidFill>
                <a:latin typeface="Arial" panose="020B0604020202020204" pitchFamily="34" charset="0"/>
              </a:rPr>
              <a:t>define the problem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latin typeface="Arial" panose="020B0604020202020204" pitchFamily="34" charset="0"/>
              </a:rPr>
              <a:t>  agree on what constitutes success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rgbClr val="FC0128"/>
                </a:solidFill>
                <a:latin typeface="Arial" panose="020B0604020202020204" pitchFamily="34" charset="0"/>
              </a:rPr>
              <a:t>analyze the requirements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latin typeface="Arial" panose="020B0604020202020204" pitchFamily="34" charset="0"/>
              </a:rPr>
              <a:t>  so you can make sizing estimates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rgbClr val="FC0128"/>
                </a:solidFill>
                <a:latin typeface="Arial" panose="020B0604020202020204" pitchFamily="34" charset="0"/>
              </a:rPr>
              <a:t>prepare a top-level package diagram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latin typeface="Arial" panose="020B0604020202020204" pitchFamily="34" charset="0"/>
              </a:rPr>
              <a:t>  overall view of the system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rgbClr val="FC0128"/>
                </a:solidFill>
                <a:latin typeface="Arial" panose="020B0604020202020204" pitchFamily="34" charset="0"/>
              </a:rPr>
              <a:t>estimate</a:t>
            </a:r>
            <a:r>
              <a:rPr lang="en-US" altLang="en-US" sz="1800" dirty="0">
                <a:latin typeface="Arial" panose="020B0604020202020204" pitchFamily="34" charset="0"/>
              </a:rPr>
              <a:t> the </a:t>
            </a:r>
            <a:r>
              <a:rPr lang="en-US" altLang="en-US" sz="1800" dirty="0">
                <a:solidFill>
                  <a:srgbClr val="FC0128"/>
                </a:solidFill>
                <a:latin typeface="Arial" panose="020B0604020202020204" pitchFamily="34" charset="0"/>
              </a:rPr>
              <a:t>time</a:t>
            </a:r>
            <a:r>
              <a:rPr lang="en-US" altLang="en-US" sz="1800" dirty="0">
                <a:latin typeface="Arial" panose="020B0604020202020204" pitchFamily="34" charset="0"/>
              </a:rPr>
              <a:t> and </a:t>
            </a:r>
            <a:r>
              <a:rPr lang="en-US" altLang="en-US" sz="1800" dirty="0">
                <a:solidFill>
                  <a:srgbClr val="FC0128"/>
                </a:solidFill>
                <a:latin typeface="Arial" panose="020B0604020202020204" pitchFamily="34" charset="0"/>
              </a:rPr>
              <a:t>effort</a:t>
            </a:r>
            <a:r>
              <a:rPr lang="en-US" altLang="en-US" sz="1800" dirty="0">
                <a:latin typeface="Arial" panose="020B0604020202020204" pitchFamily="34" charset="0"/>
              </a:rPr>
              <a:t> needed to deliver the product</a:t>
            </a:r>
          </a:p>
          <a:p>
            <a:endParaRPr lang="en-US" dirty="0"/>
          </a:p>
          <a:p>
            <a:pPr>
              <a:spcBef>
                <a:spcPts val="24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latin typeface="Arial" panose="020B0604020202020204" pitchFamily="34" charset="0"/>
              </a:rPr>
              <a:t>input needed from: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rgbClr val="FC0128"/>
                </a:solidFill>
                <a:latin typeface="Arial" panose="020B0604020202020204" pitchFamily="34" charset="0"/>
              </a:rPr>
              <a:t>development manager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latin typeface="Arial" panose="020B0604020202020204" pitchFamily="34" charset="0"/>
              </a:rPr>
              <a:t>  project organization, WBS, budget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rgbClr val="FC0128"/>
                </a:solidFill>
                <a:latin typeface="Arial" panose="020B0604020202020204" pitchFamily="34" charset="0"/>
              </a:rPr>
              <a:t>experienced system architect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latin typeface="Arial" panose="020B0604020202020204" pitchFamily="34" charset="0"/>
              </a:rPr>
              <a:t>	top-level package diagram,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	project sizing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rgbClr val="FC0128"/>
                </a:solidFill>
                <a:latin typeface="Arial" panose="020B0604020202020204" pitchFamily="34" charset="0"/>
              </a:rPr>
              <a:t>expert user or domain expert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latin typeface="Arial" panose="020B0604020202020204" pitchFamily="34" charset="0"/>
              </a:rPr>
              <a:t>  requirements understanding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9206A5A8-0CC3-61D5-50F0-0B8FEC0B5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618F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DESIGNING THE SDP</a:t>
            </a: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5A9D075F-EA7A-3157-45B1-04DBA2F43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spcBef>
                <a:spcPts val="12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deliverables</a:t>
            </a:r>
          </a:p>
          <a:p>
            <a:pPr>
              <a:spcBef>
                <a:spcPts val="12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development environment</a:t>
            </a:r>
          </a:p>
          <a:p>
            <a:pPr>
              <a:spcBef>
                <a:spcPts val="12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size and effort estimates</a:t>
            </a:r>
          </a:p>
          <a:p>
            <a:pPr>
              <a:spcBef>
                <a:spcPts val="12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risk planning</a:t>
            </a:r>
          </a:p>
          <a:p>
            <a:pPr>
              <a:spcBef>
                <a:spcPts val="12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lifecycle model</a:t>
            </a:r>
          </a:p>
          <a:p>
            <a:pPr>
              <a:spcBef>
                <a:spcPts val="12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work breakdown structure (WBS)</a:t>
            </a:r>
          </a:p>
          <a:p>
            <a:pPr>
              <a:spcBef>
                <a:spcPts val="12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schedules</a:t>
            </a:r>
          </a:p>
          <a:p>
            <a:pPr>
              <a:spcBef>
                <a:spcPts val="12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staffing and organization</a:t>
            </a:r>
          </a:p>
          <a:p>
            <a:pPr>
              <a:spcBef>
                <a:spcPts val="12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product teams</a:t>
            </a:r>
          </a:p>
          <a:p>
            <a:pPr>
              <a:spcBef>
                <a:spcPts val="12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time-phased budget</a:t>
            </a:r>
          </a:p>
          <a:p>
            <a:pPr>
              <a:spcBef>
                <a:spcPts val="12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metrics plan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BEA9F9E5-9389-798F-8DA1-93CAEBD86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1" dirty="0">
                <a:solidFill>
                  <a:srgbClr val="618F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DELIVERABLES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3BD20323-A020-BD7B-09CD-9231E983D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2133600"/>
            <a:ext cx="4800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 marL="739775" indent="-2825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 algn="ctr">
              <a:spcBef>
                <a:spcPts val="1800"/>
              </a:spcBef>
              <a:buSzPct val="65000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Customer products </a:t>
            </a:r>
            <a:r>
              <a:rPr lang="en-US" altLang="en-US" sz="2000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given to the customer</a:t>
            </a:r>
          </a:p>
          <a:p>
            <a:pPr algn="ctr">
              <a:spcBef>
                <a:spcPts val="1800"/>
              </a:spcBef>
              <a:buSzPct val="65000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Process artifacts </a:t>
            </a:r>
            <a:r>
              <a:rPr lang="en-US" altLang="en-US" sz="2000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outcomes of the development process</a:t>
            </a:r>
          </a:p>
          <a:p>
            <a:pPr algn="ctr">
              <a:spcBef>
                <a:spcPts val="1800"/>
              </a:spcBef>
              <a:buSzPct val="65000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Internal deliverables </a:t>
            </a:r>
            <a:r>
              <a:rPr lang="en-US" altLang="en-US" sz="2000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of value to organization beyond this project</a:t>
            </a:r>
          </a:p>
          <a:p>
            <a:pPr algn="ctr">
              <a:spcBef>
                <a:spcPts val="1800"/>
              </a:spcBef>
              <a:buSzPct val="65000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Services </a:t>
            </a:r>
            <a:r>
              <a:rPr lang="en-US" altLang="en-US" sz="2000" dirty="0">
                <a:solidFill>
                  <a:schemeClr val="tx1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additional deliverables for the customer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AF2F6929-7D65-5B72-B2AF-3BB8E299D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618F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DEVELOPMENT ENVIRONMENT</a:t>
            </a: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8EFC9CF0-5C4B-4BA7-B32E-393F25551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spcBef>
                <a:spcPts val="48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need to choose hardware and software development tools appropriate for the project</a:t>
            </a:r>
          </a:p>
          <a:p>
            <a:pPr algn="ctr">
              <a:spcBef>
                <a:spcPts val="3000"/>
              </a:spcBef>
              <a:buClr>
                <a:srgbClr val="FF00FF"/>
              </a:buClr>
              <a:buSzPct val="120000"/>
              <a:buFont typeface="Zapf Dingbats" charset="2"/>
              <a:buChar char="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 development tools ≠ development process</a:t>
            </a:r>
          </a:p>
          <a:p>
            <a:pPr>
              <a:spcBef>
                <a:spcPts val="36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tools are effective only if they make well-understood processes more efficient</a:t>
            </a:r>
          </a:p>
          <a:p>
            <a:pPr>
              <a:spcBef>
                <a:spcPts val="36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in choosing a development support tool evaluate: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support of the lifecycle:	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UML; management oversight and control;</a:t>
            </a:r>
            <a:b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	architectural control; collaboration support;</a:t>
            </a:r>
            <a:b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	developer efficiency; library integration;</a:t>
            </a:r>
            <a:b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	documentation support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risk of adoption to both cost and schedule: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external cost; internal cost; time loss;</a:t>
            </a:r>
            <a:b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	product instability; investment protection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6BFCC537-9E51-CADF-9D03-70BFF5E53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618F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SIZE AND EFFORT ESTIMATES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BEDD67C5-8D76-D966-6125-E49DFB264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219200"/>
            <a:ext cx="6858000" cy="457200"/>
          </a:xfrm>
          <a:prstGeom prst="rect">
            <a:avLst/>
          </a:prstGeom>
          <a:solidFill>
            <a:srgbClr val="FFFF99"/>
          </a:solidFill>
          <a:ln w="38160" cap="sq">
            <a:solidFill>
              <a:srgbClr val="FC0128"/>
            </a:solidFill>
            <a:miter lim="800000"/>
            <a:headEnd/>
            <a:tailEnd/>
          </a:ln>
          <a:effectLst>
            <a:outerShdw dist="107933" dir="2700000" algn="ctr" rotWithShape="0">
              <a:srgbClr val="919191"/>
            </a:outerShdw>
          </a:effectLst>
        </p:spPr>
        <p:txBody>
          <a:bodyPr lIns="90360" tIns="44280" rIns="90360" bIns="4428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 algn="ctr">
              <a:spcBef>
                <a:spcPts val="4800"/>
              </a:spcBef>
              <a:buSzPct val="65000"/>
            </a:pPr>
            <a:r>
              <a:rPr lang="en-US" altLang="en-US" sz="2000" b="1">
                <a:solidFill>
                  <a:srgbClr val="618FF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Estimating</a:t>
            </a:r>
            <a:r>
              <a:rPr lang="en-US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:</a:t>
            </a:r>
            <a:r>
              <a:rPr lang="en-US" altLang="en-US" sz="2000">
                <a:latin typeface="Arial" panose="020B0604020202020204" pitchFamily="34" charset="0"/>
              </a:rPr>
              <a:t> trying to </a:t>
            </a:r>
            <a:r>
              <a:rPr lang="en-US" altLang="en-US" sz="2000" b="1">
                <a:solidFill>
                  <a:srgbClr val="FC0128"/>
                </a:solidFill>
                <a:latin typeface="Arial" panose="020B0604020202020204" pitchFamily="34" charset="0"/>
              </a:rPr>
              <a:t>quantify</a:t>
            </a:r>
            <a:r>
              <a:rPr lang="en-US" altLang="en-US" sz="2000">
                <a:latin typeface="Arial" panose="020B0604020202020204" pitchFamily="34" charset="0"/>
              </a:rPr>
              <a:t> something </a:t>
            </a:r>
            <a:r>
              <a:rPr lang="en-US" altLang="en-US" sz="2000">
                <a:solidFill>
                  <a:srgbClr val="FC0128"/>
                </a:solidFill>
                <a:latin typeface="Arial" panose="020B0604020202020204" pitchFamily="34" charset="0"/>
              </a:rPr>
              <a:t>before it occurs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22B4074-EE68-168F-EC12-91253350C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05000"/>
            <a:ext cx="7772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spcBef>
                <a:spcPts val="48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we usually need to estimate: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size	–	effort	–	duration 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productivity	–	development cost</a:t>
            </a:r>
          </a:p>
          <a:p>
            <a:pPr>
              <a:spcBef>
                <a:spcPts val="36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based on: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experience	–	historical data	–	courage!</a:t>
            </a:r>
          </a:p>
          <a:p>
            <a:pPr>
              <a:spcBef>
                <a:spcPts val="3600"/>
              </a:spcBef>
              <a:buSzPct val="65000"/>
              <a:buFont typeface="Zapf Dingbats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which is facilitated if we: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establish project scope in advance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use software metrics from past projects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divide and conquer</a:t>
            </a:r>
          </a:p>
          <a:p>
            <a:pPr algn="ctr">
              <a:spcBef>
                <a:spcPts val="3600"/>
              </a:spcBef>
              <a:buClr>
                <a:srgbClr val="FF00FF"/>
              </a:buClr>
              <a:buSzPct val="120000"/>
              <a:buFont typeface="Zapf Dingbats" charset="2"/>
              <a:buChar char="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 estimating carries inherent risk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14</TotalTime>
  <Words>1804</Words>
  <Application>Microsoft Office PowerPoint</Application>
  <PresentationFormat>Widescreen</PresentationFormat>
  <Paragraphs>222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Candara</vt:lpstr>
      <vt:lpstr>Consolas</vt:lpstr>
      <vt:lpstr>Scholar</vt:lpstr>
      <vt:lpstr>Symbol</vt:lpstr>
      <vt:lpstr>Times New Roman</vt:lpstr>
      <vt:lpstr>Zapf Dingbats</vt:lpstr>
      <vt:lpstr>Tech Computer 16x9</vt:lpstr>
      <vt:lpstr>PROJECT MANAGEMENT</vt:lpstr>
      <vt:lpstr>The Four P’s</vt:lpstr>
      <vt:lpstr>Stakeholders</vt:lpstr>
      <vt:lpstr>PowerPoint Presentation</vt:lpstr>
      <vt:lpstr>THE SOFTWARE DEVELOPMENT PLAN (SDP)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Aneel Kumar</dc:creator>
  <cp:lastModifiedBy>Aneel Kumar</cp:lastModifiedBy>
  <cp:revision>1</cp:revision>
  <dcterms:created xsi:type="dcterms:W3CDTF">2023-02-24T04:02:43Z</dcterms:created>
  <dcterms:modified xsi:type="dcterms:W3CDTF">2023-02-24T04:17:16Z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