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73" r:id="rId4"/>
    <p:sldId id="258" r:id="rId5"/>
    <p:sldId id="259" r:id="rId6"/>
    <p:sldId id="270" r:id="rId7"/>
    <p:sldId id="271" r:id="rId8"/>
    <p:sldId id="267" r:id="rId9"/>
    <p:sldId id="260" r:id="rId10"/>
    <p:sldId id="262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9D5EE-D44E-447F-8F46-FEC2E20C6165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A882E-63A9-40AB-98C5-AF7680CD3C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F00C-07EE-8B58-E8A4-E417D34FA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DC18-275F-8A42-DEA3-ADC8EB2C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F517-5782-B906-1193-1574FAA7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3EDB-1CEB-8905-117E-44B69A37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D545-9891-E54E-D9DD-E0139EF1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84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1B9C-7FED-4644-1F22-EE7C994B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15350-0628-FD20-61D3-E3B9507A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10E9-C663-E861-D350-E65F7D62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4B31-54B3-CB57-BB8F-D37421D3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3665-93D5-8C95-22FF-82563AD2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43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33390-D803-499A-AB24-BBD0A0623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45B7-237D-D004-3900-C081F064B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1529-94A9-A4E2-78E7-6C82163D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32FA-C879-FAEF-EC66-D9BFF331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CAAF-288A-D5E0-C631-11B96CA9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3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A857-7B81-7B6E-3020-4FED45CF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A0A0-C1EA-73D9-B54C-7986CD5C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3F5C-B094-E8A4-DD81-43C8AE0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A72E-1E91-A03D-C5BA-DA322EB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79E8-EE22-9B6E-E796-8066EE1C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38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7D83-4DFC-9A77-C891-415227D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FFE6-544D-9CE8-13AE-28EBAD6D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177A-B38C-D3AF-D124-A5C63522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C10E-30F9-1939-95EB-854B3F6F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3DD7-B61D-CEC2-FA49-C588540C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0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7B5D-69A7-B3ED-029F-81BD7BA9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FE06-1D90-657C-F190-6066C6D6A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7266-8E18-2233-6625-7C7DE28C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8EF8-3623-0843-A923-9B07281B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A9BB-8F87-5DD8-33C3-D7880F4B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446B-C7D7-2E99-9849-D78726D5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14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8A36-1E88-2E12-8234-D719C943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6558-1E6D-8324-C5DE-B1664138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F23C-A710-DAE7-7B91-664A0DC2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39D4F-C85A-D655-BC87-F56A721C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2C6B2-8B01-D2DE-BAAE-A3A9A54A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12AF8-03C9-4DF6-54EE-24BE58E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D9ED7-8C98-9680-26CE-CAD6BF22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ACB67-7454-52BE-F501-667C798E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88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BA23-9198-203C-7A5D-40A55016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0EFE-672D-A330-EEB4-65BFE112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2B2E5-A497-03EE-6C00-06AE192D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5B58B-9C1A-7867-0B64-EC47F895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7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8035-0042-7835-918F-5DA6DFC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2648-5833-4C7A-1237-90B1C7D9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D68A-AC3B-C9D4-2375-5A7DEAB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20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889F-8782-46E1-A0BA-E6517C8C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D884-39FC-02E6-083C-7D7950B4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319C5-D61B-BB24-4A9A-1DABC59E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20E0-19D4-8ED8-D1D1-8C174757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16ED8-A116-1B4C-8B19-DD3E9C6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E921-AAB0-DC0B-39D5-042B169B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49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230-FF54-FBD2-E22C-25E18E18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E4738-7990-F9E3-B6A6-6DE6EDEEE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5F98-C34B-5F17-F6F5-43A19B0DC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32DE-6C82-1D16-FBF1-1CA44DCD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69DA8-152E-3830-A8B4-E129C7B7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FF3F-C5C2-D170-3233-E8F32151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44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92347-AD23-4FA4-0B9C-6D92E620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44FAD-9CBF-E04C-7467-9655EE6A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8EB3-E86D-EA47-118D-FF09CDF6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36D1-5328-4FA7-954C-89E14F664FE4}" type="datetimeFigureOut">
              <a:rPr lang="en-ID" smtClean="0"/>
              <a:t>15/09/2022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9320-E6DE-49DE-ECA1-8273356F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4AB6-E637-3C61-7F78-DE8620C6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644D-E297-4DDC-BF91-FE5E921721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82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201049" y="225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33">
            <a:extLst>
              <a:ext uri="{FF2B5EF4-FFF2-40B4-BE49-F238E27FC236}">
                <a16:creationId xmlns:a16="http://schemas.microsoft.com/office/drawing/2014/main" id="{90808369-7195-9E19-EEB4-EBCF1926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63863"/>
              </p:ext>
            </p:extLst>
          </p:nvPr>
        </p:nvGraphicFramePr>
        <p:xfrm>
          <a:off x="818145" y="5351669"/>
          <a:ext cx="10357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43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860414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652778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726308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1726308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SNI 103:2017 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Kertas</a:t>
                      </a:r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Tisu</a:t>
                      </a:r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Muka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Black" panose="020B0A04020102020204" pitchFamily="34" charset="0"/>
                        </a:rPr>
                        <a:t>SNI </a:t>
                      </a:r>
                      <a:r>
                        <a:rPr lang="en-US" sz="1100" dirty="0" err="1">
                          <a:latin typeface="Arial Black" panose="020B0A04020102020204" pitchFamily="34" charset="0"/>
                        </a:rPr>
                        <a:t>Produk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Black" panose="020B0A04020102020204" pitchFamily="34" charset="0"/>
                        </a:rPr>
                        <a:t>2017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 Black" panose="020B0A04020102020204" pitchFamily="34" charset="0"/>
                        </a:rPr>
                        <a:t>Berlaku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30551"/>
              </p:ext>
            </p:extLst>
          </p:nvPr>
        </p:nvGraphicFramePr>
        <p:xfrm>
          <a:off x="818145" y="2804341"/>
          <a:ext cx="54486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31">
                  <a:extLst>
                    <a:ext uri="{9D8B030D-6E8A-4147-A177-3AD203B41FA5}">
                      <a16:colId xmlns:a16="http://schemas.microsoft.com/office/drawing/2014/main" val="918299847"/>
                    </a:ext>
                  </a:extLst>
                </a:gridCol>
                <a:gridCol w="208930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4121480">
                  <a:extLst>
                    <a:ext uri="{9D8B030D-6E8A-4147-A177-3AD203B41FA5}">
                      <a16:colId xmlns:a16="http://schemas.microsoft.com/office/drawing/2014/main" val="4181852263"/>
                    </a:ext>
                  </a:extLst>
                </a:gridCol>
              </a:tblGrid>
              <a:tr h="192039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6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89837"/>
                  </a:ext>
                </a:extLst>
              </a:tr>
              <a:tr h="192039">
                <a:tc gridSpan="3">
                  <a:txBody>
                    <a:bodyPr/>
                    <a:lstStyle/>
                    <a:p>
                      <a:pPr algn="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E0BC8F-57EE-9852-0A34-7EB9CD422D9E}"/>
              </a:ext>
            </a:extLst>
          </p:cNvPr>
          <p:cNvSpPr/>
          <p:nvPr/>
        </p:nvSpPr>
        <p:spPr>
          <a:xfrm>
            <a:off x="2205777" y="3974700"/>
            <a:ext cx="3960000" cy="2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C66DF8-CCDA-5207-4CC1-FF75813F072F}"/>
              </a:ext>
            </a:extLst>
          </p:cNvPr>
          <p:cNvSpPr/>
          <p:nvPr/>
        </p:nvSpPr>
        <p:spPr>
          <a:xfrm rot="10800000">
            <a:off x="5968632" y="4022355"/>
            <a:ext cx="165100" cy="134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5631489" y="4697120"/>
            <a:ext cx="635297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5662267" y="4707846"/>
            <a:ext cx="5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data-data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4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026238" y="2254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52235"/>
              </p:ext>
            </p:extLst>
          </p:nvPr>
        </p:nvGraphicFramePr>
        <p:xfrm>
          <a:off x="2501153" y="1084198"/>
          <a:ext cx="6659555" cy="403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65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363070">
                  <a:extLst>
                    <a:ext uri="{9D8B030D-6E8A-4147-A177-3AD203B41FA5}">
                      <a16:colId xmlns:a16="http://schemas.microsoft.com/office/drawing/2014/main" val="726161622"/>
                    </a:ext>
                  </a:extLst>
                </a:gridCol>
                <a:gridCol w="4077720">
                  <a:extLst>
                    <a:ext uri="{9D8B030D-6E8A-4147-A177-3AD203B41FA5}">
                      <a16:colId xmlns:a16="http://schemas.microsoft.com/office/drawing/2014/main" val="1051091429"/>
                    </a:ext>
                  </a:extLst>
                </a:gridCol>
              </a:tblGrid>
              <a:tr h="3670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Tambah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3670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35925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Cara Uji /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Ekolabel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128769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Berlaku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Tidak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38209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71172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Deskripsi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Singkat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503191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92319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29591"/>
                  </a:ext>
                </a:extLst>
              </a:tr>
            </a:tbl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3953787" y="5625621"/>
            <a:ext cx="4350909" cy="39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3953787" y="5625621"/>
            <a:ext cx="432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Simpan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2272553" y="852321"/>
            <a:ext cx="7224431" cy="5401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26BDE7-F8E7-60AA-BF41-A71BF9F17E5C}"/>
              </a:ext>
            </a:extLst>
          </p:cNvPr>
          <p:cNvSpPr/>
          <p:nvPr/>
        </p:nvSpPr>
        <p:spPr>
          <a:xfrm>
            <a:off x="5074344" y="4482106"/>
            <a:ext cx="1836000" cy="29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</a:t>
            </a:r>
            <a:r>
              <a:rPr lang="en-US" dirty="0" err="1">
                <a:solidFill>
                  <a:schemeClr val="tx1"/>
                </a:solidFill>
              </a:rPr>
              <a:t>Dokumen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BD00D-AEFF-F06A-F542-55823D5FB3BF}"/>
              </a:ext>
            </a:extLst>
          </p:cNvPr>
          <p:cNvSpPr txBox="1"/>
          <p:nvPr/>
        </p:nvSpPr>
        <p:spPr>
          <a:xfrm>
            <a:off x="3080121" y="625347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394309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33814" y="225468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33">
            <a:extLst>
              <a:ext uri="{FF2B5EF4-FFF2-40B4-BE49-F238E27FC236}">
                <a16:creationId xmlns:a16="http://schemas.microsoft.com/office/drawing/2014/main" id="{90808369-7195-9E19-EEB4-EBCF1926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70004"/>
              </p:ext>
            </p:extLst>
          </p:nvPr>
        </p:nvGraphicFramePr>
        <p:xfrm>
          <a:off x="818145" y="5351669"/>
          <a:ext cx="103578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1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594641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416667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479693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2097283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  <a:gridCol w="862103">
                  <a:extLst>
                    <a:ext uri="{9D8B030D-6E8A-4147-A177-3AD203B41FA5}">
                      <a16:colId xmlns:a16="http://schemas.microsoft.com/office/drawing/2014/main" val="526252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/>
        </p:nvGraphicFramePr>
        <p:xfrm>
          <a:off x="818145" y="2804341"/>
          <a:ext cx="54486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31">
                  <a:extLst>
                    <a:ext uri="{9D8B030D-6E8A-4147-A177-3AD203B41FA5}">
                      <a16:colId xmlns:a16="http://schemas.microsoft.com/office/drawing/2014/main" val="918299847"/>
                    </a:ext>
                  </a:extLst>
                </a:gridCol>
                <a:gridCol w="208930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4121480">
                  <a:extLst>
                    <a:ext uri="{9D8B030D-6E8A-4147-A177-3AD203B41FA5}">
                      <a16:colId xmlns:a16="http://schemas.microsoft.com/office/drawing/2014/main" val="4181852263"/>
                    </a:ext>
                  </a:extLst>
                </a:gridCol>
              </a:tblGrid>
              <a:tr h="192039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6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89837"/>
                  </a:ext>
                </a:extLst>
              </a:tr>
              <a:tr h="192039">
                <a:tc gridSpan="3">
                  <a:txBody>
                    <a:bodyPr/>
                    <a:lstStyle/>
                    <a:p>
                      <a:pPr algn="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E0BC8F-57EE-9852-0A34-7EB9CD422D9E}"/>
              </a:ext>
            </a:extLst>
          </p:cNvPr>
          <p:cNvSpPr/>
          <p:nvPr/>
        </p:nvSpPr>
        <p:spPr>
          <a:xfrm>
            <a:off x="2205777" y="3974700"/>
            <a:ext cx="3960000" cy="2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C66DF8-CCDA-5207-4CC1-FF75813F072F}"/>
              </a:ext>
            </a:extLst>
          </p:cNvPr>
          <p:cNvSpPr/>
          <p:nvPr/>
        </p:nvSpPr>
        <p:spPr>
          <a:xfrm rot="10800000">
            <a:off x="5968632" y="4022355"/>
            <a:ext cx="165100" cy="134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5631489" y="4697120"/>
            <a:ext cx="635297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5662267" y="4707846"/>
            <a:ext cx="5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00172A-688F-6D77-7624-B797084537A1}"/>
              </a:ext>
            </a:extLst>
          </p:cNvPr>
          <p:cNvSpPr/>
          <p:nvPr/>
        </p:nvSpPr>
        <p:spPr>
          <a:xfrm>
            <a:off x="6991259" y="4697120"/>
            <a:ext cx="4032178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54E0-2863-0023-9C42-F4A9C8BEC97B}"/>
              </a:ext>
            </a:extLst>
          </p:cNvPr>
          <p:cNvSpPr txBox="1"/>
          <p:nvPr/>
        </p:nvSpPr>
        <p:spPr>
          <a:xfrm>
            <a:off x="7232391" y="4677920"/>
            <a:ext cx="3641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Validasi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0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82412"/>
              </p:ext>
            </p:extLst>
          </p:nvPr>
        </p:nvGraphicFramePr>
        <p:xfrm>
          <a:off x="2998694" y="1084198"/>
          <a:ext cx="6162014" cy="36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014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</a:tblGrid>
              <a:tr h="367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Validasi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</a:tbl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3905157" y="3335419"/>
            <a:ext cx="4350909" cy="39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3935934" y="3347496"/>
            <a:ext cx="432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Simpan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403412" y="852321"/>
            <a:ext cx="11427258" cy="5731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" name="Table 33">
            <a:extLst>
              <a:ext uri="{FF2B5EF4-FFF2-40B4-BE49-F238E27FC236}">
                <a16:creationId xmlns:a16="http://schemas.microsoft.com/office/drawing/2014/main" id="{25E74371-4E4B-9177-3CB9-FE9AF11D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66711"/>
              </p:ext>
            </p:extLst>
          </p:nvPr>
        </p:nvGraphicFramePr>
        <p:xfrm>
          <a:off x="751595" y="1782115"/>
          <a:ext cx="108397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63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409131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345259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368663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429554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1406000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  <a:gridCol w="1089211">
                  <a:extLst>
                    <a:ext uri="{9D8B030D-6E8A-4147-A177-3AD203B41FA5}">
                      <a16:colId xmlns:a16="http://schemas.microsoft.com/office/drawing/2014/main" val="526252154"/>
                    </a:ext>
                  </a:extLst>
                </a:gridCol>
                <a:gridCol w="1196789">
                  <a:extLst>
                    <a:ext uri="{9D8B030D-6E8A-4147-A177-3AD203B41FA5}">
                      <a16:colId xmlns:a16="http://schemas.microsoft.com/office/drawing/2014/main" val="104456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Validasi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Yes / No</a:t>
                      </a:r>
                      <a:endParaRPr lang="en-ID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 / No</a:t>
                      </a:r>
                      <a:endParaRPr lang="en-ID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 / No</a:t>
                      </a:r>
                      <a:endParaRPr lang="en-ID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92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201049" y="225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24069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4E535-7900-82EF-FED2-6D270067CBD6}"/>
              </a:ext>
            </a:extLst>
          </p:cNvPr>
          <p:cNvSpPr txBox="1"/>
          <p:nvPr/>
        </p:nvSpPr>
        <p:spPr>
          <a:xfrm>
            <a:off x="4190029" y="2735960"/>
            <a:ext cx="357886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SNI 103:2017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Kertas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Tisu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Muka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BFD06-088C-DC2D-5B08-6D53F463345A}"/>
              </a:ext>
            </a:extLst>
          </p:cNvPr>
          <p:cNvSpPr txBox="1"/>
          <p:nvPr/>
        </p:nvSpPr>
        <p:spPr>
          <a:xfrm>
            <a:off x="2931459" y="326023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endParaRPr lang="en-US" sz="2000" dirty="0"/>
          </a:p>
          <a:p>
            <a:pPr algn="ctr"/>
            <a:r>
              <a:rPr lang="en-US" sz="2000" dirty="0"/>
              <a:t>………………………………………………………………………..</a:t>
            </a:r>
          </a:p>
          <a:p>
            <a:pPr algn="ctr"/>
            <a:r>
              <a:rPr lang="en-ID" sz="2000" dirty="0"/>
              <a:t>SNI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dimiliki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membeli</a:t>
            </a:r>
            <a:r>
              <a:rPr lang="en-ID" sz="2000" dirty="0"/>
              <a:t> </a:t>
            </a:r>
          </a:p>
          <a:p>
            <a:pPr algn="ctr"/>
            <a:r>
              <a:rPr lang="en-ID" sz="2000" dirty="0"/>
              <a:t>di </a:t>
            </a:r>
            <a:r>
              <a:rPr lang="en-ID" sz="2000" u="sng" dirty="0"/>
              <a:t>Link </a:t>
            </a:r>
            <a:r>
              <a:rPr lang="en-ID" sz="2000" u="sng" dirty="0" err="1"/>
              <a:t>Pesta</a:t>
            </a:r>
            <a:r>
              <a:rPr lang="en-ID" sz="2000" u="sng" dirty="0"/>
              <a:t> BSN </a:t>
            </a:r>
            <a:r>
              <a:rPr lang="en-ID" sz="2000" u="sng" dirty="0" err="1"/>
              <a:t>atau</a:t>
            </a:r>
            <a:r>
              <a:rPr lang="en-ID" sz="2000" u="sng" dirty="0"/>
              <a:t>  SISPK SNI</a:t>
            </a:r>
            <a:endParaRPr lang="en-US" sz="20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45EEB-D5FB-4250-86F0-63A7787AA926}"/>
              </a:ext>
            </a:extLst>
          </p:cNvPr>
          <p:cNvSpPr txBox="1"/>
          <p:nvPr/>
        </p:nvSpPr>
        <p:spPr>
          <a:xfrm>
            <a:off x="3042396" y="490106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366156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33">
            <a:extLst>
              <a:ext uri="{FF2B5EF4-FFF2-40B4-BE49-F238E27FC236}">
                <a16:creationId xmlns:a16="http://schemas.microsoft.com/office/drawing/2014/main" id="{90808369-7195-9E19-EEB4-EBCF1926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99266"/>
              </p:ext>
            </p:extLst>
          </p:nvPr>
        </p:nvGraphicFramePr>
        <p:xfrm>
          <a:off x="818145" y="5351669"/>
          <a:ext cx="10357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43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860414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652778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726308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1726308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SNI 103:2017 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Kertas</a:t>
                      </a:r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Tisu</a:t>
                      </a:r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Muka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Black" panose="020B0A04020102020204" pitchFamily="34" charset="0"/>
                        </a:rPr>
                        <a:t>SNI </a:t>
                      </a:r>
                      <a:r>
                        <a:rPr lang="en-US" sz="1100" dirty="0" err="1">
                          <a:latin typeface="Arial Black" panose="020B0A04020102020204" pitchFamily="34" charset="0"/>
                        </a:rPr>
                        <a:t>Produk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Black" panose="020B0A04020102020204" pitchFamily="34" charset="0"/>
                        </a:rPr>
                        <a:t>2017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 Black" panose="020B0A04020102020204" pitchFamily="34" charset="0"/>
                        </a:rPr>
                        <a:t>Berlaku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/>
        </p:nvGraphicFramePr>
        <p:xfrm>
          <a:off x="818145" y="2804341"/>
          <a:ext cx="54486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31">
                  <a:extLst>
                    <a:ext uri="{9D8B030D-6E8A-4147-A177-3AD203B41FA5}">
                      <a16:colId xmlns:a16="http://schemas.microsoft.com/office/drawing/2014/main" val="918299847"/>
                    </a:ext>
                  </a:extLst>
                </a:gridCol>
                <a:gridCol w="208930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4121480">
                  <a:extLst>
                    <a:ext uri="{9D8B030D-6E8A-4147-A177-3AD203B41FA5}">
                      <a16:colId xmlns:a16="http://schemas.microsoft.com/office/drawing/2014/main" val="4181852263"/>
                    </a:ext>
                  </a:extLst>
                </a:gridCol>
              </a:tblGrid>
              <a:tr h="192039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6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89837"/>
                  </a:ext>
                </a:extLst>
              </a:tr>
              <a:tr h="192039">
                <a:tc gridSpan="3">
                  <a:txBody>
                    <a:bodyPr/>
                    <a:lstStyle/>
                    <a:p>
                      <a:pPr algn="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E0BC8F-57EE-9852-0A34-7EB9CD422D9E}"/>
              </a:ext>
            </a:extLst>
          </p:cNvPr>
          <p:cNvSpPr/>
          <p:nvPr/>
        </p:nvSpPr>
        <p:spPr>
          <a:xfrm>
            <a:off x="2205777" y="3974700"/>
            <a:ext cx="3960000" cy="2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C66DF8-CCDA-5207-4CC1-FF75813F072F}"/>
              </a:ext>
            </a:extLst>
          </p:cNvPr>
          <p:cNvSpPr/>
          <p:nvPr/>
        </p:nvSpPr>
        <p:spPr>
          <a:xfrm rot="10800000">
            <a:off x="5968632" y="4022355"/>
            <a:ext cx="165100" cy="134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5631489" y="4697120"/>
            <a:ext cx="635297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5662267" y="4707846"/>
            <a:ext cx="5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data-data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282CE4-1063-4174-313A-40618BF2C829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data-data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E45BE-8D0A-8653-F063-CBBB009A4972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4303"/>
              </p:ext>
            </p:extLst>
          </p:nvPr>
        </p:nvGraphicFramePr>
        <p:xfrm>
          <a:off x="3889144" y="3059352"/>
          <a:ext cx="4350909" cy="220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883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358148">
                  <a:extLst>
                    <a:ext uri="{9D8B030D-6E8A-4147-A177-3AD203B41FA5}">
                      <a16:colId xmlns:a16="http://schemas.microsoft.com/office/drawing/2014/main" val="726161622"/>
                    </a:ext>
                  </a:extLst>
                </a:gridCol>
                <a:gridCol w="2094878">
                  <a:extLst>
                    <a:ext uri="{9D8B030D-6E8A-4147-A177-3AD203B41FA5}">
                      <a16:colId xmlns:a16="http://schemas.microsoft.com/office/drawing/2014/main" val="1051091429"/>
                    </a:ext>
                  </a:extLst>
                </a:gridCol>
              </a:tblGrid>
              <a:tr h="3670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3670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35925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Pengguna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367024">
                <a:tc gridSpan="3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367024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en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  <a:tr h="367024">
                <a:tc gridSpan="3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9128769"/>
                  </a:ext>
                </a:extLst>
              </a:tr>
            </a:tbl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3889144" y="5368945"/>
            <a:ext cx="4350909" cy="39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3919921" y="5381022"/>
            <a:ext cx="432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3697693" y="2778845"/>
            <a:ext cx="4728884" cy="384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1A768-F50D-AD26-8459-F98E3A087B36}"/>
              </a:ext>
            </a:extLst>
          </p:cNvPr>
          <p:cNvSpPr txBox="1"/>
          <p:nvPr/>
        </p:nvSpPr>
        <p:spPr>
          <a:xfrm>
            <a:off x="3889144" y="5943913"/>
            <a:ext cx="4350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Fitur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masih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terbatas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internal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Karyawan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BBSPJIS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3761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33">
            <a:extLst>
              <a:ext uri="{FF2B5EF4-FFF2-40B4-BE49-F238E27FC236}">
                <a16:creationId xmlns:a16="http://schemas.microsoft.com/office/drawing/2014/main" id="{90808369-7195-9E19-EEB4-EBCF1926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1041"/>
              </p:ext>
            </p:extLst>
          </p:nvPr>
        </p:nvGraphicFramePr>
        <p:xfrm>
          <a:off x="818145" y="5351669"/>
          <a:ext cx="1035785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1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594641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416667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479693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1734213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  <a:gridCol w="1225173">
                  <a:extLst>
                    <a:ext uri="{9D8B030D-6E8A-4147-A177-3AD203B41FA5}">
                      <a16:colId xmlns:a16="http://schemas.microsoft.com/office/drawing/2014/main" val="526252154"/>
                    </a:ext>
                  </a:extLst>
                </a:gridCol>
              </a:tblGrid>
              <a:tr h="118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SNI 103:2017 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Kertas</a:t>
                      </a:r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Tisu</a:t>
                      </a:r>
                      <a:r>
                        <a:rPr lang="en-US" sz="1100" b="1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Muka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Black" panose="020B0A04020102020204" pitchFamily="34" charset="0"/>
                        </a:rPr>
                        <a:t>SNI </a:t>
                      </a:r>
                      <a:r>
                        <a:rPr lang="en-US" sz="1100" dirty="0" err="1">
                          <a:latin typeface="Arial Black" panose="020B0A04020102020204" pitchFamily="34" charset="0"/>
                        </a:rPr>
                        <a:t>Produk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 Black" panose="020B0A04020102020204" pitchFamily="34" charset="0"/>
                        </a:rPr>
                        <a:t>2017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 Black" panose="020B0A04020102020204" pitchFamily="34" charset="0"/>
                        </a:rPr>
                        <a:t>Berlaku</a:t>
                      </a:r>
                      <a:endParaRPr lang="en-ID" sz="11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 Black" panose="020B0A04020102020204" pitchFamily="34" charset="0"/>
                        </a:rPr>
                        <a:t>Dokumen</a:t>
                      </a:r>
                      <a:endParaRPr lang="en-ID" sz="1400" b="1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/>
        </p:nvGraphicFramePr>
        <p:xfrm>
          <a:off x="818145" y="2804341"/>
          <a:ext cx="54486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31">
                  <a:extLst>
                    <a:ext uri="{9D8B030D-6E8A-4147-A177-3AD203B41FA5}">
                      <a16:colId xmlns:a16="http://schemas.microsoft.com/office/drawing/2014/main" val="918299847"/>
                    </a:ext>
                  </a:extLst>
                </a:gridCol>
                <a:gridCol w="208930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4121480">
                  <a:extLst>
                    <a:ext uri="{9D8B030D-6E8A-4147-A177-3AD203B41FA5}">
                      <a16:colId xmlns:a16="http://schemas.microsoft.com/office/drawing/2014/main" val="4181852263"/>
                    </a:ext>
                  </a:extLst>
                </a:gridCol>
              </a:tblGrid>
              <a:tr h="192039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6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89837"/>
                  </a:ext>
                </a:extLst>
              </a:tr>
              <a:tr h="192039">
                <a:tc gridSpan="3">
                  <a:txBody>
                    <a:bodyPr/>
                    <a:lstStyle/>
                    <a:p>
                      <a:pPr algn="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E0BC8F-57EE-9852-0A34-7EB9CD422D9E}"/>
              </a:ext>
            </a:extLst>
          </p:cNvPr>
          <p:cNvSpPr/>
          <p:nvPr/>
        </p:nvSpPr>
        <p:spPr>
          <a:xfrm>
            <a:off x="2205777" y="3974700"/>
            <a:ext cx="3960000" cy="2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C66DF8-CCDA-5207-4CC1-FF75813F072F}"/>
              </a:ext>
            </a:extLst>
          </p:cNvPr>
          <p:cNvSpPr/>
          <p:nvPr/>
        </p:nvSpPr>
        <p:spPr>
          <a:xfrm rot="10800000">
            <a:off x="5968632" y="4022355"/>
            <a:ext cx="165100" cy="134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5631489" y="4697120"/>
            <a:ext cx="635297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5662267" y="4707846"/>
            <a:ext cx="5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5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4E535-7900-82EF-FED2-6D270067CBD6}"/>
              </a:ext>
            </a:extLst>
          </p:cNvPr>
          <p:cNvSpPr txBox="1"/>
          <p:nvPr/>
        </p:nvSpPr>
        <p:spPr>
          <a:xfrm>
            <a:off x="4190029" y="2735960"/>
            <a:ext cx="357886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SNI 103:2017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Kertas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Tisu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Muka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BFD06-088C-DC2D-5B08-6D53F463345A}"/>
              </a:ext>
            </a:extLst>
          </p:cNvPr>
          <p:cNvSpPr txBox="1"/>
          <p:nvPr/>
        </p:nvSpPr>
        <p:spPr>
          <a:xfrm>
            <a:off x="2931459" y="326023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endParaRPr lang="en-US" sz="2000" dirty="0"/>
          </a:p>
          <a:p>
            <a:pPr algn="ctr"/>
            <a:r>
              <a:rPr lang="en-US" sz="2000" dirty="0"/>
              <a:t>………………………………………………………………………..</a:t>
            </a:r>
          </a:p>
          <a:p>
            <a:pPr algn="ctr"/>
            <a:r>
              <a:rPr lang="en-ID" sz="2000" dirty="0"/>
              <a:t>SNI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dimiliki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membeli</a:t>
            </a:r>
            <a:r>
              <a:rPr lang="en-ID" sz="2000" dirty="0"/>
              <a:t> </a:t>
            </a:r>
          </a:p>
          <a:p>
            <a:pPr algn="ctr"/>
            <a:r>
              <a:rPr lang="en-ID" sz="2000" dirty="0"/>
              <a:t>di </a:t>
            </a:r>
            <a:r>
              <a:rPr lang="en-ID" sz="2000" u="sng" dirty="0"/>
              <a:t>Link </a:t>
            </a:r>
            <a:r>
              <a:rPr lang="en-ID" sz="2000" u="sng" dirty="0" err="1"/>
              <a:t>Pesta</a:t>
            </a:r>
            <a:r>
              <a:rPr lang="en-ID" sz="2000" u="sng" dirty="0"/>
              <a:t> BSN </a:t>
            </a:r>
            <a:r>
              <a:rPr lang="en-ID" sz="2000" u="sng" dirty="0" err="1"/>
              <a:t>atau</a:t>
            </a:r>
            <a:r>
              <a:rPr lang="en-ID" sz="2000" u="sng" dirty="0"/>
              <a:t>  SISPK SNI</a:t>
            </a:r>
            <a:endParaRPr lang="en-US" sz="20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45EEB-D5FB-4250-86F0-63A7787AA926}"/>
              </a:ext>
            </a:extLst>
          </p:cNvPr>
          <p:cNvSpPr txBox="1"/>
          <p:nvPr/>
        </p:nvSpPr>
        <p:spPr>
          <a:xfrm>
            <a:off x="3042396" y="490106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217519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33">
            <a:extLst>
              <a:ext uri="{FF2B5EF4-FFF2-40B4-BE49-F238E27FC236}">
                <a16:creationId xmlns:a16="http://schemas.microsoft.com/office/drawing/2014/main" id="{90808369-7195-9E19-EEB4-EBCF192638CF}"/>
              </a:ext>
            </a:extLst>
          </p:cNvPr>
          <p:cNvGraphicFramePr>
            <a:graphicFrameLocks noGrp="1"/>
          </p:cNvGraphicFramePr>
          <p:nvPr/>
        </p:nvGraphicFramePr>
        <p:xfrm>
          <a:off x="818145" y="5351669"/>
          <a:ext cx="103578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1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594641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416667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479693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2097283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  <a:gridCol w="862103">
                  <a:extLst>
                    <a:ext uri="{9D8B030D-6E8A-4147-A177-3AD203B41FA5}">
                      <a16:colId xmlns:a16="http://schemas.microsoft.com/office/drawing/2014/main" val="526252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/>
        </p:nvGraphicFramePr>
        <p:xfrm>
          <a:off x="818145" y="2804341"/>
          <a:ext cx="54486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31">
                  <a:extLst>
                    <a:ext uri="{9D8B030D-6E8A-4147-A177-3AD203B41FA5}">
                      <a16:colId xmlns:a16="http://schemas.microsoft.com/office/drawing/2014/main" val="918299847"/>
                    </a:ext>
                  </a:extLst>
                </a:gridCol>
                <a:gridCol w="208930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4121480">
                  <a:extLst>
                    <a:ext uri="{9D8B030D-6E8A-4147-A177-3AD203B41FA5}">
                      <a16:colId xmlns:a16="http://schemas.microsoft.com/office/drawing/2014/main" val="4181852263"/>
                    </a:ext>
                  </a:extLst>
                </a:gridCol>
              </a:tblGrid>
              <a:tr h="192039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6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89837"/>
                  </a:ext>
                </a:extLst>
              </a:tr>
              <a:tr h="192039">
                <a:tc gridSpan="3">
                  <a:txBody>
                    <a:bodyPr/>
                    <a:lstStyle/>
                    <a:p>
                      <a:pPr algn="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E0BC8F-57EE-9852-0A34-7EB9CD422D9E}"/>
              </a:ext>
            </a:extLst>
          </p:cNvPr>
          <p:cNvSpPr/>
          <p:nvPr/>
        </p:nvSpPr>
        <p:spPr>
          <a:xfrm>
            <a:off x="2205777" y="3974700"/>
            <a:ext cx="3960000" cy="2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C66DF8-CCDA-5207-4CC1-FF75813F072F}"/>
              </a:ext>
            </a:extLst>
          </p:cNvPr>
          <p:cNvSpPr/>
          <p:nvPr/>
        </p:nvSpPr>
        <p:spPr>
          <a:xfrm rot="10800000">
            <a:off x="5968632" y="4022355"/>
            <a:ext cx="165100" cy="134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5631489" y="4697120"/>
            <a:ext cx="635297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5662267" y="4707846"/>
            <a:ext cx="5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8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160708" y="225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4E535-7900-82EF-FED2-6D270067CBD6}"/>
              </a:ext>
            </a:extLst>
          </p:cNvPr>
          <p:cNvSpPr txBox="1"/>
          <p:nvPr/>
        </p:nvSpPr>
        <p:spPr>
          <a:xfrm>
            <a:off x="4190029" y="2735960"/>
            <a:ext cx="3578865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SNI 103:2017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Kertas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Tisu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Muka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EB52C-8AB4-B3D0-7AB7-A6FCDF070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0" t="13452" r="17978" b="16519"/>
          <a:stretch/>
        </p:blipFill>
        <p:spPr>
          <a:xfrm>
            <a:off x="2931459" y="3214708"/>
            <a:ext cx="5610638" cy="3417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86D51C-637F-D460-0822-53D2CAADEB58}"/>
              </a:ext>
            </a:extLst>
          </p:cNvPr>
          <p:cNvSpPr txBox="1"/>
          <p:nvPr/>
        </p:nvSpPr>
        <p:spPr>
          <a:xfrm>
            <a:off x="2687658" y="631542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Kembali</a:t>
            </a:r>
          </a:p>
        </p:txBody>
      </p:sp>
    </p:spTree>
    <p:extLst>
      <p:ext uri="{BB962C8B-B14F-4D97-AF65-F5344CB8AC3E}">
        <p14:creationId xmlns:p14="http://schemas.microsoft.com/office/powerpoint/2010/main" val="216018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BBB48-5730-2308-E5AC-90808DE44F42}"/>
              </a:ext>
            </a:extLst>
          </p:cNvPr>
          <p:cNvSpPr/>
          <p:nvPr/>
        </p:nvSpPr>
        <p:spPr>
          <a:xfrm>
            <a:off x="107576" y="121024"/>
            <a:ext cx="11967883" cy="6615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35080-2CA5-2EC8-2863-F6E5EFEA0292}"/>
              </a:ext>
            </a:extLst>
          </p:cNvPr>
          <p:cNvSpPr/>
          <p:nvPr/>
        </p:nvSpPr>
        <p:spPr>
          <a:xfrm>
            <a:off x="107575" y="121024"/>
            <a:ext cx="11967883" cy="57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5E6F5-D901-0BDA-74B8-95CC50AB089A}"/>
              </a:ext>
            </a:extLst>
          </p:cNvPr>
          <p:cNvSpPr txBox="1"/>
          <p:nvPr/>
        </p:nvSpPr>
        <p:spPr>
          <a:xfrm>
            <a:off x="751595" y="2254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Selulosa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4CD-CDF2-1189-2AC6-2815345D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3" y="201731"/>
            <a:ext cx="473762" cy="416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3A95BA-C2BD-71F4-4E49-43C5285732EA}"/>
              </a:ext>
            </a:extLst>
          </p:cNvPr>
          <p:cNvSpPr txBox="1"/>
          <p:nvPr/>
        </p:nvSpPr>
        <p:spPr>
          <a:xfrm>
            <a:off x="9053132" y="2254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Id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46CDA-ED66-D92E-A486-C7911D680FB6}"/>
              </a:ext>
            </a:extLst>
          </p:cNvPr>
          <p:cNvSpPr txBox="1"/>
          <p:nvPr/>
        </p:nvSpPr>
        <p:spPr>
          <a:xfrm>
            <a:off x="10101991" y="225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8595B-220D-11D0-11FE-02F75BCC36ED}"/>
              </a:ext>
            </a:extLst>
          </p:cNvPr>
          <p:cNvSpPr txBox="1"/>
          <p:nvPr/>
        </p:nvSpPr>
        <p:spPr>
          <a:xfrm>
            <a:off x="11222811" y="225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Cari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33">
            <a:extLst>
              <a:ext uri="{FF2B5EF4-FFF2-40B4-BE49-F238E27FC236}">
                <a16:creationId xmlns:a16="http://schemas.microsoft.com/office/drawing/2014/main" id="{90808369-7195-9E19-EEB4-EBCF192638CF}"/>
              </a:ext>
            </a:extLst>
          </p:cNvPr>
          <p:cNvGraphicFramePr>
            <a:graphicFrameLocks noGrp="1"/>
          </p:cNvGraphicFramePr>
          <p:nvPr/>
        </p:nvGraphicFramePr>
        <p:xfrm>
          <a:off x="818145" y="5351669"/>
          <a:ext cx="103578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51">
                  <a:extLst>
                    <a:ext uri="{9D8B030D-6E8A-4147-A177-3AD203B41FA5}">
                      <a16:colId xmlns:a16="http://schemas.microsoft.com/office/drawing/2014/main" val="246455341"/>
                    </a:ext>
                  </a:extLst>
                </a:gridCol>
                <a:gridCol w="1594641">
                  <a:extLst>
                    <a:ext uri="{9D8B030D-6E8A-4147-A177-3AD203B41FA5}">
                      <a16:colId xmlns:a16="http://schemas.microsoft.com/office/drawing/2014/main" val="3467907545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1043628404"/>
                    </a:ext>
                  </a:extLst>
                </a:gridCol>
                <a:gridCol w="1416667">
                  <a:extLst>
                    <a:ext uri="{9D8B030D-6E8A-4147-A177-3AD203B41FA5}">
                      <a16:colId xmlns:a16="http://schemas.microsoft.com/office/drawing/2014/main" val="3687481788"/>
                    </a:ext>
                  </a:extLst>
                </a:gridCol>
                <a:gridCol w="1479693">
                  <a:extLst>
                    <a:ext uri="{9D8B030D-6E8A-4147-A177-3AD203B41FA5}">
                      <a16:colId xmlns:a16="http://schemas.microsoft.com/office/drawing/2014/main" val="1666671273"/>
                    </a:ext>
                  </a:extLst>
                </a:gridCol>
                <a:gridCol w="2097283">
                  <a:extLst>
                    <a:ext uri="{9D8B030D-6E8A-4147-A177-3AD203B41FA5}">
                      <a16:colId xmlns:a16="http://schemas.microsoft.com/office/drawing/2014/main" val="2592934891"/>
                    </a:ext>
                  </a:extLst>
                </a:gridCol>
                <a:gridCol w="862103">
                  <a:extLst>
                    <a:ext uri="{9D8B030D-6E8A-4147-A177-3AD203B41FA5}">
                      <a16:colId xmlns:a16="http://schemas.microsoft.com/office/drawing/2014/main" val="526252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Judul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Kategori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Tahun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Baca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60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2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3734"/>
                  </a:ext>
                </a:extLst>
              </a:tr>
            </a:tbl>
          </a:graphicData>
        </a:graphic>
      </p:graphicFrame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3AB83C8-75D8-7811-4072-CD63463D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05068"/>
              </p:ext>
            </p:extLst>
          </p:nvPr>
        </p:nvGraphicFramePr>
        <p:xfrm>
          <a:off x="818145" y="2804341"/>
          <a:ext cx="544864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31">
                  <a:extLst>
                    <a:ext uri="{9D8B030D-6E8A-4147-A177-3AD203B41FA5}">
                      <a16:colId xmlns:a16="http://schemas.microsoft.com/office/drawing/2014/main" val="918299847"/>
                    </a:ext>
                  </a:extLst>
                </a:gridCol>
                <a:gridCol w="208930">
                  <a:extLst>
                    <a:ext uri="{9D8B030D-6E8A-4147-A177-3AD203B41FA5}">
                      <a16:colId xmlns:a16="http://schemas.microsoft.com/office/drawing/2014/main" val="2700053350"/>
                    </a:ext>
                  </a:extLst>
                </a:gridCol>
                <a:gridCol w="4121480">
                  <a:extLst>
                    <a:ext uri="{9D8B030D-6E8A-4147-A177-3AD203B41FA5}">
                      <a16:colId xmlns:a16="http://schemas.microsoft.com/office/drawing/2014/main" val="4181852263"/>
                    </a:ext>
                  </a:extLst>
                </a:gridCol>
              </a:tblGrid>
              <a:tr h="192039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</a:t>
                      </a:r>
                      <a:endParaRPr lang="en-ID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412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692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846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6607"/>
                  </a:ext>
                </a:extLst>
              </a:tr>
              <a:tr h="19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endParaRPr lang="en-ID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89837"/>
                  </a:ext>
                </a:extLst>
              </a:tr>
              <a:tr h="192039">
                <a:tc gridSpan="3">
                  <a:txBody>
                    <a:bodyPr/>
                    <a:lstStyle/>
                    <a:p>
                      <a:pPr algn="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44390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E0BC8F-57EE-9852-0A34-7EB9CD422D9E}"/>
              </a:ext>
            </a:extLst>
          </p:cNvPr>
          <p:cNvSpPr/>
          <p:nvPr/>
        </p:nvSpPr>
        <p:spPr>
          <a:xfrm>
            <a:off x="2205777" y="3974700"/>
            <a:ext cx="3960000" cy="229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6C66DF8-CCDA-5207-4CC1-FF75813F072F}"/>
              </a:ext>
            </a:extLst>
          </p:cNvPr>
          <p:cNvSpPr/>
          <p:nvPr/>
        </p:nvSpPr>
        <p:spPr>
          <a:xfrm rot="10800000">
            <a:off x="5968632" y="4022355"/>
            <a:ext cx="165100" cy="1342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26C0DDB-EAD0-F21C-A2EA-4A38ACAB0B69}"/>
              </a:ext>
            </a:extLst>
          </p:cNvPr>
          <p:cNvSpPr/>
          <p:nvPr/>
        </p:nvSpPr>
        <p:spPr>
          <a:xfrm>
            <a:off x="5631489" y="4697120"/>
            <a:ext cx="635297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D755C-BBCC-1DDA-824F-71935D7621F8}"/>
              </a:ext>
            </a:extLst>
          </p:cNvPr>
          <p:cNvSpPr txBox="1"/>
          <p:nvPr/>
        </p:nvSpPr>
        <p:spPr>
          <a:xfrm>
            <a:off x="5662267" y="4707846"/>
            <a:ext cx="5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416A-59BD-7416-69EF-B62BEB5D752E}"/>
              </a:ext>
            </a:extLst>
          </p:cNvPr>
          <p:cNvSpPr/>
          <p:nvPr/>
        </p:nvSpPr>
        <p:spPr>
          <a:xfrm>
            <a:off x="107575" y="937516"/>
            <a:ext cx="11967883" cy="160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C6B97-DD84-17F9-814A-F63BC06D1268}"/>
              </a:ext>
            </a:extLst>
          </p:cNvPr>
          <p:cNvSpPr/>
          <p:nvPr/>
        </p:nvSpPr>
        <p:spPr>
          <a:xfrm>
            <a:off x="107575" y="2758174"/>
            <a:ext cx="11967883" cy="397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5DFE6-FCCC-BAF4-45B4-7A41A4FD7C81}"/>
              </a:ext>
            </a:extLst>
          </p:cNvPr>
          <p:cNvSpPr txBox="1"/>
          <p:nvPr/>
        </p:nvSpPr>
        <p:spPr>
          <a:xfrm>
            <a:off x="2931459" y="185732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Anda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mengenai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uji, SNI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ekolabel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Hijau yang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berlaku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Industri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Selulosa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mengunduhnya</a:t>
            </a:r>
            <a:r>
              <a:rPr lang="en-ID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8D189-A09A-8DE8-2CC9-4064B9931DBE}"/>
              </a:ext>
            </a:extLst>
          </p:cNvPr>
          <p:cNvSpPr txBox="1"/>
          <p:nvPr/>
        </p:nvSpPr>
        <p:spPr>
          <a:xfrm>
            <a:off x="3925051" y="860398"/>
            <a:ext cx="410881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Selamat Datang di Sistem Informasi</a:t>
            </a:r>
          </a:p>
          <a:p>
            <a:pPr algn="ctr"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Standardisasi Industri Selulosa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00172A-688F-6D77-7624-B797084537A1}"/>
              </a:ext>
            </a:extLst>
          </p:cNvPr>
          <p:cNvSpPr/>
          <p:nvPr/>
        </p:nvSpPr>
        <p:spPr>
          <a:xfrm>
            <a:off x="6991259" y="4697120"/>
            <a:ext cx="4032178" cy="39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54E0-2863-0023-9C42-F4A9C8BEC97B}"/>
              </a:ext>
            </a:extLst>
          </p:cNvPr>
          <p:cNvSpPr txBox="1"/>
          <p:nvPr/>
        </p:nvSpPr>
        <p:spPr>
          <a:xfrm>
            <a:off x="7232391" y="4677920"/>
            <a:ext cx="3641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2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728</Words>
  <Application>Microsoft Office PowerPoint</Application>
  <PresentationFormat>Widescreen</PresentationFormat>
  <Paragraphs>252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rulan wijaya</dc:creator>
  <cp:lastModifiedBy>rulan wijaya</cp:lastModifiedBy>
  <cp:revision>5</cp:revision>
  <dcterms:created xsi:type="dcterms:W3CDTF">2022-09-14T08:18:27Z</dcterms:created>
  <dcterms:modified xsi:type="dcterms:W3CDTF">2022-09-15T09:07:39Z</dcterms:modified>
</cp:coreProperties>
</file>