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146847062" r:id="rId11"/>
    <p:sldId id="266" r:id="rId12"/>
    <p:sldId id="2146847057" r:id="rId13"/>
    <p:sldId id="2146847058" r:id="rId14"/>
    <p:sldId id="2146847059"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alpython.com/python-keylogg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dirty="0" smtClean="0">
                <a:solidFill>
                  <a:schemeClr val="accent1">
                    <a:lumMod val="75000"/>
                  </a:schemeClr>
                </a:solidFill>
                <a:latin typeface="Arial"/>
                <a:cs typeface="Arial"/>
              </a:rPr>
              <a:t>Mohamed </a:t>
            </a:r>
            <a:r>
              <a:rPr lang="en-US" sz="2000" b="1" dirty="0" err="1" smtClean="0">
                <a:solidFill>
                  <a:schemeClr val="accent1">
                    <a:lumMod val="75000"/>
                  </a:schemeClr>
                </a:solidFill>
                <a:latin typeface="Arial"/>
                <a:cs typeface="Arial"/>
              </a:rPr>
              <a:t>Rifan</a:t>
            </a:r>
            <a:r>
              <a:rPr lang="en-US" sz="2000" b="1" smtClean="0">
                <a:solidFill>
                  <a:schemeClr val="accent1">
                    <a:lumMod val="75000"/>
                  </a:schemeClr>
                </a:solidFill>
                <a:latin typeface="Arial"/>
                <a:cs typeface="Arial"/>
              </a:rPr>
              <a:t> B</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M.A.M</a:t>
            </a:r>
            <a:r>
              <a:rPr lang="en-US" sz="2000" b="1" dirty="0">
                <a:solidFill>
                  <a:schemeClr val="accent1">
                    <a:lumMod val="75000"/>
                  </a:schemeClr>
                </a:solidFill>
                <a:latin typeface="Arial"/>
                <a:cs typeface="Arial"/>
              </a:rPr>
              <a:t>.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0" indent="0">
              <a:buNone/>
            </a:pPr>
            <a:r>
              <a:rPr lang="en-US" sz="1400" b="1" dirty="0" smtClean="0"/>
              <a:t>DEPLOYMENT</a:t>
            </a:r>
            <a:endParaRPr lang="en-IN" sz="1400" b="1" dirty="0" smtClean="0"/>
          </a:p>
          <a:p>
            <a:pPr marL="0" indent="0">
              <a:buNone/>
            </a:pPr>
            <a:r>
              <a:rPr lang="en-IN" sz="1400" b="1" dirty="0" smtClean="0"/>
              <a:t>1. Development </a:t>
            </a:r>
            <a:r>
              <a:rPr lang="en-IN" sz="1400" b="1" dirty="0"/>
              <a:t>Plan</a:t>
            </a:r>
            <a:r>
              <a:rPr lang="en-IN" sz="1400" b="1" dirty="0" smtClean="0"/>
              <a:t>:</a:t>
            </a:r>
            <a:endParaRPr lang="en-IN" sz="1400" b="1" dirty="0"/>
          </a:p>
          <a:p>
            <a:pPr marL="305435" indent="-305435"/>
            <a:r>
              <a:rPr lang="en-IN" sz="1400" dirty="0" smtClean="0"/>
              <a:t>Setup </a:t>
            </a:r>
            <a:r>
              <a:rPr lang="en-IN" sz="1400" dirty="0"/>
              <a:t>Development Environment:</a:t>
            </a:r>
          </a:p>
          <a:p>
            <a:pPr marL="305435" indent="-305435"/>
            <a:r>
              <a:rPr lang="en-IN" sz="1400" dirty="0" smtClean="0"/>
              <a:t>Install </a:t>
            </a:r>
            <a:r>
              <a:rPr lang="en-IN" sz="1400" dirty="0"/>
              <a:t>Python and required libraries.</a:t>
            </a:r>
          </a:p>
          <a:p>
            <a:pPr marL="305435" indent="-305435"/>
            <a:r>
              <a:rPr lang="en-IN" sz="1400" dirty="0" smtClean="0"/>
              <a:t>Configure </a:t>
            </a:r>
            <a:r>
              <a:rPr lang="en-IN" sz="1400" dirty="0"/>
              <a:t>development environment.</a:t>
            </a:r>
          </a:p>
          <a:p>
            <a:pPr marL="305435" indent="-305435"/>
            <a:r>
              <a:rPr lang="en-IN" sz="1400" dirty="0" smtClean="0"/>
              <a:t>Set </a:t>
            </a:r>
            <a:r>
              <a:rPr lang="en-IN" sz="1400" dirty="0"/>
              <a:t>up project directory</a:t>
            </a:r>
            <a:r>
              <a:rPr lang="en-IN" sz="1400" dirty="0" smtClean="0"/>
              <a:t>.</a:t>
            </a:r>
            <a:endParaRPr lang="en-IN" sz="1400" dirty="0"/>
          </a:p>
          <a:p>
            <a:pPr marL="0" indent="0">
              <a:buNone/>
            </a:pPr>
            <a:r>
              <a:rPr lang="en-IN" sz="1400" b="1" dirty="0"/>
              <a:t>2. GUI Design:</a:t>
            </a:r>
          </a:p>
          <a:p>
            <a:pPr marL="305435" indent="-305435"/>
            <a:r>
              <a:rPr lang="en-IN" sz="1400" dirty="0" smtClean="0"/>
              <a:t>Create </a:t>
            </a:r>
            <a:r>
              <a:rPr lang="en-IN" sz="1400" dirty="0"/>
              <a:t>basic GUI layout using </a:t>
            </a:r>
            <a:r>
              <a:rPr lang="en-IN" sz="1400" dirty="0" err="1"/>
              <a:t>tkinter</a:t>
            </a:r>
            <a:r>
              <a:rPr lang="en-IN" sz="1400" dirty="0"/>
              <a:t>.</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status labels.</a:t>
            </a:r>
          </a:p>
          <a:p>
            <a:pPr marL="305435" indent="-305435"/>
            <a:r>
              <a:rPr lang="en-IN" sz="1400" dirty="0" smtClean="0"/>
              <a:t>Define </a:t>
            </a:r>
            <a:r>
              <a:rPr lang="en-IN" sz="1400" dirty="0"/>
              <a:t>button actions.</a:t>
            </a:r>
          </a:p>
          <a:p>
            <a:pPr marL="305435" indent="-305435"/>
            <a:r>
              <a:rPr lang="en-IN" sz="1400" dirty="0" smtClean="0"/>
              <a:t>Ensure </a:t>
            </a:r>
            <a:r>
              <a:rPr lang="en-IN" sz="1400" dirty="0"/>
              <a:t>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Functionality:</a:t>
            </a:r>
          </a:p>
          <a:p>
            <a:pPr marL="305435" indent="-305435"/>
            <a:r>
              <a:rPr lang="en-IN" sz="1400" dirty="0" smtClean="0"/>
              <a:t>Implement </a:t>
            </a:r>
            <a:r>
              <a:rPr lang="en-IN" sz="1400" dirty="0"/>
              <a:t>event listeners for key press and release.</a:t>
            </a:r>
          </a:p>
          <a:p>
            <a:pPr marL="305435" indent="-305435"/>
            <a:r>
              <a:rPr lang="en-IN" sz="1400" dirty="0" smtClean="0"/>
              <a:t>Store </a:t>
            </a:r>
            <a:r>
              <a:rPr lang="en-IN" sz="1400" dirty="0"/>
              <a:t>keystroke data.</a:t>
            </a:r>
          </a:p>
          <a:p>
            <a:pPr marL="305435" indent="-305435"/>
            <a:r>
              <a:rPr lang="en-IN" sz="1400" dirty="0" smtClean="0"/>
              <a:t>Test </a:t>
            </a:r>
            <a:r>
              <a:rPr lang="en-IN" sz="1400" dirty="0"/>
              <a:t>keylogging functionality.</a:t>
            </a:r>
          </a:p>
          <a:p>
            <a:pPr marL="305435" indent="-305435"/>
            <a:r>
              <a:rPr lang="en-IN" sz="1400" dirty="0" smtClean="0"/>
              <a:t>Handle </a:t>
            </a:r>
            <a:r>
              <a:rPr lang="en-IN" sz="1400" dirty="0"/>
              <a:t>edge cases and unexpected </a:t>
            </a:r>
            <a:r>
              <a:rPr lang="en-IN" sz="1400" dirty="0" err="1"/>
              <a:t>behaviors</a:t>
            </a:r>
            <a:r>
              <a:rPr lang="en-IN" sz="1400" dirty="0"/>
              <a:t>.</a:t>
            </a:r>
          </a:p>
          <a:p>
            <a:pPr marL="305435" indent="-305435"/>
            <a:r>
              <a:rPr lang="en-IN" sz="1400" dirty="0" smtClean="0"/>
              <a:t>Ensure </a:t>
            </a:r>
            <a:r>
              <a:rPr lang="en-IN" sz="1400" dirty="0"/>
              <a:t>compatibility with different keyboard layouts.</a:t>
            </a:r>
          </a:p>
          <a:p>
            <a:pPr marL="305435" indent="-305435"/>
            <a:endParaRPr lang="en-IN" sz="1400" dirty="0"/>
          </a:p>
          <a:p>
            <a:pPr marL="0" indent="0">
              <a:buNone/>
            </a:pPr>
            <a:r>
              <a:rPr lang="en-IN" sz="1400" b="1" dirty="0"/>
              <a:t>4. Data Logging:</a:t>
            </a:r>
          </a:p>
          <a:p>
            <a:pPr marL="305435" indent="-305435"/>
            <a:r>
              <a:rPr lang="en-IN" sz="1400" dirty="0" smtClean="0"/>
              <a:t>Develop </a:t>
            </a:r>
            <a:r>
              <a:rPr lang="en-IN" sz="1400" dirty="0"/>
              <a:t>logging mechanisms.</a:t>
            </a:r>
          </a:p>
          <a:p>
            <a:pPr marL="305435" indent="-305435"/>
            <a:r>
              <a:rPr lang="en-IN" sz="1400" dirty="0" smtClean="0"/>
              <a:t>Save </a:t>
            </a:r>
            <a:r>
              <a:rPr lang="en-IN" sz="1400" dirty="0"/>
              <a:t>data to file.</a:t>
            </a:r>
          </a:p>
          <a:p>
            <a:pPr marL="305435" indent="-305435"/>
            <a:r>
              <a:rPr lang="en-IN" sz="1400" dirty="0" smtClean="0"/>
              <a:t>Verify </a:t>
            </a:r>
            <a:r>
              <a:rPr lang="en-IN" sz="1400" dirty="0"/>
              <a:t>data integrity.</a:t>
            </a:r>
          </a:p>
          <a:p>
            <a:pPr marL="305435" indent="-305435"/>
            <a:r>
              <a:rPr lang="en-IN" sz="1400" dirty="0" smtClean="0"/>
              <a:t>Implement </a:t>
            </a:r>
            <a:r>
              <a:rPr lang="en-IN" sz="1400" dirty="0"/>
              <a:t>error handling for file operations.</a:t>
            </a:r>
          </a:p>
          <a:p>
            <a:pPr marL="305435" indent="-305435"/>
            <a:r>
              <a:rPr lang="en-IN" sz="1400" dirty="0" smtClean="0"/>
              <a:t>Optimize </a:t>
            </a:r>
            <a:r>
              <a:rPr lang="en-IN" sz="1400" dirty="0"/>
              <a:t>logging for performance.</a:t>
            </a:r>
          </a:p>
        </p:txBody>
      </p:sp>
      <p:sp>
        <p:nvSpPr>
          <p:cNvPr id="3" name="Rectangle 2"/>
          <p:cNvSpPr/>
          <p:nvPr/>
        </p:nvSpPr>
        <p:spPr>
          <a:xfrm>
            <a:off x="5857875" y="2762313"/>
            <a:ext cx="6096000" cy="2114425"/>
          </a:xfrm>
          <a:prstGeom prst="rect">
            <a:avLst/>
          </a:prstGeom>
        </p:spPr>
        <p:txBody>
          <a:bodyPr>
            <a:spAutoFit/>
          </a:bodyPr>
          <a:lstStyle/>
          <a:p>
            <a:pPr lvl="0" defTabSz="457200">
              <a:lnSpc>
                <a:spcPct val="110000"/>
              </a:lnSpc>
              <a:spcBef>
                <a:spcPct val="20000"/>
              </a:spcBef>
              <a:spcAft>
                <a:spcPts val="600"/>
              </a:spcAft>
              <a:buClr>
                <a:srgbClr val="1CADE4"/>
              </a:buClr>
              <a:buSzPct val="92000"/>
            </a:pPr>
            <a:r>
              <a:rPr lang="en-IN" sz="1400" b="1" dirty="0">
                <a:solidFill>
                  <a:prstClr val="black">
                    <a:lumMod val="75000"/>
                    <a:lumOff val="25000"/>
                  </a:prstClr>
                </a:solidFill>
              </a:rPr>
              <a:t>5. Start and Stop Mechanisms: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Create functions to start and stop </a:t>
            </a:r>
            <a:r>
              <a:rPr lang="en-IN" sz="1400" dirty="0" err="1">
                <a:solidFill>
                  <a:prstClr val="black">
                    <a:lumMod val="75000"/>
                    <a:lumOff val="25000"/>
                  </a:prstClr>
                </a:solidFill>
              </a:rPr>
              <a:t>keylogging</a:t>
            </a:r>
            <a:r>
              <a:rPr lang="en-IN" sz="1400" dirty="0">
                <a:solidFill>
                  <a:prstClr val="black">
                    <a:lumMod val="75000"/>
                    <a:lumOff val="25000"/>
                  </a:prstClr>
                </a:solidFill>
              </a:rPr>
              <a:t>.</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Integrate start and stop actions with GUI.</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Ensure proper synchronization between GUI and </a:t>
            </a:r>
            <a:r>
              <a:rPr lang="en-IN" sz="1400" dirty="0" err="1">
                <a:solidFill>
                  <a:prstClr val="black">
                    <a:lumMod val="75000"/>
                    <a:lumOff val="25000"/>
                  </a:prstClr>
                </a:solidFill>
              </a:rPr>
              <a:t>keylogging</a:t>
            </a:r>
            <a:r>
              <a:rPr lang="en-IN" sz="1400" dirty="0">
                <a:solidFill>
                  <a:prstClr val="black">
                    <a:lumMod val="75000"/>
                    <a:lumOff val="25000"/>
                  </a:prstClr>
                </a:solidFill>
              </a:rPr>
              <a:t> operations.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Handle user interactions effectively.</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Provide feedback on </a:t>
            </a:r>
            <a:r>
              <a:rPr lang="en-IN" sz="1400" dirty="0" err="1">
                <a:solidFill>
                  <a:prstClr val="black">
                    <a:lumMod val="75000"/>
                    <a:lumOff val="25000"/>
                  </a:prstClr>
                </a:solidFill>
              </a:rPr>
              <a:t>keylogger</a:t>
            </a:r>
            <a:r>
              <a:rPr lang="en-IN" sz="1400" dirty="0">
                <a:solidFill>
                  <a:prstClr val="black">
                    <a:lumMod val="75000"/>
                    <a:lumOff val="25000"/>
                  </a:prstClr>
                </a:solidFill>
              </a:rPr>
              <a:t> status.</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87360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581192" y="1138754"/>
            <a:ext cx="11029615" cy="4673324"/>
          </a:xfrm>
        </p:spPr>
        <p:txBody>
          <a:bodyPr>
            <a:normAutofit/>
          </a:bodyPr>
          <a:lstStyle/>
          <a:p>
            <a:pPr marL="0" indent="0" algn="just">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US" sz="2400" dirty="0">
                <a:solidFill>
                  <a:schemeClr val="tx1">
                    <a:lumMod val="85000"/>
                    <a:lumOff val="15000"/>
                  </a:schemeClr>
                </a:solidFill>
              </a:rPr>
              <a:t>The </a:t>
            </a:r>
            <a:r>
              <a:rPr lang="en-US" sz="2400" dirty="0" err="1">
                <a:solidFill>
                  <a:schemeClr val="tx1">
                    <a:lumMod val="85000"/>
                    <a:lumOff val="15000"/>
                  </a:schemeClr>
                </a:solidFill>
              </a:rPr>
              <a:t>keylogger</a:t>
            </a:r>
            <a:r>
              <a:rPr lang="en-US" sz="2400" dirty="0">
                <a:solidFill>
                  <a:schemeClr val="tx1">
                    <a:lumMod val="85000"/>
                    <a:lumOff val="15000"/>
                  </a:schemeClr>
                </a:solidFill>
              </a:rPr>
              <a:t> development commenced by importing essential libraries, defining global variables, and configuring initial settings during the initialization stage. Following this, the graphical user interface (GUI) was crafted using the </a:t>
            </a:r>
            <a:r>
              <a:rPr lang="en-US" sz="2400" dirty="0" err="1">
                <a:solidFill>
                  <a:schemeClr val="tx1">
                    <a:lumMod val="85000"/>
                    <a:lumOff val="15000"/>
                  </a:schemeClr>
                </a:solidFill>
              </a:rPr>
              <a:t>tkinter</a:t>
            </a:r>
            <a:r>
              <a:rPr lang="en-US" sz="2400" dirty="0">
                <a:solidFill>
                  <a:schemeClr val="tx1">
                    <a:lumMod val="85000"/>
                    <a:lumOff val="15000"/>
                  </a:schemeClr>
                </a:solidFill>
              </a:rPr>
              <a:t> library, involving the creation of a window containing start and stop buttons, status labels, and event handlers to enable user interaction. Subsequently, the primary functionality was established, encompassing the capturing of key events, differentiation between key press and release, and the reliable storage of captured keystrokes.</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IN" sz="2000" dirty="0" smtClean="0">
                <a:solidFill>
                  <a:schemeClr val="tx1">
                    <a:lumMod val="85000"/>
                    <a:lumOff val="15000"/>
                  </a:schemeClr>
                </a:solidFill>
              </a:rPr>
              <a:t>T</a:t>
            </a:r>
            <a:r>
              <a:rPr lang="en-IN" sz="2000" b="0" i="0" dirty="0" smtClean="0">
                <a:solidFill>
                  <a:schemeClr val="tx1">
                    <a:lumMod val="85000"/>
                    <a:lumOff val="15000"/>
                  </a:schemeClr>
                </a:solidFill>
                <a:effectLst/>
              </a:rPr>
              <a:t>he </a:t>
            </a:r>
            <a:r>
              <a:rPr lang="en-IN" sz="2000" b="0" i="0" dirty="0">
                <a:solidFill>
                  <a:schemeClr val="tx1">
                    <a:lumMod val="85000"/>
                    <a:lumOff val="15000"/>
                  </a:schemeClr>
                </a:solidFill>
                <a:effectLst/>
              </a:rPr>
              <a:t>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lgn="just">
              <a:buNone/>
            </a:pPr>
            <a:r>
              <a:rPr lang="en-IN" sz="2000" b="0" i="0" dirty="0">
                <a:solidFill>
                  <a:schemeClr val="tx1">
                    <a:lumMod val="85000"/>
                    <a:lumOff val="15000"/>
                  </a:schemeClr>
                </a:solidFill>
                <a:effectLst/>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hlinkClick r:id="rId2"/>
              </a:rPr>
              <a:t>https://realpython.com/python-keylogger</a:t>
            </a:r>
            <a:r>
              <a:rPr lang="en-IN" sz="2400" b="0" i="0" u="none" strike="noStrike" dirty="0" smtClean="0">
                <a:solidFill>
                  <a:schemeClr val="tx1">
                    <a:lumMod val="85000"/>
                    <a:lumOff val="15000"/>
                  </a:schemeClr>
                </a:solidFill>
                <a:effectLst/>
                <a:latin typeface="Söhne"/>
                <a:hlinkClick r:id="rId2"/>
              </a:rPr>
              <a:t>/</a:t>
            </a:r>
            <a:r>
              <a:rPr lang="en-IN" sz="2400" b="0" i="0" u="none" strike="noStrike" dirty="0" smtClean="0">
                <a:solidFill>
                  <a:schemeClr val="tx1">
                    <a:lumMod val="85000"/>
                    <a:lumOff val="15000"/>
                  </a:schemeClr>
                </a:solidFill>
                <a:effectLst/>
                <a:latin typeface="Söhne"/>
              </a:rPr>
              <a:t> </a:t>
            </a:r>
            <a:r>
              <a:rPr lang="en-IN" sz="2400" b="0" i="0" dirty="0" smtClean="0">
                <a:solidFill>
                  <a:schemeClr val="tx1">
                    <a:lumMod val="85000"/>
                    <a:lumOff val="15000"/>
                  </a:schemeClr>
                </a:solidFill>
                <a:effectLst/>
                <a:latin typeface="Söhne"/>
              </a:rPr>
              <a:t>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0166" y="28805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a:t>
            </a:r>
            <a:r>
              <a:rPr lang="en-US" b="1" dirty="0" smtClean="0">
                <a:solidFill>
                  <a:srgbClr val="002060"/>
                </a:solidFill>
                <a:latin typeface="Arial" panose="020B0604020202020204" pitchFamily="34" charset="0"/>
                <a:cs typeface="Arial" panose="020B0604020202020204" pitchFamily="34" charset="0"/>
              </a:rPr>
              <a:t>YOU..</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8736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81192" y="2235990"/>
            <a:ext cx="11029615" cy="2806467"/>
          </a:xfrm>
        </p:spPr>
        <p:txBody>
          <a:bodyPr>
            <a:noAutofit/>
          </a:bodyPr>
          <a:lstStyle/>
          <a:p>
            <a:pPr marL="0" indent="0" algn="just">
              <a:buNone/>
            </a:pPr>
            <a:r>
              <a:rPr lang="en-US" sz="1800" dirty="0"/>
              <a:t>Effective strategies for detecting and mitigating risks associated with </a:t>
            </a:r>
            <a:r>
              <a:rPr lang="en-US" sz="1800" dirty="0" err="1"/>
              <a:t>keyloggers</a:t>
            </a:r>
            <a:r>
              <a:rPr lang="en-US" sz="1800" dirty="0"/>
              <a:t> involve implementing robust security measures and regularly updating antivirus software, while raising awareness among individuals and organizations about the dangers posed by </a:t>
            </a:r>
            <a:r>
              <a:rPr lang="en-US" sz="1800" dirty="0" err="1"/>
              <a:t>keyloggers</a:t>
            </a:r>
            <a:r>
              <a:rPr lang="en-US" sz="1800" dirty="0"/>
              <a:t> is essential to safeguarding privacy, security, and financial well-being. </a:t>
            </a:r>
            <a:r>
              <a:rPr lang="en-US" sz="1800" dirty="0" smtClean="0"/>
              <a:t>Educating </a:t>
            </a:r>
            <a:r>
              <a:rPr lang="en-US" sz="1800" dirty="0"/>
              <a:t>users about the signs of </a:t>
            </a:r>
            <a:r>
              <a:rPr lang="en-US" sz="1800" dirty="0" err="1"/>
              <a:t>keylogger</a:t>
            </a:r>
            <a:r>
              <a:rPr lang="en-US" sz="1800" dirty="0"/>
              <a:t> activity, such as unexplained changes in system performance or unexpected account access, empowers them to take proactive steps to protect their information, while encouraging the adoption of encryption tools for sensitive data and implementing two-factor authentication can add an extra layer of security against </a:t>
            </a:r>
            <a:r>
              <a:rPr lang="en-US" sz="1800" dirty="0" err="1"/>
              <a:t>keylogger</a:t>
            </a:r>
            <a:r>
              <a:rPr lang="en-US" sz="1800" dirty="0"/>
              <a:t> attacks. Collaboration between cybersecurity experts, law enforcement agencies, and technology companies is crucial in developing proactive strategies to combat the evolving threat landscape posed by </a:t>
            </a:r>
            <a:r>
              <a:rPr lang="en-US" sz="1800" dirty="0" err="1"/>
              <a:t>keyloggers</a:t>
            </a:r>
            <a:r>
              <a:rPr lang="en-US" sz="1800" dirty="0"/>
              <a:t>, and continuous monitoring and auditing of network traffic and system logs can aid in early detection and response to </a:t>
            </a:r>
            <a:r>
              <a:rPr lang="en-US" sz="1800" dirty="0" err="1"/>
              <a:t>keylogger</a:t>
            </a:r>
            <a:r>
              <a:rPr lang="en-US" sz="1800" dirty="0"/>
              <a:t> incidents, preventing potential data breaches or financial losses. Regularly conducting security awareness training sessions for employees and providing resources, such as online tutorials and informational materials, can reinforce best practices for </a:t>
            </a:r>
            <a:r>
              <a:rPr lang="en-US" sz="1800" dirty="0" err="1"/>
              <a:t>keylogger</a:t>
            </a:r>
            <a:r>
              <a:rPr lang="en-US" sz="1800" dirty="0"/>
              <a:t> prevention and response.</a:t>
            </a:r>
            <a:endParaRPr lang="en-IN" sz="18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232452"/>
            <a:ext cx="10944058" cy="5200650"/>
          </a:xfrm>
        </p:spPr>
        <p:txBody>
          <a:bodyPr vert="horz" lIns="91440" tIns="45720" rIns="91440" bIns="45720" rtlCol="0" anchor="ctr">
            <a:noAutofit/>
          </a:bodyPr>
          <a:lstStyle/>
          <a:p>
            <a:pPr marL="0" indent="0" algn="just">
              <a:buNone/>
            </a:pPr>
            <a:r>
              <a:rPr lang="en-US" sz="1400" b="1" dirty="0" smtClean="0">
                <a:solidFill>
                  <a:schemeClr val="tx1">
                    <a:lumMod val="85000"/>
                    <a:lumOff val="15000"/>
                  </a:schemeClr>
                </a:solidFill>
                <a:latin typeface="Söhne"/>
              </a:rPr>
              <a:t>Features:</a:t>
            </a:r>
          </a:p>
          <a:p>
            <a:pPr algn="just"/>
            <a:r>
              <a:rPr lang="en-US" sz="1400" dirty="0" smtClean="0">
                <a:solidFill>
                  <a:schemeClr val="tx1">
                    <a:lumMod val="85000"/>
                    <a:lumOff val="15000"/>
                  </a:schemeClr>
                </a:solidFill>
                <a:latin typeface="Söhne"/>
              </a:rPr>
              <a:t>Implements a user-friendly interface using the </a:t>
            </a:r>
            <a:r>
              <a:rPr lang="en-US" sz="1400" dirty="0" err="1" smtClean="0">
                <a:solidFill>
                  <a:schemeClr val="tx1">
                    <a:lumMod val="85000"/>
                    <a:lumOff val="15000"/>
                  </a:schemeClr>
                </a:solidFill>
                <a:latin typeface="Söhne"/>
              </a:rPr>
              <a:t>tkinter</a:t>
            </a:r>
            <a:r>
              <a:rPr lang="en-US" sz="1400" dirty="0" smtClean="0">
                <a:solidFill>
                  <a:schemeClr val="tx1">
                    <a:lumMod val="85000"/>
                    <a:lumOff val="15000"/>
                  </a:schemeClr>
                </a:solidFill>
                <a:latin typeface="Söhne"/>
              </a:rPr>
              <a:t> library for seamless interaction.</a:t>
            </a:r>
          </a:p>
          <a:p>
            <a:pPr algn="just"/>
            <a:r>
              <a:rPr lang="en-US" sz="1400" dirty="0" smtClean="0">
                <a:solidFill>
                  <a:schemeClr val="tx1">
                    <a:lumMod val="85000"/>
                    <a:lumOff val="15000"/>
                  </a:schemeClr>
                </a:solidFill>
                <a:latin typeface="Söhne"/>
              </a:rPr>
              <a:t>Utilizes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pynput</a:t>
            </a:r>
            <a:r>
              <a:rPr lang="en-US" sz="1400" dirty="0">
                <a:solidFill>
                  <a:schemeClr val="tx1">
                    <a:lumMod val="85000"/>
                    <a:lumOff val="15000"/>
                  </a:schemeClr>
                </a:solidFill>
                <a:latin typeface="Söhne"/>
              </a:rPr>
              <a:t> library to monitor keyboard events, including key presses and releases.</a:t>
            </a:r>
          </a:p>
          <a:p>
            <a:pPr algn="just"/>
            <a:r>
              <a:rPr lang="en-US" sz="1400" dirty="0" smtClean="0">
                <a:solidFill>
                  <a:schemeClr val="tx1">
                    <a:lumMod val="85000"/>
                    <a:lumOff val="15000"/>
                  </a:schemeClr>
                </a:solidFill>
                <a:latin typeface="Söhne"/>
              </a:rPr>
              <a:t>Records </a:t>
            </a:r>
            <a:r>
              <a:rPr lang="en-US" sz="1400" dirty="0">
                <a:solidFill>
                  <a:schemeClr val="tx1">
                    <a:lumMod val="85000"/>
                    <a:lumOff val="15000"/>
                  </a:schemeClr>
                </a:solidFill>
                <a:latin typeface="Söhne"/>
              </a:rPr>
              <a:t>pressed, held, and released keys for thorough logging of keyboard activity.</a:t>
            </a:r>
          </a:p>
          <a:p>
            <a:pPr algn="just"/>
            <a:r>
              <a:rPr lang="en-US" sz="1400" dirty="0" smtClean="0">
                <a:solidFill>
                  <a:schemeClr val="tx1">
                    <a:lumMod val="85000"/>
                    <a:lumOff val="15000"/>
                  </a:schemeClr>
                </a:solidFill>
                <a:latin typeface="Söhne"/>
              </a:rPr>
              <a:t>Saves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data in both text ('key_log.txt') and JSON ('</a:t>
            </a:r>
            <a:r>
              <a:rPr lang="en-US" sz="1400" dirty="0" err="1">
                <a:solidFill>
                  <a:schemeClr val="tx1">
                    <a:lumMod val="85000"/>
                    <a:lumOff val="15000"/>
                  </a:schemeClr>
                </a:solidFill>
                <a:latin typeface="Söhne"/>
              </a:rPr>
              <a:t>key_log.json</a:t>
            </a:r>
            <a:r>
              <a:rPr lang="en-US" sz="1400" dirty="0">
                <a:solidFill>
                  <a:schemeClr val="tx1">
                    <a:lumMod val="85000"/>
                    <a:lumOff val="15000"/>
                  </a:schemeClr>
                </a:solidFill>
                <a:latin typeface="Söhne"/>
              </a:rPr>
              <a:t>') formats for versatility in analysis and processing</a:t>
            </a:r>
            <a:r>
              <a:rPr lang="en-US" sz="1400" dirty="0" smtClean="0">
                <a:solidFill>
                  <a:schemeClr val="tx1">
                    <a:lumMod val="85000"/>
                    <a:lumOff val="15000"/>
                  </a:schemeClr>
                </a:solidFill>
                <a:latin typeface="Söhne"/>
              </a:rPr>
              <a:t>.</a:t>
            </a:r>
            <a:endParaRPr lang="en-US" sz="1400" dirty="0">
              <a:solidFill>
                <a:schemeClr val="tx1">
                  <a:lumMod val="85000"/>
                  <a:lumOff val="15000"/>
                </a:schemeClr>
              </a:solidFill>
              <a:latin typeface="Söhne"/>
            </a:endParaRPr>
          </a:p>
          <a:p>
            <a:pPr marL="0" indent="0" algn="just">
              <a:buNone/>
            </a:pPr>
            <a:r>
              <a:rPr lang="en-US" sz="1400" b="1" dirty="0" smtClean="0">
                <a:solidFill>
                  <a:schemeClr val="tx1">
                    <a:lumMod val="85000"/>
                    <a:lumOff val="15000"/>
                  </a:schemeClr>
                </a:solidFill>
                <a:latin typeface="Söhne"/>
              </a:rPr>
              <a:t>Usage:</a:t>
            </a:r>
            <a:endParaRPr lang="en-US" sz="1400" b="1"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Initiation </a:t>
            </a:r>
            <a:r>
              <a:rPr lang="en-US" sz="1400" dirty="0">
                <a:solidFill>
                  <a:schemeClr val="tx1">
                    <a:lumMod val="85000"/>
                    <a:lumOff val="15000"/>
                  </a:schemeClr>
                </a:solidFill>
                <a:latin typeface="Söhne"/>
              </a:rPr>
              <a:t>of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endParaRPr lang="en-US" sz="1400"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Real-Time </a:t>
            </a:r>
            <a:r>
              <a:rPr lang="en-US" sz="1400" dirty="0">
                <a:solidFill>
                  <a:schemeClr val="tx1">
                    <a:lumMod val="85000"/>
                    <a:lumOff val="15000"/>
                  </a:schemeClr>
                </a:solidFill>
                <a:latin typeface="Söhne"/>
              </a:rPr>
              <a:t>Keyboard Input </a:t>
            </a:r>
            <a:r>
              <a:rPr lang="en-US" sz="1400" dirty="0" smtClean="0">
                <a:solidFill>
                  <a:schemeClr val="tx1">
                    <a:lumMod val="85000"/>
                    <a:lumOff val="15000"/>
                  </a:schemeClr>
                </a:solidFill>
                <a:latin typeface="Söhne"/>
              </a:rPr>
              <a:t>Capture</a:t>
            </a:r>
          </a:p>
          <a:p>
            <a:pPr algn="just"/>
            <a:r>
              <a:rPr lang="en-US" sz="1400" dirty="0" smtClean="0">
                <a:solidFill>
                  <a:schemeClr val="tx1">
                    <a:lumMod val="85000"/>
                    <a:lumOff val="15000"/>
                  </a:schemeClr>
                </a:solidFill>
                <a:latin typeface="Söhne"/>
              </a:rPr>
              <a:t>Halting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p>
          <a:p>
            <a:pPr algn="just"/>
            <a:r>
              <a:rPr lang="en-US" sz="1400" dirty="0" smtClean="0">
                <a:solidFill>
                  <a:schemeClr val="tx1">
                    <a:lumMod val="85000"/>
                    <a:lumOff val="15000"/>
                  </a:schemeClr>
                </a:solidFill>
                <a:latin typeface="Söhne"/>
              </a:rPr>
              <a:t>Access </a:t>
            </a:r>
            <a:r>
              <a:rPr lang="en-US" sz="1400" dirty="0">
                <a:solidFill>
                  <a:schemeClr val="tx1">
                    <a:lumMod val="85000"/>
                    <a:lumOff val="15000"/>
                  </a:schemeClr>
                </a:solidFill>
                <a:latin typeface="Söhne"/>
              </a:rPr>
              <a:t>to Generated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Files</a:t>
            </a:r>
          </a:p>
          <a:p>
            <a:pPr marL="0" indent="0" algn="just">
              <a:buNone/>
            </a:pPr>
            <a:r>
              <a:rPr lang="en-US" sz="1400" b="1" dirty="0" smtClean="0">
                <a:solidFill>
                  <a:schemeClr val="tx1">
                    <a:lumMod val="85000"/>
                    <a:lumOff val="15000"/>
                  </a:schemeClr>
                </a:solidFill>
                <a:latin typeface="Söhne"/>
              </a:rPr>
              <a:t>Important </a:t>
            </a:r>
            <a:r>
              <a:rPr lang="en-US" sz="1400" b="1" dirty="0">
                <a:solidFill>
                  <a:schemeClr val="tx1">
                    <a:lumMod val="85000"/>
                    <a:lumOff val="15000"/>
                  </a:schemeClr>
                </a:solidFill>
                <a:latin typeface="Söhne"/>
              </a:rPr>
              <a:t>Note</a:t>
            </a:r>
            <a:r>
              <a:rPr lang="en-US" sz="1400" b="1" dirty="0" smtClean="0">
                <a:solidFill>
                  <a:schemeClr val="tx1">
                    <a:lumMod val="85000"/>
                    <a:lumOff val="15000"/>
                  </a:schemeClr>
                </a:solidFill>
                <a:latin typeface="Söhne"/>
              </a:rPr>
              <a:t>:</a:t>
            </a:r>
            <a:endParaRPr lang="en-US" sz="1400" b="1" dirty="0">
              <a:solidFill>
                <a:schemeClr val="tx1">
                  <a:lumMod val="85000"/>
                  <a:lumOff val="15000"/>
                </a:schemeClr>
              </a:solidFill>
              <a:latin typeface="Söhne"/>
            </a:endParaRPr>
          </a:p>
          <a:p>
            <a:pPr algn="just"/>
            <a:r>
              <a:rPr lang="en-US" sz="1400" dirty="0">
                <a:solidFill>
                  <a:schemeClr val="tx1">
                    <a:lumMod val="85000"/>
                    <a:lumOff val="15000"/>
                  </a:schemeClr>
                </a:solidFill>
                <a:latin typeface="Söhne"/>
              </a:rPr>
              <a:t>This </a:t>
            </a:r>
            <a:r>
              <a:rPr lang="en-US" sz="1400" dirty="0" err="1">
                <a:solidFill>
                  <a:schemeClr val="tx1">
                    <a:lumMod val="85000"/>
                    <a:lumOff val="15000"/>
                  </a:schemeClr>
                </a:solidFill>
                <a:latin typeface="Söhne"/>
              </a:rPr>
              <a:t>keylogger</a:t>
            </a:r>
            <a:r>
              <a:rPr lang="en-US" sz="1400" dirty="0">
                <a:solidFill>
                  <a:schemeClr val="tx1">
                    <a:lumMod val="85000"/>
                    <a:lumOff val="15000"/>
                  </a:schemeClr>
                </a:solidFill>
                <a:latin typeface="Söhne"/>
              </a:rPr>
              <a:t> script is intended solely for educational purposes and should be used responsibly and ethically. Any modifications or extensions made to the script should be done with caution to ensure compliance with legal and privacy considerations.</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4" y="862597"/>
            <a:ext cx="11029616" cy="530296"/>
          </a:xfrm>
        </p:spPr>
        <p:txBody>
          <a:bodyPr>
            <a:noAutofit/>
          </a:bodyPr>
          <a:lstStyle/>
          <a:p>
            <a:r>
              <a:rPr lang="en-US" sz="4000" b="1" dirty="0">
                <a:solidFill>
                  <a:schemeClr val="accent1"/>
                </a:solidFill>
                <a:latin typeface="Arial"/>
                <a:ea typeface="+mj-lt"/>
                <a:cs typeface="Arial"/>
              </a:rPr>
              <a:t>System</a:t>
            </a:r>
            <a:r>
              <a:rPr lang="en-US" sz="3200" b="1" dirty="0">
                <a:solidFill>
                  <a:schemeClr val="accent1"/>
                </a:solidFill>
                <a:latin typeface="Arial"/>
                <a:ea typeface="+mj-lt"/>
                <a:cs typeface="Arial"/>
              </a:rPr>
              <a:t>  </a:t>
            </a:r>
            <a:r>
              <a:rPr lang="en-US" sz="4000" b="1" dirty="0">
                <a:solidFill>
                  <a:schemeClr val="accent1"/>
                </a:solidFill>
                <a:latin typeface="Arial"/>
                <a:ea typeface="+mj-lt"/>
                <a:cs typeface="Arial"/>
              </a:rPr>
              <a:t>Approach</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4" y="1522104"/>
            <a:ext cx="11610806" cy="4673324"/>
          </a:xfrm>
        </p:spPr>
        <p:txBody>
          <a:bodyPr>
            <a:noAutofit/>
          </a:bodyPr>
          <a:lstStyle/>
          <a:p>
            <a:pPr marL="0" indent="0" algn="l">
              <a:buNone/>
            </a:pPr>
            <a:r>
              <a:rPr lang="en-IN" sz="1400" b="1" i="0" dirty="0">
                <a:solidFill>
                  <a:schemeClr val="tx1">
                    <a:lumMod val="85000"/>
                    <a:lumOff val="15000"/>
                  </a:schemeClr>
                </a:solidFill>
                <a:effectLst/>
                <a:latin typeface="Söhne"/>
              </a:rPr>
              <a:t>1. Requirement Analysis: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4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key features and functionalities required.</a:t>
            </a:r>
          </a:p>
          <a:p>
            <a:pPr marL="0" indent="0" algn="l">
              <a:buNone/>
            </a:pPr>
            <a:r>
              <a:rPr lang="en-IN" sz="1400" b="1" i="0" dirty="0">
                <a:solidFill>
                  <a:schemeClr val="tx1">
                    <a:lumMod val="85000"/>
                    <a:lumOff val="15000"/>
                  </a:schemeClr>
                </a:solidFill>
                <a:effectLst/>
                <a:latin typeface="Söhne"/>
              </a:rPr>
              <a:t>2. Design:</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4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4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400" b="0" i="0" dirty="0">
                <a:solidFill>
                  <a:schemeClr val="tx1">
                    <a:lumMod val="85000"/>
                    <a:lumOff val="15000"/>
                  </a:schemeClr>
                </a:solidFill>
                <a:effectLst/>
                <a:latin typeface="Söhne"/>
              </a:rPr>
              <a:t>Consider security and privacy measures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4" y="99180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4" y="1522104"/>
            <a:ext cx="6914982" cy="4673324"/>
          </a:xfrm>
        </p:spPr>
        <p:txBody>
          <a:bodyPr>
            <a:noAutofit/>
          </a:bodyPr>
          <a:lstStyle/>
          <a:p>
            <a:pPr marL="0" lvl="0" indent="0">
              <a:buClr>
                <a:srgbClr val="1CADE4"/>
              </a:buClr>
              <a:buNone/>
            </a:pPr>
            <a:r>
              <a:rPr lang="en-IN" sz="1400" b="1" dirty="0">
                <a:solidFill>
                  <a:prstClr val="black">
                    <a:lumMod val="85000"/>
                    <a:lumOff val="15000"/>
                  </a:prstClr>
                </a:solidFill>
                <a:latin typeface="Söhne"/>
              </a:rPr>
              <a:t>3. Development: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the </a:t>
            </a:r>
            <a:r>
              <a:rPr lang="en-IN" sz="1400" dirty="0" err="1">
                <a:solidFill>
                  <a:prstClr val="black">
                    <a:lumMod val="85000"/>
                    <a:lumOff val="15000"/>
                  </a:prstClr>
                </a:solidFill>
                <a:latin typeface="Söhne"/>
              </a:rPr>
              <a:t>keylogging</a:t>
            </a:r>
            <a:r>
              <a:rPr lang="en-IN" sz="1400" dirty="0">
                <a:solidFill>
                  <a:prstClr val="black">
                    <a:lumMod val="85000"/>
                    <a:lumOff val="15000"/>
                  </a:prstClr>
                </a:solidFill>
                <a:latin typeface="Söhne"/>
              </a:rPr>
              <a:t> functionality using libraries like </a:t>
            </a:r>
            <a:r>
              <a:rPr lang="en-IN" sz="1400" dirty="0" err="1">
                <a:solidFill>
                  <a:prstClr val="black">
                    <a:lumMod val="85000"/>
                    <a:lumOff val="15000"/>
                  </a:prstClr>
                </a:solidFill>
                <a:latin typeface="Söhne"/>
              </a:rPr>
              <a:t>pynput</a:t>
            </a:r>
            <a:r>
              <a:rPr lang="en-IN" sz="1400" dirty="0">
                <a:solidFill>
                  <a:prstClr val="black">
                    <a:lumMod val="85000"/>
                    <a:lumOff val="15000"/>
                  </a:prstClr>
                </a:solidFill>
                <a:latin typeface="Söhne"/>
              </a:rPr>
              <a:t> or </a:t>
            </a:r>
            <a:r>
              <a:rPr lang="en-IN" sz="1400" dirty="0" err="1">
                <a:solidFill>
                  <a:prstClr val="black">
                    <a:lumMod val="85000"/>
                    <a:lumOff val="15000"/>
                  </a:prstClr>
                </a:solidFill>
                <a:latin typeface="Söhne"/>
              </a:rPr>
              <a:t>pyHook</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Develop the graphical user interface (GUI) using a toolkit such as </a:t>
            </a:r>
            <a:r>
              <a:rPr lang="en-IN" sz="1400" dirty="0" err="1">
                <a:solidFill>
                  <a:prstClr val="black">
                    <a:lumMod val="85000"/>
                    <a:lumOff val="15000"/>
                  </a:prstClr>
                </a:solidFill>
                <a:latin typeface="Söhne"/>
              </a:rPr>
              <a:t>tkinter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Integrate functionalities to start, stop, and configure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error handling and validation mechanisms.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Test each component individually and then integrate them into the system</a:t>
            </a:r>
            <a:r>
              <a:rPr lang="en-IN" sz="1400" dirty="0" smtClean="0">
                <a:solidFill>
                  <a:prstClr val="black">
                    <a:lumMod val="85000"/>
                    <a:lumOff val="15000"/>
                  </a:prstClr>
                </a:solidFill>
                <a:latin typeface="Söhne"/>
              </a:rPr>
              <a:t>.</a:t>
            </a:r>
            <a:endParaRPr lang="en-IN" sz="1200" b="0" i="0" dirty="0">
              <a:solidFill>
                <a:schemeClr val="tx1">
                  <a:lumMod val="85000"/>
                  <a:lumOff val="15000"/>
                </a:schemeClr>
              </a:solidFill>
              <a:effectLst/>
              <a:latin typeface="Söhne"/>
            </a:endParaRPr>
          </a:p>
          <a:p>
            <a:pPr marL="0" indent="0" algn="l">
              <a:buNone/>
            </a:pPr>
            <a:r>
              <a:rPr lang="en-IN" sz="1400" b="1" i="0" dirty="0">
                <a:solidFill>
                  <a:schemeClr val="tx1">
                    <a:lumMod val="85000"/>
                    <a:lumOff val="15000"/>
                  </a:schemeClr>
                </a:solidFill>
                <a:effectLst/>
                <a:latin typeface="Söhne"/>
              </a:rPr>
              <a:t>4. Testing:</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4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400" b="0" i="0" dirty="0">
                <a:solidFill>
                  <a:schemeClr val="tx1">
                    <a:lumMod val="85000"/>
                    <a:lumOff val="15000"/>
                  </a:schemeClr>
                </a:solidFill>
                <a:effectLst/>
                <a:latin typeface="Söhne"/>
              </a:rPr>
              <a:t>Execute system tests to validate the keylogger's </a:t>
            </a:r>
            <a:r>
              <a:rPr lang="en-IN" sz="1400" b="0" i="0" dirty="0" err="1">
                <a:solidFill>
                  <a:schemeClr val="tx1">
                    <a:lumMod val="85000"/>
                    <a:lumOff val="15000"/>
                  </a:schemeClr>
                </a:solidFill>
                <a:effectLst/>
                <a:latin typeface="Söhne"/>
              </a:rPr>
              <a:t>behavior</a:t>
            </a:r>
            <a:r>
              <a:rPr lang="en-IN" sz="14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4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400" b="0" i="0" dirty="0">
                <a:solidFill>
                  <a:schemeClr val="tx1">
                    <a:lumMod val="85000"/>
                    <a:lumOff val="15000"/>
                  </a:schemeClr>
                </a:solidFill>
                <a:effectLst/>
                <a:latin typeface="Söhne"/>
              </a:rPr>
              <a:t>Solicit feedback from stakeholders for improvements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11706"/>
            <a:ext cx="11029616" cy="530296"/>
          </a:xfrm>
        </p:spPr>
        <p:txBody>
          <a:bodyPr>
            <a:noAutofit/>
          </a:bodyPr>
          <a:lstStyle/>
          <a:p>
            <a:r>
              <a:rPr lang="en-US" sz="4000" b="1" dirty="0">
                <a:solidFill>
                  <a:schemeClr val="accent1"/>
                </a:solidFill>
                <a:latin typeface="Arial"/>
                <a:ea typeface="+mj-lt"/>
                <a:cs typeface="Arial"/>
              </a:rPr>
              <a:t>System  Approach</a:t>
            </a:r>
            <a:endParaRPr lang="en-IN" sz="4000" dirty="0"/>
          </a:p>
        </p:txBody>
      </p:sp>
      <p:sp>
        <p:nvSpPr>
          <p:cNvPr id="3" name="Content Placeholder 2"/>
          <p:cNvSpPr>
            <a:spLocks noGrp="1"/>
          </p:cNvSpPr>
          <p:nvPr>
            <p:ph idx="1"/>
          </p:nvPr>
        </p:nvSpPr>
        <p:spPr>
          <a:xfrm>
            <a:off x="581193" y="1768751"/>
            <a:ext cx="11029615" cy="4673324"/>
          </a:xfrm>
        </p:spPr>
        <p:txBody>
          <a:bodyPr/>
          <a:lstStyle/>
          <a:p>
            <a:pPr marL="0" lvl="0" indent="0">
              <a:buClr>
                <a:srgbClr val="1CADE4"/>
              </a:buClr>
              <a:buNone/>
            </a:pPr>
            <a:r>
              <a:rPr lang="en-IN" sz="1400" b="1" dirty="0">
                <a:solidFill>
                  <a:prstClr val="black">
                    <a:lumMod val="85000"/>
                    <a:lumOff val="15000"/>
                  </a:prstClr>
                </a:solidFill>
                <a:latin typeface="Söhne"/>
              </a:rPr>
              <a:t>5. Deployment: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Package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 application for distribution.</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Provide clear instructions for installation and usage.</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Ensure compatibility with the intended platform(s).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Consider digital signing for authenticity and trustworthiness.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Deploy the application via appropriate channels (e.g., direct download, software repositories).</a:t>
            </a:r>
          </a:p>
          <a:p>
            <a:pPr marL="0" lvl="0" indent="0">
              <a:buClr>
                <a:srgbClr val="1CADE4"/>
              </a:buClr>
              <a:buNone/>
            </a:pPr>
            <a:endParaRPr lang="en-IN" sz="1400" b="1" dirty="0" smtClean="0">
              <a:solidFill>
                <a:prstClr val="black">
                  <a:lumMod val="85000"/>
                  <a:lumOff val="15000"/>
                </a:prstClr>
              </a:solidFill>
              <a:latin typeface="Söhne"/>
            </a:endParaRPr>
          </a:p>
          <a:p>
            <a:pPr marL="0" lvl="0" indent="0">
              <a:buClr>
                <a:srgbClr val="1CADE4"/>
              </a:buClr>
              <a:buNone/>
            </a:pPr>
            <a:r>
              <a:rPr lang="en-IN" sz="1400" b="1" dirty="0" smtClean="0">
                <a:solidFill>
                  <a:prstClr val="black">
                    <a:lumMod val="85000"/>
                    <a:lumOff val="15000"/>
                  </a:prstClr>
                </a:solidFill>
                <a:latin typeface="Söhne"/>
              </a:rPr>
              <a:t>6. </a:t>
            </a:r>
            <a:r>
              <a:rPr lang="en-IN" sz="1400" b="1" dirty="0">
                <a:solidFill>
                  <a:prstClr val="black">
                    <a:lumMod val="85000"/>
                    <a:lumOff val="15000"/>
                  </a:prstClr>
                </a:solidFill>
                <a:latin typeface="Söhne"/>
              </a:rPr>
              <a:t>Maintenance and Updates:</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Monitor user feedback and address reported issues promptly.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Release updates to incorporate new features, enhancements, and bug fixes.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Stay informed about changes in the operating system or libraries that may affect the </a:t>
            </a:r>
            <a:r>
              <a:rPr lang="en-IN" sz="1400" dirty="0" err="1">
                <a:solidFill>
                  <a:prstClr val="black">
                    <a:lumMod val="85000"/>
                    <a:lumOff val="15000"/>
                  </a:prstClr>
                </a:solidFill>
                <a:latin typeface="Söhne"/>
              </a:rPr>
              <a:t>keylogger's</a:t>
            </a:r>
            <a:r>
              <a:rPr lang="en-IN" sz="1400" dirty="0">
                <a:solidFill>
                  <a:prstClr val="black">
                    <a:lumMod val="85000"/>
                    <a:lumOff val="15000"/>
                  </a:prstClr>
                </a:solidFill>
                <a:latin typeface="Söhne"/>
              </a:rPr>
              <a:t> functionality.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Continuously evaluate and improve security measures to prevent misuse or unauthorized access.</a:t>
            </a:r>
          </a:p>
          <a:p>
            <a:endParaRPr lang="en-IN" dirty="0"/>
          </a:p>
        </p:txBody>
      </p:sp>
    </p:spTree>
    <p:extLst>
      <p:ext uri="{BB962C8B-B14F-4D97-AF65-F5344CB8AC3E}">
        <p14:creationId xmlns:p14="http://schemas.microsoft.com/office/powerpoint/2010/main" val="134690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400" dirty="0"/>
          </a:p>
          <a:p>
            <a:pPr marL="0" indent="0">
              <a:buNone/>
            </a:pPr>
            <a:r>
              <a:rPr lang="en-IN" sz="1400" b="1" dirty="0" smtClean="0"/>
              <a:t>ALGORITHM:</a:t>
            </a:r>
          </a:p>
          <a:p>
            <a:pPr marL="0" indent="0">
              <a:buNone/>
            </a:pPr>
            <a:r>
              <a:rPr lang="en-IN" sz="1400" b="1" dirty="0" smtClean="0"/>
              <a:t>1</a:t>
            </a:r>
            <a:r>
              <a:rPr lang="en-IN" sz="1400" b="1" dirty="0"/>
              <a:t>. Initialization:</a:t>
            </a:r>
          </a:p>
          <a:p>
            <a:pPr marL="305435" indent="-305435"/>
            <a:r>
              <a:rPr lang="en-IN" sz="1400" dirty="0" smtClean="0"/>
              <a:t>Import </a:t>
            </a:r>
            <a:r>
              <a:rPr lang="en-IN" sz="1400" dirty="0"/>
              <a:t>required libraries.</a:t>
            </a:r>
          </a:p>
          <a:p>
            <a:pPr marL="305435" indent="-305435"/>
            <a:r>
              <a:rPr lang="en-IN" sz="1400" dirty="0" smtClean="0"/>
              <a:t>Define </a:t>
            </a:r>
            <a:r>
              <a:rPr lang="en-IN" sz="1400" dirty="0"/>
              <a:t>global variables.</a:t>
            </a:r>
          </a:p>
          <a:p>
            <a:pPr marL="305435" indent="-305435"/>
            <a:r>
              <a:rPr lang="en-IN" sz="1400" dirty="0" smtClean="0"/>
              <a:t>Set </a:t>
            </a:r>
            <a:r>
              <a:rPr lang="en-IN" sz="1400" dirty="0"/>
              <a:t>up initial configurations.</a:t>
            </a:r>
          </a:p>
          <a:p>
            <a:pPr marL="305435" indent="-305435"/>
            <a:endParaRPr lang="en-IN" sz="1400" dirty="0"/>
          </a:p>
          <a:p>
            <a:pPr marL="0" indent="0">
              <a:buNone/>
            </a:pPr>
            <a:r>
              <a:rPr lang="en-IN" sz="1400" b="1" dirty="0"/>
              <a:t>2. GUI Setup:</a:t>
            </a:r>
          </a:p>
          <a:p>
            <a:pPr marL="305435" indent="-305435"/>
            <a:r>
              <a:rPr lang="en-IN" sz="1400" dirty="0" smtClean="0"/>
              <a:t>Create </a:t>
            </a:r>
            <a:r>
              <a:rPr lang="en-IN" sz="1400" dirty="0"/>
              <a:t>a </a:t>
            </a:r>
            <a:r>
              <a:rPr lang="en-IN" sz="1400" dirty="0" err="1"/>
              <a:t>tkinter</a:t>
            </a:r>
            <a:r>
              <a:rPr lang="en-IN" sz="1400" dirty="0"/>
              <a:t> window.</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labels for status updates.</a:t>
            </a:r>
          </a:p>
          <a:p>
            <a:pPr marL="305435" indent="-305435"/>
            <a:r>
              <a:rPr lang="en-IN" sz="1400" dirty="0" smtClean="0"/>
              <a:t>Designate </a:t>
            </a:r>
            <a:r>
              <a:rPr lang="en-IN" sz="1400" dirty="0"/>
              <a:t>event handlers for UI elements.</a:t>
            </a:r>
          </a:p>
          <a:p>
            <a:pPr marL="305435" indent="-305435"/>
            <a:r>
              <a:rPr lang="en-IN" sz="1400" dirty="0" smtClean="0"/>
              <a:t>Ensure </a:t>
            </a:r>
            <a:r>
              <a:rPr lang="en-IN" sz="1400" dirty="0"/>
              <a:t>clear and intuitive layout.</a:t>
            </a:r>
          </a:p>
          <a:p>
            <a:pPr marL="0" indent="0">
              <a:buNone/>
            </a:pPr>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Functions:</a:t>
            </a:r>
          </a:p>
          <a:p>
            <a:pPr marL="305435" indent="-305435"/>
            <a:r>
              <a:rPr lang="en-IN" sz="1400" dirty="0" smtClean="0"/>
              <a:t>Implement </a:t>
            </a:r>
            <a:r>
              <a:rPr lang="en-IN" sz="1400" dirty="0"/>
              <a:t>functions for capturing key events.</a:t>
            </a:r>
          </a:p>
          <a:p>
            <a:pPr marL="305435" indent="-305435"/>
            <a:r>
              <a:rPr lang="en-IN" sz="1400" dirty="0" smtClean="0"/>
              <a:t>Differentiate </a:t>
            </a:r>
            <a:r>
              <a:rPr lang="en-IN" sz="1400" dirty="0"/>
              <a:t>between key press and release.</a:t>
            </a:r>
          </a:p>
          <a:p>
            <a:pPr marL="305435" indent="-305435"/>
            <a:r>
              <a:rPr lang="en-IN" sz="1400" dirty="0" smtClean="0"/>
              <a:t>Store </a:t>
            </a:r>
            <a:r>
              <a:rPr lang="en-IN" sz="1400" dirty="0"/>
              <a:t>captured keystrokes.</a:t>
            </a:r>
          </a:p>
          <a:p>
            <a:pPr marL="305435" indent="-305435"/>
            <a:r>
              <a:rPr lang="en-IN" sz="1400" dirty="0" smtClean="0"/>
              <a:t>Ensure </a:t>
            </a:r>
            <a:r>
              <a:rPr lang="en-IN" sz="1400" dirty="0"/>
              <a:t>accuracy and reliability of keylogging.</a:t>
            </a:r>
          </a:p>
          <a:p>
            <a:pPr marL="305435" indent="-305435"/>
            <a:endParaRPr lang="en-IN" sz="1400" dirty="0"/>
          </a:p>
          <a:p>
            <a:pPr marL="0" indent="0">
              <a:buNone/>
            </a:pPr>
            <a:r>
              <a:rPr lang="en-IN" sz="1400" b="1" dirty="0"/>
              <a:t>4. Data Logging:</a:t>
            </a:r>
          </a:p>
          <a:p>
            <a:pPr marL="305435" indent="-305435"/>
            <a:r>
              <a:rPr lang="en-IN" sz="1400" dirty="0" smtClean="0"/>
              <a:t>Save </a:t>
            </a:r>
            <a:r>
              <a:rPr lang="en-IN" sz="1400" dirty="0"/>
              <a:t>captured keystrokes to a file.</a:t>
            </a:r>
          </a:p>
          <a:p>
            <a:pPr marL="305435" indent="-305435"/>
            <a:r>
              <a:rPr lang="en-IN" sz="1400" dirty="0" smtClean="0"/>
              <a:t>Choose appropriate file format (e.g., text, JSON).</a:t>
            </a:r>
          </a:p>
          <a:p>
            <a:pPr marL="305435" indent="-305435"/>
            <a:r>
              <a:rPr lang="en-IN" sz="1400" dirty="0" smtClean="0"/>
              <a:t>Handle file writing operations efficiently.</a:t>
            </a:r>
          </a:p>
          <a:p>
            <a:pPr marL="305435" indent="-305435"/>
            <a:r>
              <a:rPr lang="en-IN" sz="1400" dirty="0" smtClean="0"/>
              <a:t>Ensure </a:t>
            </a:r>
            <a:r>
              <a:rPr lang="en-IN" sz="1400" dirty="0"/>
              <a:t>proper formatting of logged data.</a:t>
            </a:r>
          </a:p>
          <a:p>
            <a:pPr marL="305435" indent="-305435"/>
            <a:r>
              <a:rPr lang="en-IN" sz="1400" dirty="0" smtClean="0"/>
              <a:t>Implement </a:t>
            </a:r>
            <a:r>
              <a:rPr lang="en-IN" sz="1400" dirty="0"/>
              <a:t>periodic or batched logging.</a:t>
            </a:r>
          </a:p>
        </p:txBody>
      </p:sp>
      <p:sp>
        <p:nvSpPr>
          <p:cNvPr id="4" name="Content Placeholder 1">
            <a:extLst>
              <a:ext uri="{FF2B5EF4-FFF2-40B4-BE49-F238E27FC236}">
                <a16:creationId xmlns="" xmlns:a16="http://schemas.microsoft.com/office/drawing/2014/main" id="{F7F0871F-2198-9E37-C96F-3611AA199B60}"/>
              </a:ext>
            </a:extLst>
          </p:cNvPr>
          <p:cNvSpPr txBox="1">
            <a:spLocks/>
          </p:cNvSpPr>
          <p:nvPr/>
        </p:nvSpPr>
        <p:spPr>
          <a:xfrm>
            <a:off x="5619917" y="1716571"/>
            <a:ext cx="5651057" cy="357008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400" dirty="0" smtClean="0"/>
          </a:p>
          <a:p>
            <a:pPr marL="0" indent="0">
              <a:buFont typeface="Wingdings 2" panose="05020102010507070707" pitchFamily="18" charset="2"/>
              <a:buNone/>
            </a:pPr>
            <a:r>
              <a:rPr lang="en-IN" sz="1400" b="1" dirty="0" smtClean="0"/>
              <a:t>5. Start and Stop Mechanisms:</a:t>
            </a:r>
          </a:p>
          <a:p>
            <a:pPr marL="305435" indent="-305435"/>
            <a:r>
              <a:rPr lang="en-IN" sz="1400" dirty="0" smtClean="0"/>
              <a:t>Implement functions to start and stop </a:t>
            </a:r>
            <a:r>
              <a:rPr lang="en-IN" sz="1400" dirty="0" err="1" smtClean="0"/>
              <a:t>keylogging</a:t>
            </a:r>
            <a:r>
              <a:rPr lang="en-IN" sz="1400" dirty="0" smtClean="0"/>
              <a:t>.</a:t>
            </a:r>
          </a:p>
          <a:p>
            <a:pPr marL="305435" indent="-305435"/>
            <a:r>
              <a:rPr lang="en-IN" sz="1400" dirty="0" smtClean="0"/>
              <a:t>Toggle event listeners based on application state.</a:t>
            </a:r>
          </a:p>
          <a:p>
            <a:pPr marL="305435" indent="-305435"/>
            <a:r>
              <a:rPr lang="en-IN" sz="1400" dirty="0" smtClean="0"/>
              <a:t>Provide visual feedback on </a:t>
            </a:r>
            <a:r>
              <a:rPr lang="en-IN" sz="1400" dirty="0" err="1" smtClean="0"/>
              <a:t>keylogger</a:t>
            </a:r>
            <a:r>
              <a:rPr lang="en-IN" sz="1400" dirty="0" smtClean="0"/>
              <a:t> status.</a:t>
            </a:r>
          </a:p>
          <a:p>
            <a:pPr marL="305435" indent="-305435"/>
            <a:r>
              <a:rPr lang="en-IN" sz="1400" dirty="0" smtClean="0"/>
              <a:t>Ensure synchronization between GUI and </a:t>
            </a:r>
            <a:r>
              <a:rPr lang="en-IN" sz="1400" dirty="0" err="1" smtClean="0"/>
              <a:t>keylogging</a:t>
            </a:r>
            <a:r>
              <a:rPr lang="en-IN" sz="1400" dirty="0" smtClean="0"/>
              <a:t> functionality.</a:t>
            </a:r>
          </a:p>
          <a:p>
            <a:pPr marL="305435" indent="-305435"/>
            <a:r>
              <a:rPr lang="en-IN" sz="1400" dirty="0" smtClean="0"/>
              <a:t>Handle edge cases such as unexpected shutdowns.</a:t>
            </a:r>
            <a:endParaRPr lang="en-IN" sz="1400" dirty="0"/>
          </a:p>
        </p:txBody>
      </p:sp>
    </p:spTree>
    <p:extLst>
      <p:ext uri="{BB962C8B-B14F-4D97-AF65-F5344CB8AC3E}">
        <p14:creationId xmlns:p14="http://schemas.microsoft.com/office/powerpoint/2010/main" val="10992129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9162bd5b-4ed9-4da3-b376-05204580ba3f"/>
    <ds:schemaRef ds:uri="http://purl.org/dc/terms/"/>
    <ds:schemaRef ds:uri="http://purl.org/dc/elements/1.1/"/>
    <ds:schemaRef ds:uri="http://schemas.openxmlformats.org/package/2006/metadata/core-properties"/>
    <ds:schemaRef ds:uri="http://purl.org/dc/dcmitype/"/>
    <ds:schemaRef ds:uri="http://www.w3.org/XML/1998/namespace"/>
    <ds:schemaRef ds:uri="http://schemas.microsoft.com/office/infopath/2007/PartnerControls"/>
    <ds:schemaRef ds:uri="c0fa2617-96bd-425d-8578-e93563fe37c5"/>
    <ds:schemaRef ds:uri="http://schemas.microsoft.com/office/2006/metadata/propertie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TotalTime>
  <Words>1210</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System  Approach</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33</cp:revision>
  <dcterms:created xsi:type="dcterms:W3CDTF">2021-05-26T16:50:10Z</dcterms:created>
  <dcterms:modified xsi:type="dcterms:W3CDTF">2024-04-17T08:59:52Z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