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7/28/11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m@ifandelse.com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fandels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Getting Started With </a:t>
            </a:r>
            <a:r>
              <a:rPr lang="en-US" sz="4800" dirty="0" err="1" smtClean="0"/>
              <a:t>node.js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Jim Cowart</a:t>
            </a:r>
          </a:p>
          <a:p>
            <a:r>
              <a:rPr lang="en-US" dirty="0" smtClean="0"/>
              <a:t>Blog:	</a:t>
            </a:r>
            <a:r>
              <a:rPr lang="en-US" dirty="0" smtClean="0">
                <a:hlinkClick r:id="rId2"/>
              </a:rPr>
              <a:t>http://www.ifandelse.com</a:t>
            </a:r>
            <a:endParaRPr lang="en-US" dirty="0" smtClean="0"/>
          </a:p>
          <a:p>
            <a:r>
              <a:rPr lang="en-US" dirty="0" smtClean="0"/>
              <a:t>Email:	</a:t>
            </a:r>
            <a:r>
              <a:rPr lang="en-US" dirty="0" smtClean="0">
                <a:hlinkClick r:id="rId3"/>
              </a:rPr>
              <a:t>jim@ifandelse.com</a:t>
            </a:r>
            <a:endParaRPr lang="en-US" dirty="0" smtClean="0"/>
          </a:p>
          <a:p>
            <a:r>
              <a:rPr lang="en-US" dirty="0" smtClean="0"/>
              <a:t>Twitter:	@</a:t>
            </a:r>
            <a:r>
              <a:rPr lang="en-US" dirty="0" err="1" smtClean="0"/>
              <a:t>ifandelse</a:t>
            </a:r>
            <a:endParaRPr lang="en-US" dirty="0"/>
          </a:p>
        </p:txBody>
      </p:sp>
      <p:pic>
        <p:nvPicPr>
          <p:cNvPr id="4" name="Picture 3" descr="nodej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02" y="383162"/>
            <a:ext cx="533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Evented server-side JavaScript</a:t>
            </a:r>
          </a:p>
          <a:p>
            <a:r>
              <a:rPr lang="en-US" dirty="0" smtClean="0"/>
              <a:t>A set of bindings to the Google V8 JavaScript virtual </a:t>
            </a:r>
            <a:r>
              <a:rPr lang="en-US" dirty="0"/>
              <a:t>m</a:t>
            </a:r>
            <a:r>
              <a:rPr lang="en-US" dirty="0" smtClean="0"/>
              <a:t>achine</a:t>
            </a:r>
          </a:p>
          <a:p>
            <a:r>
              <a:rPr lang="en-US" dirty="0" smtClean="0"/>
              <a:t>It enables you to do I/O in JavaScript</a:t>
            </a:r>
          </a:p>
          <a:p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Thread-per-process is a leaky abstraction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i="1" dirty="0" smtClean="0"/>
              <a:t>Because having many processes not only makes creating more processes more difﬁcult, it also makes choosing which process to run more difﬁcult.</a:t>
            </a:r>
            <a:r>
              <a:rPr lang="en-US" dirty="0"/>
              <a:t>” - Felix von </a:t>
            </a:r>
            <a:r>
              <a:rPr lang="en-US" dirty="0" err="1" smtClean="0"/>
              <a:t>Leitner</a:t>
            </a:r>
            <a:endParaRPr lang="en-US" dirty="0" smtClean="0"/>
          </a:p>
          <a:p>
            <a:pPr lvl="1"/>
            <a:r>
              <a:rPr lang="en-US" dirty="0" smtClean="0"/>
              <a:t>Context switching isn’t free. Execution stacks take up memory</a:t>
            </a:r>
          </a:p>
          <a:p>
            <a:pPr lvl="1"/>
            <a:r>
              <a:rPr lang="en-US" dirty="0" smtClean="0"/>
              <a:t>Use an event loop instead</a:t>
            </a:r>
          </a:p>
          <a:p>
            <a:pPr lvl="2"/>
            <a:r>
              <a:rPr lang="en-US" dirty="0" smtClean="0"/>
              <a:t>Callbacks</a:t>
            </a:r>
          </a:p>
          <a:p>
            <a:pPr lvl="2"/>
            <a:r>
              <a:rPr lang="en-US" dirty="0" smtClean="0"/>
              <a:t>Stream everything (don’t force buffering where possible)</a:t>
            </a:r>
          </a:p>
          <a:p>
            <a:pPr lvl="2"/>
            <a:r>
              <a:rPr lang="en-US" dirty="0" smtClean="0"/>
              <a:t>Event loop is transparent to the developer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cxnSp>
        <p:nvCxnSpPr>
          <p:cNvPr id="21" name="Curved Connector 20"/>
          <p:cNvCxnSpPr>
            <a:endCxn id="26" idx="1"/>
          </p:cNvCxnSpPr>
          <p:nvPr/>
        </p:nvCxnSpPr>
        <p:spPr>
          <a:xfrm flipV="1">
            <a:off x="2253501" y="3317999"/>
            <a:ext cx="744793" cy="5855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98294" y="2940844"/>
            <a:ext cx="1031251" cy="754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</a:t>
            </a:r>
            <a:endParaRPr lang="en-US" dirty="0"/>
          </a:p>
        </p:txBody>
      </p:sp>
      <p:cxnSp>
        <p:nvCxnSpPr>
          <p:cNvPr id="29" name="Curved Connector 28"/>
          <p:cNvCxnSpPr>
            <a:stCxn id="26" idx="0"/>
            <a:endCxn id="12" idx="3"/>
          </p:cNvCxnSpPr>
          <p:nvPr/>
        </p:nvCxnSpPr>
        <p:spPr>
          <a:xfrm rot="16200000" flipV="1">
            <a:off x="2736791" y="2163714"/>
            <a:ext cx="722937" cy="83132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9275" y="2148348"/>
            <a:ext cx="190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allback(</a:t>
            </a:r>
            <a:r>
              <a:rPr lang="en-US" sz="1400" dirty="0" err="1" smtClean="0"/>
              <a:t>err,result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4583351" y="4678620"/>
            <a:ext cx="1537328" cy="754309"/>
          </a:xfrm>
          <a:prstGeom prst="wedgeRoundRectCallout">
            <a:avLst>
              <a:gd name="adj1" fmla="val -51889"/>
              <a:gd name="adj2" fmla="val -9066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libev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789669" y="4678619"/>
            <a:ext cx="1425025" cy="754309"/>
          </a:xfrm>
          <a:prstGeom prst="borderCallout1">
            <a:avLst>
              <a:gd name="adj1" fmla="val 10441"/>
              <a:gd name="adj2" fmla="val 78205"/>
              <a:gd name="adj3" fmla="val -91268"/>
              <a:gd name="adj4" fmla="val 97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 operations dispatched to OS thread</a:t>
            </a:r>
            <a:endParaRPr lang="en-US" sz="12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4898465" y="2577441"/>
            <a:ext cx="1508684" cy="707149"/>
          </a:xfrm>
          <a:prstGeom prst="wedgeRoundRectCallout">
            <a:avLst>
              <a:gd name="adj1" fmla="val -101479"/>
              <a:gd name="adj2" fmla="val 6250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2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JavaScript?  Really??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Really!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used within an event loop (think browser)</a:t>
            </a:r>
          </a:p>
          <a:p>
            <a:r>
              <a:rPr lang="en-US" dirty="0" smtClean="0"/>
              <a:t>Language has anonymous functions and closures</a:t>
            </a:r>
          </a:p>
          <a:p>
            <a:r>
              <a:rPr lang="en-US" dirty="0" smtClean="0"/>
              <a:t>One callback at a time</a:t>
            </a:r>
          </a:p>
          <a:p>
            <a:r>
              <a:rPr lang="en-US" dirty="0" smtClean="0"/>
              <a:t>Already does evented I/O via DOM event callbacks</a:t>
            </a:r>
          </a:p>
          <a:p>
            <a:r>
              <a:rPr lang="en-US" dirty="0" smtClean="0"/>
              <a:t>JavaScript in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Global scope is different – module concept is enforced with </a:t>
            </a:r>
            <a:r>
              <a:rPr lang="en-US" dirty="0" err="1" smtClean="0"/>
              <a:t>CommonJS</a:t>
            </a:r>
            <a:endParaRPr lang="en-US" dirty="0"/>
          </a:p>
          <a:p>
            <a:pPr lvl="1"/>
            <a:r>
              <a:rPr lang="en-US" dirty="0" smtClean="0"/>
              <a:t>C developers can extend the language</a:t>
            </a:r>
          </a:p>
          <a:p>
            <a:pPr lvl="2"/>
            <a:r>
              <a:rPr lang="en-US" dirty="0" smtClean="0"/>
              <a:t>Proxies (not in ES3) are possible in node</a:t>
            </a:r>
          </a:p>
          <a:p>
            <a:pPr lvl="2"/>
            <a:r>
              <a:rPr lang="en-US" dirty="0" smtClean="0"/>
              <a:t>Buffer class – makes it easier &amp; more efficient to deal with streams</a:t>
            </a:r>
          </a:p>
          <a:p>
            <a:pPr lvl="1"/>
            <a:r>
              <a:rPr lang="en-US" dirty="0" smtClean="0"/>
              <a:t>And more….(check the docs)</a:t>
            </a:r>
          </a:p>
          <a:p>
            <a:r>
              <a:rPr lang="en-US" dirty="0" smtClean="0"/>
              <a:t>Oh – and you can use </a:t>
            </a:r>
            <a:r>
              <a:rPr lang="en-US" dirty="0" err="1" smtClean="0"/>
              <a:t>CoffeeScript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4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3045785" y="1015283"/>
            <a:ext cx="5028790" cy="1509563"/>
          </a:xfrm>
          <a:custGeom>
            <a:avLst/>
            <a:gdLst>
              <a:gd name="connsiteX0" fmla="*/ 0 w 7618251"/>
              <a:gd name="connsiteY0" fmla="*/ 150956 h 1509563"/>
              <a:gd name="connsiteX1" fmla="*/ 150956 w 7618251"/>
              <a:gd name="connsiteY1" fmla="*/ 0 h 1509563"/>
              <a:gd name="connsiteX2" fmla="*/ 7467295 w 7618251"/>
              <a:gd name="connsiteY2" fmla="*/ 0 h 1509563"/>
              <a:gd name="connsiteX3" fmla="*/ 7618251 w 7618251"/>
              <a:gd name="connsiteY3" fmla="*/ 150956 h 1509563"/>
              <a:gd name="connsiteX4" fmla="*/ 7618251 w 7618251"/>
              <a:gd name="connsiteY4" fmla="*/ 1358607 h 1509563"/>
              <a:gd name="connsiteX5" fmla="*/ 7467295 w 7618251"/>
              <a:gd name="connsiteY5" fmla="*/ 1509563 h 1509563"/>
              <a:gd name="connsiteX6" fmla="*/ 150956 w 7618251"/>
              <a:gd name="connsiteY6" fmla="*/ 1509563 h 1509563"/>
              <a:gd name="connsiteX7" fmla="*/ 0 w 7618251"/>
              <a:gd name="connsiteY7" fmla="*/ 1358607 h 1509563"/>
              <a:gd name="connsiteX8" fmla="*/ 0 w 7618251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8251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7467295" y="0"/>
                </a:lnTo>
                <a:cubicBezTo>
                  <a:pt x="7550666" y="0"/>
                  <a:pt x="7618251" y="67585"/>
                  <a:pt x="7618251" y="150956"/>
                </a:cubicBezTo>
                <a:lnTo>
                  <a:pt x="7618251" y="1358607"/>
                </a:lnTo>
                <a:cubicBezTo>
                  <a:pt x="7618251" y="1441978"/>
                  <a:pt x="7550666" y="1509563"/>
                  <a:pt x="7467295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1864" tIns="291864" rIns="291864" bIns="29186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Node Standard Library</a:t>
            </a:r>
            <a:endParaRPr lang="en-US" sz="4000" kern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56324" y="1015283"/>
            <a:ext cx="7618251" cy="4797057"/>
            <a:chOff x="458074" y="1601971"/>
            <a:chExt cx="7618251" cy="4797057"/>
          </a:xfrm>
        </p:grpSpPr>
        <p:sp>
          <p:nvSpPr>
            <p:cNvPr id="11" name="Freeform 10"/>
            <p:cNvSpPr/>
            <p:nvPr/>
          </p:nvSpPr>
          <p:spPr>
            <a:xfrm>
              <a:off x="458075" y="1601971"/>
              <a:ext cx="2437060" cy="1509563"/>
            </a:xfrm>
            <a:custGeom>
              <a:avLst/>
              <a:gdLst>
                <a:gd name="connsiteX0" fmla="*/ 0 w 7618251"/>
                <a:gd name="connsiteY0" fmla="*/ 150956 h 1509563"/>
                <a:gd name="connsiteX1" fmla="*/ 150956 w 7618251"/>
                <a:gd name="connsiteY1" fmla="*/ 0 h 1509563"/>
                <a:gd name="connsiteX2" fmla="*/ 7467295 w 7618251"/>
                <a:gd name="connsiteY2" fmla="*/ 0 h 1509563"/>
                <a:gd name="connsiteX3" fmla="*/ 7618251 w 7618251"/>
                <a:gd name="connsiteY3" fmla="*/ 150956 h 1509563"/>
                <a:gd name="connsiteX4" fmla="*/ 7618251 w 7618251"/>
                <a:gd name="connsiteY4" fmla="*/ 1358607 h 1509563"/>
                <a:gd name="connsiteX5" fmla="*/ 7467295 w 7618251"/>
                <a:gd name="connsiteY5" fmla="*/ 1509563 h 1509563"/>
                <a:gd name="connsiteX6" fmla="*/ 150956 w 7618251"/>
                <a:gd name="connsiteY6" fmla="*/ 1509563 h 1509563"/>
                <a:gd name="connsiteX7" fmla="*/ 0 w 7618251"/>
                <a:gd name="connsiteY7" fmla="*/ 1358607 h 1509563"/>
                <a:gd name="connsiteX8" fmla="*/ 0 w 7618251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8251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7467295" y="0"/>
                  </a:lnTo>
                  <a:cubicBezTo>
                    <a:pt x="7550666" y="0"/>
                    <a:pt x="7618251" y="67585"/>
                    <a:pt x="7618251" y="150956"/>
                  </a:cubicBezTo>
                  <a:lnTo>
                    <a:pt x="7618251" y="1358607"/>
                  </a:lnTo>
                  <a:cubicBezTo>
                    <a:pt x="7618251" y="1441978"/>
                    <a:pt x="7550666" y="1509563"/>
                    <a:pt x="7467295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JavaScri</a:t>
              </a:r>
              <a:r>
                <a:rPr lang="en-US" sz="2800" dirty="0" smtClean="0"/>
                <a:t>pt</a:t>
              </a:r>
              <a:endParaRPr lang="en-US" sz="2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8074" y="3245718"/>
              <a:ext cx="2437060" cy="1509563"/>
            </a:xfrm>
            <a:custGeom>
              <a:avLst/>
              <a:gdLst>
                <a:gd name="connsiteX0" fmla="*/ 0 w 4976477"/>
                <a:gd name="connsiteY0" fmla="*/ 150956 h 1509563"/>
                <a:gd name="connsiteX1" fmla="*/ 150956 w 4976477"/>
                <a:gd name="connsiteY1" fmla="*/ 0 h 1509563"/>
                <a:gd name="connsiteX2" fmla="*/ 4825521 w 4976477"/>
                <a:gd name="connsiteY2" fmla="*/ 0 h 1509563"/>
                <a:gd name="connsiteX3" fmla="*/ 4976477 w 4976477"/>
                <a:gd name="connsiteY3" fmla="*/ 150956 h 1509563"/>
                <a:gd name="connsiteX4" fmla="*/ 4976477 w 4976477"/>
                <a:gd name="connsiteY4" fmla="*/ 1358607 h 1509563"/>
                <a:gd name="connsiteX5" fmla="*/ 4825521 w 4976477"/>
                <a:gd name="connsiteY5" fmla="*/ 1509563 h 1509563"/>
                <a:gd name="connsiteX6" fmla="*/ 150956 w 4976477"/>
                <a:gd name="connsiteY6" fmla="*/ 1509563 h 1509563"/>
                <a:gd name="connsiteX7" fmla="*/ 0 w 4976477"/>
                <a:gd name="connsiteY7" fmla="*/ 1358607 h 1509563"/>
                <a:gd name="connsiteX8" fmla="*/ 0 w 4976477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6477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4825521" y="0"/>
                  </a:lnTo>
                  <a:cubicBezTo>
                    <a:pt x="4908892" y="0"/>
                    <a:pt x="4976477" y="67585"/>
                    <a:pt x="4976477" y="150956"/>
                  </a:cubicBezTo>
                  <a:lnTo>
                    <a:pt x="4976477" y="1358607"/>
                  </a:lnTo>
                  <a:cubicBezTo>
                    <a:pt x="4976477" y="1441978"/>
                    <a:pt x="4908892" y="1509563"/>
                    <a:pt x="4825521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C</a:t>
              </a:r>
              <a:endParaRPr lang="en-US" sz="6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4753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V8</a:t>
              </a:r>
              <a:endParaRPr lang="en-US" sz="6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47535" y="3245718"/>
              <a:ext cx="502879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Node Bindings</a:t>
              </a:r>
              <a:endParaRPr lang="en-US" sz="48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7159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Thread Pool</a:t>
              </a:r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(</a:t>
              </a:r>
              <a:r>
                <a:rPr lang="en-US" sz="2000" dirty="0" err="1" smtClean="0"/>
                <a:t>libeio</a:t>
              </a:r>
              <a:r>
                <a:rPr lang="en-US" sz="2000" dirty="0" smtClean="0"/>
                <a:t>)</a:t>
              </a:r>
              <a:endParaRPr lang="en-US" sz="2000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475250" y="4302777"/>
            <a:ext cx="1600200" cy="1509563"/>
          </a:xfrm>
          <a:custGeom>
            <a:avLst/>
            <a:gdLst>
              <a:gd name="connsiteX0" fmla="*/ 0 w 2437060"/>
              <a:gd name="connsiteY0" fmla="*/ 150956 h 1509563"/>
              <a:gd name="connsiteX1" fmla="*/ 150956 w 2437060"/>
              <a:gd name="connsiteY1" fmla="*/ 0 h 1509563"/>
              <a:gd name="connsiteX2" fmla="*/ 2286104 w 2437060"/>
              <a:gd name="connsiteY2" fmla="*/ 0 h 1509563"/>
              <a:gd name="connsiteX3" fmla="*/ 2437060 w 2437060"/>
              <a:gd name="connsiteY3" fmla="*/ 150956 h 1509563"/>
              <a:gd name="connsiteX4" fmla="*/ 2437060 w 2437060"/>
              <a:gd name="connsiteY4" fmla="*/ 1358607 h 1509563"/>
              <a:gd name="connsiteX5" fmla="*/ 2286104 w 2437060"/>
              <a:gd name="connsiteY5" fmla="*/ 1509563 h 1509563"/>
              <a:gd name="connsiteX6" fmla="*/ 150956 w 2437060"/>
              <a:gd name="connsiteY6" fmla="*/ 1509563 h 1509563"/>
              <a:gd name="connsiteX7" fmla="*/ 0 w 2437060"/>
              <a:gd name="connsiteY7" fmla="*/ 1358607 h 1509563"/>
              <a:gd name="connsiteX8" fmla="*/ 0 w 2437060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060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2286104" y="0"/>
                </a:lnTo>
                <a:cubicBezTo>
                  <a:pt x="2369475" y="0"/>
                  <a:pt x="2437060" y="67585"/>
                  <a:pt x="2437060" y="150956"/>
                </a:cubicBezTo>
                <a:lnTo>
                  <a:pt x="2437060" y="1358607"/>
                </a:lnTo>
                <a:cubicBezTo>
                  <a:pt x="2437060" y="1441978"/>
                  <a:pt x="2369475" y="1509563"/>
                  <a:pt x="2286104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814" tIns="272814" rIns="272814" bIns="272814" numCol="1" spcCol="1270" anchor="ctr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Event Loop</a:t>
            </a:r>
          </a:p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/>
              <a:t>(</a:t>
            </a:r>
            <a:r>
              <a:rPr lang="en-US" sz="2000" dirty="0" err="1" smtClean="0"/>
              <a:t>libev</a:t>
            </a:r>
            <a:r>
              <a:rPr lang="en-US" sz="2000" dirty="0" smtClean="0"/>
              <a:t>)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0837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92175"/>
          </a:xfrm>
        </p:spPr>
        <p:txBody>
          <a:bodyPr/>
          <a:lstStyle/>
          <a:p>
            <a:r>
              <a:rPr lang="en-US" dirty="0" smtClean="0"/>
              <a:t>Example Module</a:t>
            </a:r>
            <a:endParaRPr lang="en-US" dirty="0"/>
          </a:p>
        </p:txBody>
      </p:sp>
      <p:pic>
        <p:nvPicPr>
          <p:cNvPr id="7" name="Content Placeholder 6" descr="httptelnet.j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6" b="-2996"/>
          <a:stretch>
            <a:fillRect/>
          </a:stretch>
        </p:blipFill>
        <p:spPr>
          <a:xfrm>
            <a:off x="457200" y="1166813"/>
            <a:ext cx="7620000" cy="5233987"/>
          </a:xfrm>
        </p:spPr>
      </p:pic>
    </p:spTree>
    <p:extLst>
      <p:ext uri="{BB962C8B-B14F-4D97-AF65-F5344CB8AC3E}">
        <p14:creationId xmlns:p14="http://schemas.microsoft.com/office/powerpoint/2010/main" val="194047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62"/>
            <a:ext cx="7620000" cy="746578"/>
          </a:xfrm>
        </p:spPr>
        <p:txBody>
          <a:bodyPr/>
          <a:lstStyle/>
          <a:p>
            <a:r>
              <a:rPr lang="en-US" sz="3600" dirty="0" smtClean="0"/>
              <a:t>Wait – let’s see that </a:t>
            </a:r>
            <a:r>
              <a:rPr lang="en-US" sz="3600" dirty="0" smtClean="0"/>
              <a:t>in </a:t>
            </a:r>
            <a:r>
              <a:rPr lang="en-US" sz="3600" dirty="0" err="1" smtClean="0"/>
              <a:t>CoffeeScript</a:t>
            </a:r>
            <a:endParaRPr lang="en-US" sz="3600" dirty="0"/>
          </a:p>
        </p:txBody>
      </p:sp>
      <p:pic>
        <p:nvPicPr>
          <p:cNvPr id="5" name="Content Placeholder 4" descr="httptelnet_coffee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6653"/>
          <a:stretch/>
        </p:blipFill>
        <p:spPr>
          <a:xfrm>
            <a:off x="457200" y="1154289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532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847</TotalTime>
  <Words>273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Getting Started With node.js </vt:lpstr>
      <vt:lpstr>What is it?</vt:lpstr>
      <vt:lpstr>What is an Event Loop?</vt:lpstr>
      <vt:lpstr>JavaScript?  Really??</vt:lpstr>
      <vt:lpstr>JavaScript – Really!</vt:lpstr>
      <vt:lpstr>PowerPoint Presentation</vt:lpstr>
      <vt:lpstr>Example Module</vt:lpstr>
      <vt:lpstr>Wait – let’s see that in CoffeeScript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node.js </dc:title>
  <dc:creator>Jim Cowart</dc:creator>
  <cp:lastModifiedBy>Jim Cowart</cp:lastModifiedBy>
  <cp:revision>30</cp:revision>
  <dcterms:created xsi:type="dcterms:W3CDTF">2011-06-26T17:41:22Z</dcterms:created>
  <dcterms:modified xsi:type="dcterms:W3CDTF">2011-07-29T05:01:47Z</dcterms:modified>
</cp:coreProperties>
</file>