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65" r:id="rId6"/>
    <p:sldId id="263" r:id="rId7"/>
    <p:sldId id="264" r:id="rId8"/>
    <p:sldId id="266" r:id="rId9"/>
    <p:sldId id="260" r:id="rId10"/>
    <p:sldId id="273" r:id="rId11"/>
    <p:sldId id="258" r:id="rId12"/>
    <p:sldId id="270" r:id="rId13"/>
    <p:sldId id="272" r:id="rId14"/>
    <p:sldId id="277" r:id="rId15"/>
    <p:sldId id="269" r:id="rId16"/>
    <p:sldId id="259" r:id="rId17"/>
    <p:sldId id="261" r:id="rId18"/>
    <p:sldId id="262" r:id="rId19"/>
    <p:sldId id="278" r:id="rId20"/>
    <p:sldId id="280" r:id="rId21"/>
    <p:sldId id="281" r:id="rId22"/>
    <p:sldId id="279" r:id="rId23"/>
    <p:sldId id="283" r:id="rId24"/>
    <p:sldId id="284" r:id="rId25"/>
    <p:sldId id="282" r:id="rId26"/>
    <p:sldId id="285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4FA17-636F-EA4D-9315-8E3F994A4926}">
          <p14:sldIdLst>
            <p14:sldId id="256"/>
            <p14:sldId id="257"/>
            <p14:sldId id="275"/>
            <p14:sldId id="276"/>
            <p14:sldId id="265"/>
            <p14:sldId id="263"/>
            <p14:sldId id="264"/>
            <p14:sldId id="266"/>
            <p14:sldId id="260"/>
            <p14:sldId id="273"/>
            <p14:sldId id="258"/>
            <p14:sldId id="270"/>
            <p14:sldId id="272"/>
            <p14:sldId id="277"/>
            <p14:sldId id="269"/>
            <p14:sldId id="259"/>
            <p14:sldId id="261"/>
            <p14:sldId id="262"/>
            <p14:sldId id="278"/>
            <p14:sldId id="280"/>
            <p14:sldId id="281"/>
            <p14:sldId id="279"/>
            <p14:sldId id="283"/>
            <p14:sldId id="284"/>
            <p14:sldId id="282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0677" autoAdjust="0"/>
  </p:normalViewPr>
  <p:slideViewPr>
    <p:cSldViewPr snapToGrid="0" snapToObjects="1">
      <p:cViewPr varScale="1">
        <p:scale>
          <a:sx n="133" d="100"/>
          <a:sy n="133" d="100"/>
        </p:scale>
        <p:origin x="-2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8501-290B-4F41-A5A8-6E95828F99D9}" type="datetimeFigureOut">
              <a:rPr lang="en-US" smtClean="0"/>
              <a:t>8/16/11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3CFC9-9EA6-1241-A510-5FCAF76A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who’s heard of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Who’s using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worry</a:t>
            </a:r>
            <a:r>
              <a:rPr lang="en-US" baseline="0" dirty="0" smtClean="0"/>
              <a:t> moments are more about changing the way we think.  We’ve been taught programming through a synchronous lens.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"We're taught to demand input and do nothing until we have it” (Ryan)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 event loop behaves</a:t>
            </a:r>
            <a:r>
              <a:rPr lang="en-US" baseline="0" dirty="0" smtClean="0"/>
              <a:t> badly, it’s really a developer issue.</a:t>
            </a:r>
          </a:p>
          <a:p>
            <a:r>
              <a:rPr lang="en-US" baseline="0" dirty="0" smtClean="0"/>
              <a:t>Ex. –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or WPF UI w/long running operation….or web page with sync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A, the SYNCHRONOUS LOOP HOG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deal is – you have to worry if you do something stupid…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Node!</a:t>
            </a:r>
            <a:r>
              <a:rPr lang="en-US" baseline="0" dirty="0" smtClean="0"/>
              <a:t>  If you’re I/O bound, it’s the sweet spot.  It’s not where you need to be running intensive spatial calculations, crawling huge graphs,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exports piece of modules</a:t>
            </a:r>
          </a:p>
          <a:p>
            <a:r>
              <a:rPr lang="en-US" baseline="0" dirty="0" smtClean="0"/>
              <a:t>1.5,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specs give you map/filter/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and more….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imports</a:t>
            </a:r>
          </a:p>
          <a:p>
            <a:r>
              <a:rPr lang="en-US" dirty="0" smtClean="0"/>
              <a:t>Sockets array</a:t>
            </a:r>
          </a:p>
          <a:p>
            <a:r>
              <a:rPr lang="en-US" dirty="0" smtClean="0"/>
              <a:t>Web server, callback for a request</a:t>
            </a:r>
          </a:p>
          <a:p>
            <a:r>
              <a:rPr lang="en-US" dirty="0" smtClean="0"/>
              <a:t>Socket write call is</a:t>
            </a:r>
            <a:r>
              <a:rPr lang="en-US" baseline="0" dirty="0" smtClean="0"/>
              <a:t> non-blocking.  Entire array will be iterated and invoked before all writing is done</a:t>
            </a:r>
          </a:p>
          <a:p>
            <a:r>
              <a:rPr lang="en-US" baseline="0" dirty="0" smtClean="0"/>
              <a:t>telnet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8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8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your own module isn’t terribly difficult.</a:t>
            </a:r>
          </a:p>
          <a:p>
            <a:r>
              <a:rPr lang="en-US" baseline="0" dirty="0" smtClean="0"/>
              <a:t>You include a </a:t>
            </a:r>
            <a:r>
              <a:rPr lang="en-US" baseline="0" dirty="0" err="1" smtClean="0"/>
              <a:t>package.json</a:t>
            </a:r>
            <a:r>
              <a:rPr lang="en-US" baseline="0" dirty="0" smtClean="0"/>
              <a:t> file in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seem great.  I use nave most since I found it first, but understand sub shell concerns other’s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line debugger is NOT for the faint of heart, and it’s incomplete at the moment</a:t>
            </a:r>
          </a:p>
          <a:p>
            <a:r>
              <a:rPr lang="en-US" dirty="0" smtClean="0"/>
              <a:t>Node-inspector</a:t>
            </a:r>
            <a:r>
              <a:rPr lang="en-US" baseline="0" dirty="0" smtClean="0"/>
              <a:t> and Eclipse both connect to V-8 over port 5858 (unless you specify otherwise)</a:t>
            </a:r>
          </a:p>
          <a:p>
            <a:r>
              <a:rPr lang="en-US" baseline="0" dirty="0" smtClean="0"/>
              <a:t>I love that node-inspector is Chrome’s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tools – it’s familiar…and heap snapshots!  (go require v8-profiler NOW)</a:t>
            </a:r>
          </a:p>
          <a:p>
            <a:r>
              <a:rPr lang="en-US" baseline="0" dirty="0" smtClean="0"/>
              <a:t>Eclipse is nice as well – feels less problematic due to the command line kung </a:t>
            </a:r>
            <a:r>
              <a:rPr lang="en-US" baseline="0" dirty="0" err="1" smtClean="0"/>
              <a:t>fu</a:t>
            </a:r>
            <a:r>
              <a:rPr lang="en-US" baseline="0" dirty="0" smtClean="0"/>
              <a:t> necessary for node-inspector</a:t>
            </a:r>
          </a:p>
          <a:p>
            <a:endParaRPr lang="en-US" baseline="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profiler = require('v8-profiler');</a:t>
            </a:r>
          </a:p>
          <a:p>
            <a:endParaRPr lang="en-US" dirty="0" smtClean="0"/>
          </a:p>
          <a:p>
            <a:r>
              <a:rPr lang="en-US" dirty="0" err="1" smtClean="0"/>
              <a:t>profiler.startProfiling</a:t>
            </a:r>
            <a:r>
              <a:rPr lang="en-US" dirty="0" smtClean="0"/>
              <a:t>('startup');</a:t>
            </a:r>
          </a:p>
          <a:p>
            <a:r>
              <a:rPr lang="en-US" dirty="0" err="1" smtClean="0"/>
              <a:t>slowStartupFoo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profiler.stopProfiling</a:t>
            </a:r>
            <a:r>
              <a:rPr lang="en-US" dirty="0" smtClean="0"/>
              <a:t>('startup');</a:t>
            </a:r>
          </a:p>
          <a:p>
            <a:endParaRPr lang="en-US" dirty="0" smtClean="0"/>
          </a:p>
          <a:p>
            <a:r>
              <a:rPr lang="en-US" dirty="0" err="1" smtClean="0"/>
              <a:t>profiler.takeSnapshot</a:t>
            </a:r>
            <a:r>
              <a:rPr lang="en-US" dirty="0" smtClean="0"/>
              <a:t>('</a:t>
            </a:r>
            <a:r>
              <a:rPr lang="en-US" dirty="0" err="1" smtClean="0"/>
              <a:t>beforeLeak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leakyFoo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profiler.takeSnapshot</a:t>
            </a:r>
            <a:r>
              <a:rPr lang="en-US" dirty="0" smtClean="0"/>
              <a:t>('</a:t>
            </a:r>
            <a:r>
              <a:rPr lang="en-US" dirty="0" err="1" smtClean="0"/>
              <a:t>afterLeak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Howtonode.org</a:t>
            </a:r>
            <a:r>
              <a:rPr lang="en-US" dirty="0" smtClean="0"/>
              <a:t> implemented in wheat.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7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r>
              <a:rPr lang="en-US" baseline="0" dirty="0" smtClean="0"/>
              <a:t> is using node to compile Less to CSS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Yahoo can’t say yet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Bocoup</a:t>
            </a:r>
            <a:r>
              <a:rPr lang="en-US" baseline="0" dirty="0" smtClean="0"/>
              <a:t> built IRC bot for logging/stats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Proxlet’s</a:t>
            </a:r>
            <a:r>
              <a:rPr lang="en-US" baseline="0" dirty="0" smtClean="0"/>
              <a:t> plugin uses node as the proxy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Yammer uses node as a proxy for it’s API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Worth mentioning that MS is working with </a:t>
            </a:r>
            <a:r>
              <a:rPr lang="en-US" baseline="0" dirty="0" err="1" smtClean="0"/>
              <a:t>Joyent</a:t>
            </a:r>
            <a:r>
              <a:rPr lang="en-US" baseline="0" dirty="0" smtClean="0"/>
              <a:t> on the win port of node/</a:t>
            </a:r>
            <a:r>
              <a:rPr lang="en-US" baseline="0" dirty="0" err="1" smtClean="0"/>
              <a:t>libuv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LinkedIn uses node for the mobile server side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5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CODE READ CODE READ CODE</a:t>
            </a:r>
          </a:p>
          <a:p>
            <a:r>
              <a:rPr lang="en-US" dirty="0" smtClean="0"/>
              <a:t>Tim</a:t>
            </a:r>
            <a:r>
              <a:rPr lang="en-US" baseline="0" dirty="0" smtClean="0"/>
              <a:t> Caswell will melt your brain in a good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"We're taught to demand input and do nothing until we have it” (Ryan)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“I’m not afraid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threads”…since when is debugging thread bugs easy?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when your code is going to yield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explain that Ryan</a:t>
            </a:r>
            <a:r>
              <a:rPr lang="en-US" baseline="0" dirty="0" smtClean="0"/>
              <a:t> originally looked at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….but blocking libs made it an issue.  This is a complaint leveled at Twisted as well….blocking python libs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8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callback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dequeued</a:t>
            </a:r>
            <a:r>
              <a:rPr lang="en-US" baseline="0" dirty="0" smtClean="0"/>
              <a:t> immediately on event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standard</a:t>
            </a:r>
            <a:r>
              <a:rPr lang="en-US" baseline="0" dirty="0" smtClean="0"/>
              <a:t> lib includes things like net, http,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, events, child process,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3CFC9-9EA6-1241-A510-5FCAF76A63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8/16/11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8/16/11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earch.npmj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howoff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" TargetMode="External"/><Relationship Id="rId4" Type="http://schemas.openxmlformats.org/officeDocument/2006/relationships/hyperlink" Target="https://github.com/joyent/node/" TargetMode="External"/><Relationship Id="rId5" Type="http://schemas.openxmlformats.org/officeDocument/2006/relationships/hyperlink" Target="http://npmjs.org" TargetMode="External"/><Relationship Id="rId6" Type="http://schemas.openxmlformats.org/officeDocument/2006/relationships/hyperlink" Target="https://github.com/isaacs/nave" TargetMode="External"/><Relationship Id="rId7" Type="http://schemas.openxmlformats.org/officeDocument/2006/relationships/hyperlink" Target="https://github.com/creationix/nvm" TargetMode="External"/><Relationship Id="rId8" Type="http://schemas.openxmlformats.org/officeDocument/2006/relationships/hyperlink" Target="http://howtonode.org/" TargetMode="External"/><Relationship Id="rId9" Type="http://schemas.openxmlformats.org/officeDocument/2006/relationships/hyperlink" Target="https://github.com/mranney" TargetMode="External"/><Relationship Id="rId10" Type="http://schemas.openxmlformats.org/officeDocument/2006/relationships/hyperlink" Target="https://github.com/joyent/node/wiki/Commun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ashbylane/DevLink-2011---Getting-Started-With-Node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07" y="2950388"/>
            <a:ext cx="7933593" cy="14322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Getting Started With </a:t>
            </a:r>
            <a:r>
              <a:rPr lang="en-US" sz="4800" dirty="0">
                <a:solidFill>
                  <a:srgbClr val="FFFFFF"/>
                </a:solidFill>
              </a:rPr>
              <a:t>N</a:t>
            </a:r>
            <a:r>
              <a:rPr lang="en-US" sz="4800" dirty="0" smtClean="0">
                <a:solidFill>
                  <a:srgbClr val="FFFFFF"/>
                </a:solidFill>
              </a:rPr>
              <a:t>ode.js</a:t>
            </a:r>
            <a:br>
              <a:rPr lang="en-US" sz="4800" dirty="0" smtClean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859" y="3981603"/>
            <a:ext cx="6461760" cy="13898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Jim Cowart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Blog:	http://www.ifandelse.com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Github:	http://github.com/ifandelse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Email:	jim@ifandelse.com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Twitter:	@</a:t>
            </a:r>
            <a:r>
              <a:rPr lang="en-US" dirty="0" err="1" smtClean="0">
                <a:solidFill>
                  <a:srgbClr val="FFFFFF"/>
                </a:solidFill>
              </a:rPr>
              <a:t>ifandelse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64" y="1013338"/>
            <a:ext cx="5562127" cy="1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242852"/>
                </a:solidFill>
              </a:rPr>
              <a:t>Great – I get it. It’s evented I/O.</a:t>
            </a:r>
            <a:br>
              <a:rPr lang="en-US" sz="2800" dirty="0" smtClean="0">
                <a:solidFill>
                  <a:srgbClr val="242852"/>
                </a:solidFill>
              </a:rPr>
            </a:br>
            <a:r>
              <a:rPr lang="en-US" sz="2800" dirty="0" smtClean="0">
                <a:solidFill>
                  <a:srgbClr val="242852"/>
                </a:solidFill>
              </a:rPr>
              <a:t>What does that gain me, exactly?</a:t>
            </a:r>
            <a:endParaRPr lang="en-US" sz="2800" dirty="0">
              <a:solidFill>
                <a:srgbClr val="24285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 smtClean="0">
              <a:solidFill>
                <a:srgbClr val="242852"/>
              </a:solidFill>
            </a:endParaRPr>
          </a:p>
          <a:p>
            <a:pPr marL="114300" indent="0" algn="ctr">
              <a:buNone/>
            </a:pPr>
            <a:r>
              <a:rPr lang="en-US" sz="4000" dirty="0" smtClean="0">
                <a:solidFill>
                  <a:srgbClr val="242852"/>
                </a:solidFill>
              </a:rPr>
              <a:t>You get to focus on the problem you set out to solve.</a:t>
            </a:r>
          </a:p>
          <a:p>
            <a:endParaRPr lang="en-US" dirty="0" smtClean="0">
              <a:solidFill>
                <a:srgbClr val="242852"/>
              </a:solidFill>
            </a:endParaRPr>
          </a:p>
          <a:p>
            <a:r>
              <a:rPr lang="en-US" dirty="0" smtClean="0">
                <a:solidFill>
                  <a:srgbClr val="242852"/>
                </a:solidFill>
              </a:rPr>
              <a:t>You don’t have to worry </a:t>
            </a:r>
            <a:r>
              <a:rPr lang="en-US" dirty="0">
                <a:solidFill>
                  <a:srgbClr val="242852"/>
                </a:solidFill>
              </a:rPr>
              <a:t>about </a:t>
            </a:r>
            <a:r>
              <a:rPr lang="en-US" dirty="0" smtClean="0">
                <a:solidFill>
                  <a:srgbClr val="242852"/>
                </a:solidFill>
              </a:rPr>
              <a:t>non</a:t>
            </a:r>
            <a:r>
              <a:rPr lang="en-US" dirty="0">
                <a:solidFill>
                  <a:srgbClr val="242852"/>
                </a:solidFill>
              </a:rPr>
              <a:t>-blocking </a:t>
            </a:r>
            <a:r>
              <a:rPr lang="en-US" dirty="0" smtClean="0">
                <a:solidFill>
                  <a:srgbClr val="242852"/>
                </a:solidFill>
              </a:rPr>
              <a:t>infrastructure – it’s simply there.</a:t>
            </a:r>
          </a:p>
          <a:p>
            <a:endParaRPr lang="en-US" dirty="0">
              <a:solidFill>
                <a:srgbClr val="242852"/>
              </a:solidFill>
            </a:endParaRPr>
          </a:p>
          <a:p>
            <a:r>
              <a:rPr lang="en-US" dirty="0" smtClean="0">
                <a:solidFill>
                  <a:srgbClr val="242852"/>
                </a:solidFill>
              </a:rPr>
              <a:t>Well – I lied.  There are moments you need to worry – but </a:t>
            </a:r>
            <a:r>
              <a:rPr lang="en-US" b="1" i="1" dirty="0" smtClean="0">
                <a:solidFill>
                  <a:srgbClr val="242852"/>
                </a:solidFill>
              </a:rPr>
              <a:t>they’re entirely up to you</a:t>
            </a:r>
          </a:p>
        </p:txBody>
      </p:sp>
    </p:spTree>
    <p:extLst>
      <p:ext uri="{BB962C8B-B14F-4D97-AF65-F5344CB8AC3E}">
        <p14:creationId xmlns:p14="http://schemas.microsoft.com/office/powerpoint/2010/main" val="1986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42852"/>
                </a:solidFill>
              </a:rPr>
              <a:t>Event Loops Behaving Badly</a:t>
            </a:r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38"/>
            <a:ext cx="7620000" cy="1143000"/>
          </a:xfrm>
        </p:spPr>
        <p:txBody>
          <a:bodyPr/>
          <a:lstStyle/>
          <a:p>
            <a:pPr algn="ctr"/>
            <a:r>
              <a:rPr lang="en-US" sz="4000" strike="sngStrike" dirty="0" smtClean="0">
                <a:solidFill>
                  <a:srgbClr val="242852"/>
                </a:solidFill>
              </a:rPr>
              <a:t>Event Loops Behaving Badly</a:t>
            </a:r>
            <a:r>
              <a:rPr lang="en-US" sz="4000" dirty="0" smtClean="0">
                <a:solidFill>
                  <a:srgbClr val="242852"/>
                </a:solidFill>
              </a:rPr>
              <a:t/>
            </a:r>
            <a:br>
              <a:rPr lang="en-US" sz="4000" dirty="0" smtClean="0">
                <a:solidFill>
                  <a:srgbClr val="242852"/>
                </a:solidFill>
              </a:rPr>
            </a:br>
            <a:r>
              <a:rPr lang="en-US" sz="4000" i="1" dirty="0" smtClean="0">
                <a:solidFill>
                  <a:srgbClr val="242852"/>
                </a:solidFill>
              </a:rPr>
              <a:t>Developer </a:t>
            </a:r>
            <a:r>
              <a:rPr lang="en-US" sz="4000" i="1" dirty="0" err="1" smtClean="0">
                <a:solidFill>
                  <a:srgbClr val="242852"/>
                </a:solidFill>
              </a:rPr>
              <a:t>Facepalm</a:t>
            </a:r>
            <a:endParaRPr lang="en-US" sz="4000" i="1" dirty="0">
              <a:solidFill>
                <a:srgbClr val="24285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77" y="2073015"/>
            <a:ext cx="5061066" cy="40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Anatomy of an Evented </a:t>
            </a:r>
            <a:r>
              <a:rPr lang="en-US" sz="4000" dirty="0" err="1"/>
              <a:t>Facepalm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15109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41161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260" y="3082186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ReadFile</a:t>
            </a:r>
            <a:r>
              <a:rPr lang="en-US" sz="1400" b="1" dirty="0" err="1" smtClean="0"/>
              <a:t>Sync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3" name="Folded Corner 2"/>
          <p:cNvSpPr/>
          <p:nvPr/>
        </p:nvSpPr>
        <p:spPr>
          <a:xfrm>
            <a:off x="6511207" y="4239703"/>
            <a:ext cx="871200" cy="1101949"/>
          </a:xfrm>
          <a:prstGeom prst="foldedCorner">
            <a:avLst>
              <a:gd name="adj" fmla="val 27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GB</a:t>
            </a:r>
          </a:p>
          <a:p>
            <a:pPr algn="ctr"/>
            <a:r>
              <a:rPr lang="en-US" dirty="0" smtClean="0">
                <a:latin typeface="Tahoma"/>
                <a:cs typeface="Tahoma"/>
              </a:rPr>
              <a:t>File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97751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B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3803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3882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1914229" y="4547875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Anybody have a Snickers?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668879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snap!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4185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C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6790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8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26" name="Cloud Callout 25"/>
          <p:cNvSpPr/>
          <p:nvPr/>
        </p:nvSpPr>
        <p:spPr>
          <a:xfrm>
            <a:off x="2243711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the...?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1917221" y="4550851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 nom nom nom nom…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54443" y="1942419"/>
            <a:ext cx="0" cy="35393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>
          <a:xfrm>
            <a:off x="5334649" y="5957997"/>
            <a:ext cx="1176558" cy="709730"/>
          </a:xfrm>
          <a:prstGeom prst="borderCallout1">
            <a:avLst>
              <a:gd name="adj1" fmla="val -3619"/>
              <a:gd name="adj2" fmla="val 7540"/>
              <a:gd name="adj3" fmla="val -61185"/>
              <a:gd name="adj4" fmla="val -161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A blocking event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47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16" grpId="0" animBg="1"/>
      <p:bldP spid="18" grpId="0"/>
      <p:bldP spid="15" grpId="0" animBg="1"/>
      <p:bldP spid="15" grpId="1" animBg="1"/>
      <p:bldP spid="4" grpId="0" animBg="1"/>
      <p:bldP spid="20" grpId="0" animBg="1"/>
      <p:bldP spid="22" grpId="0"/>
      <p:bldP spid="26" grpId="0" animBg="1"/>
      <p:bldP spid="2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Facepalms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Avoid long-running or synchronous operations in the event loop.</a:t>
            </a:r>
          </a:p>
          <a:p>
            <a:r>
              <a:rPr lang="en-US" sz="3600" dirty="0" smtClean="0"/>
              <a:t>You can spawn child processes with “</a:t>
            </a:r>
            <a:r>
              <a:rPr lang="en-US" sz="3600" dirty="0" err="1" smtClean="0"/>
              <a:t>child_process</a:t>
            </a:r>
            <a:r>
              <a:rPr lang="en-US" sz="3600" dirty="0" smtClean="0"/>
              <a:t>”</a:t>
            </a:r>
          </a:p>
          <a:p>
            <a:r>
              <a:rPr lang="en-US" sz="3600" dirty="0" smtClean="0"/>
              <a:t>Web Worker Abstractions</a:t>
            </a:r>
          </a:p>
          <a:p>
            <a:r>
              <a:rPr lang="en-US" sz="3600" dirty="0" smtClean="0"/>
              <a:t>You can learn C or bribe a C developer to help you extend node</a:t>
            </a:r>
          </a:p>
        </p:txBody>
      </p:sp>
    </p:spTree>
    <p:extLst>
      <p:ext uri="{BB962C8B-B14F-4D97-AF65-F5344CB8AC3E}">
        <p14:creationId xmlns:p14="http://schemas.microsoft.com/office/powerpoint/2010/main" val="36659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So - JavaScript?  Really??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Designed to be used within an event loop (think browser)</a:t>
            </a:r>
          </a:p>
          <a:p>
            <a:r>
              <a:rPr lang="en-US" sz="2000" dirty="0" smtClean="0"/>
              <a:t>Language has anonymous functions and closures</a:t>
            </a:r>
          </a:p>
          <a:p>
            <a:r>
              <a:rPr lang="en-US" sz="2000" dirty="0" smtClean="0"/>
              <a:t>One callback at a time</a:t>
            </a:r>
          </a:p>
          <a:p>
            <a:r>
              <a:rPr lang="en-US" sz="2000" dirty="0" smtClean="0"/>
              <a:t>Already does evented I/O via DOM event callbacks</a:t>
            </a:r>
          </a:p>
          <a:p>
            <a:r>
              <a:rPr lang="en-US" sz="2000" dirty="0" smtClean="0"/>
              <a:t>JavaScript in </a:t>
            </a:r>
            <a:r>
              <a:rPr lang="en-US" sz="2000" dirty="0"/>
              <a:t>N</a:t>
            </a:r>
            <a:r>
              <a:rPr lang="en-US" sz="2000" dirty="0" smtClean="0"/>
              <a:t>ode.js</a:t>
            </a:r>
          </a:p>
          <a:p>
            <a:pPr lvl="1"/>
            <a:r>
              <a:rPr lang="en-US" sz="1800" dirty="0" smtClean="0"/>
              <a:t>Global scope is different – module concept is enforced with CommonJS API standards</a:t>
            </a:r>
            <a:endParaRPr lang="en-US" sz="1800" dirty="0"/>
          </a:p>
          <a:p>
            <a:pPr lvl="1"/>
            <a:r>
              <a:rPr lang="en-US" sz="1800" dirty="0" smtClean="0"/>
              <a:t>C developers can extend the language</a:t>
            </a:r>
          </a:p>
          <a:p>
            <a:pPr lvl="2"/>
            <a:r>
              <a:rPr lang="en-US" sz="1600" dirty="0" smtClean="0"/>
              <a:t>Proxies (not in ES3) are possible in node</a:t>
            </a:r>
          </a:p>
          <a:p>
            <a:pPr lvl="2"/>
            <a:r>
              <a:rPr lang="en-US" sz="1600" dirty="0" smtClean="0"/>
              <a:t>Buffer class – makes it easier &amp; more efficient to deal with streams</a:t>
            </a:r>
          </a:p>
          <a:p>
            <a:pPr lvl="1"/>
            <a:r>
              <a:rPr lang="en-US" sz="1800" dirty="0" smtClean="0"/>
              <a:t>Supports JavaScript 1.5 spec extensions, plus partial support of 1.6 and 1.8</a:t>
            </a:r>
          </a:p>
          <a:p>
            <a:pPr lvl="1"/>
            <a:r>
              <a:rPr lang="en-US" sz="1800" dirty="0" smtClean="0"/>
              <a:t>And more….(check the docs)</a:t>
            </a:r>
          </a:p>
          <a:p>
            <a:r>
              <a:rPr lang="en-US" sz="2000" dirty="0" smtClean="0"/>
              <a:t>Oh – and you can use CoffeeScript</a:t>
            </a:r>
          </a:p>
        </p:txBody>
      </p:sp>
    </p:spTree>
    <p:extLst>
      <p:ext uri="{BB962C8B-B14F-4D97-AF65-F5344CB8AC3E}">
        <p14:creationId xmlns:p14="http://schemas.microsoft.com/office/powerpoint/2010/main" val="1574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2175"/>
          </a:xfrm>
        </p:spPr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" y="1168400"/>
            <a:ext cx="8343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7620000" cy="746578"/>
          </a:xfrm>
        </p:spPr>
        <p:txBody>
          <a:bodyPr/>
          <a:lstStyle/>
          <a:p>
            <a:r>
              <a:rPr lang="en-US" sz="3600" dirty="0" smtClean="0"/>
              <a:t>Wait – let’s see that in </a:t>
            </a:r>
            <a:r>
              <a:rPr lang="en-US" sz="3600" dirty="0" err="1" smtClean="0"/>
              <a:t>CoffeeScript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8" y="1163228"/>
            <a:ext cx="8178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Finally, let’s look at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Evented server-side JavaScript</a:t>
            </a:r>
          </a:p>
          <a:p>
            <a:r>
              <a:rPr lang="en-US" sz="2800" dirty="0" smtClean="0"/>
              <a:t>A set of bindings to the Google V8 JavaScript virtual </a:t>
            </a:r>
            <a:r>
              <a:rPr lang="en-US" sz="2800" dirty="0"/>
              <a:t>m</a:t>
            </a:r>
            <a:r>
              <a:rPr lang="en-US" sz="2800" dirty="0" smtClean="0"/>
              <a:t>achine</a:t>
            </a:r>
          </a:p>
          <a:p>
            <a:r>
              <a:rPr lang="en-US" sz="2800" dirty="0" smtClean="0"/>
              <a:t>It’s good at handling lots of simultaneous I/O</a:t>
            </a:r>
          </a:p>
          <a:p>
            <a:pPr lvl="1"/>
            <a:r>
              <a:rPr lang="en-US" sz="2800" dirty="0" smtClean="0"/>
              <a:t>Makes network I/O non-blocking</a:t>
            </a:r>
          </a:p>
          <a:p>
            <a:pPr lvl="1"/>
            <a:r>
              <a:rPr lang="en-US" sz="2800" dirty="0" smtClean="0"/>
              <a:t>Makes file I/O asynchronous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9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Tools – Package Management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NPM – node package manager</a:t>
            </a:r>
          </a:p>
          <a:p>
            <a:pPr lvl="1"/>
            <a:r>
              <a:rPr lang="en-US" sz="2800" dirty="0" smtClean="0"/>
              <a:t>Like an apt-get for Node</a:t>
            </a:r>
          </a:p>
          <a:p>
            <a:pPr lvl="1"/>
            <a:r>
              <a:rPr lang="en-US" sz="2800" dirty="0" smtClean="0"/>
              <a:t>Manages installation, updating, removal and more:</a:t>
            </a:r>
            <a:endParaRPr lang="en-US" dirty="0" smtClean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search {</a:t>
            </a:r>
            <a:r>
              <a:rPr lang="en-US" i="1" dirty="0" smtClean="0">
                <a:latin typeface="Lucida Console"/>
                <a:cs typeface="Lucida Console"/>
              </a:rPr>
              <a:t>Search Value</a:t>
            </a:r>
            <a:r>
              <a:rPr lang="en-US" dirty="0" smtClean="0">
                <a:latin typeface="Lucida Console"/>
                <a:cs typeface="Lucida Console"/>
              </a:rPr>
              <a:t>}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install {</a:t>
            </a:r>
            <a:r>
              <a:rPr lang="en-US" i="1" dirty="0" smtClean="0">
                <a:latin typeface="Lucida Console"/>
                <a:cs typeface="Lucida Console"/>
              </a:rPr>
              <a:t>Package Name</a:t>
            </a:r>
            <a:r>
              <a:rPr lang="en-US" dirty="0" smtClean="0">
                <a:latin typeface="Lucida Console"/>
                <a:cs typeface="Lucida Console"/>
              </a:rPr>
              <a:t>}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update</a:t>
            </a:r>
          </a:p>
          <a:p>
            <a:pPr marL="41148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dirty="0" err="1" smtClean="0">
                <a:latin typeface="Lucida Console"/>
                <a:cs typeface="Lucida Console"/>
              </a:rPr>
              <a:t>npm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latin typeface="Lucida Console"/>
                <a:cs typeface="Lucida Console"/>
              </a:rPr>
              <a:t>ls</a:t>
            </a:r>
            <a:r>
              <a:rPr lang="en-US" dirty="0" smtClean="0">
                <a:latin typeface="Lucida Console"/>
                <a:cs typeface="Lucida Console"/>
              </a:rPr>
              <a:t> installed</a:t>
            </a:r>
          </a:p>
          <a:p>
            <a:r>
              <a:rPr lang="en-US" dirty="0" smtClean="0">
                <a:latin typeface="Lucida Console"/>
                <a:cs typeface="Lucida Console"/>
                <a:hlinkClick r:id="rId3"/>
              </a:rPr>
              <a:t>http</a:t>
            </a:r>
            <a:r>
              <a:rPr lang="en-US" dirty="0">
                <a:latin typeface="Lucida Console"/>
                <a:cs typeface="Lucida Console"/>
                <a:hlinkClick r:id="rId3"/>
              </a:rPr>
              <a:t>://search.npmjs.org</a:t>
            </a:r>
            <a:r>
              <a:rPr lang="en-US" dirty="0" smtClean="0">
                <a:latin typeface="Lucida Console"/>
                <a:cs typeface="Lucida Console"/>
                <a:hlinkClick r:id="rId3"/>
              </a:rPr>
              <a:t>/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(over 3k packages)</a:t>
            </a: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218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Tools – Node Version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Version management helps you safely run multiple version of node simultaneously</a:t>
            </a:r>
          </a:p>
          <a:p>
            <a:pPr lvl="1"/>
            <a:r>
              <a:rPr lang="en-US" sz="2400" dirty="0" smtClean="0"/>
              <a:t>Lessens development headaches</a:t>
            </a:r>
          </a:p>
          <a:p>
            <a:pPr lvl="1"/>
            <a:r>
              <a:rPr lang="en-US" sz="2400" dirty="0" smtClean="0"/>
              <a:t>Allows </a:t>
            </a:r>
            <a:r>
              <a:rPr lang="en-US" sz="2400" dirty="0" err="1" smtClean="0"/>
              <a:t>npm</a:t>
            </a:r>
            <a:r>
              <a:rPr lang="en-US" sz="2400" dirty="0" smtClean="0"/>
              <a:t> package installations per Node version</a:t>
            </a:r>
          </a:p>
          <a:p>
            <a:r>
              <a:rPr lang="en-US" sz="2400" dirty="0" smtClean="0"/>
              <a:t>Two main options:</a:t>
            </a:r>
          </a:p>
          <a:p>
            <a:pPr lvl="1"/>
            <a:r>
              <a:rPr lang="en-US" sz="2400" dirty="0" smtClean="0"/>
              <a:t>Nave (Virtual Environments for Node) </a:t>
            </a:r>
          </a:p>
          <a:p>
            <a:pPr lvl="2"/>
            <a:r>
              <a:rPr lang="en-US" sz="2400" dirty="0" smtClean="0"/>
              <a:t>Uses sub-shells to run alternate versions</a:t>
            </a:r>
          </a:p>
          <a:p>
            <a:pPr lvl="2"/>
            <a:r>
              <a:rPr lang="en-US" sz="2400" dirty="0" smtClean="0"/>
              <a:t>Ex - </a:t>
            </a:r>
            <a:r>
              <a:rPr lang="en-US" sz="2400" dirty="0" smtClean="0">
                <a:latin typeface="Lucida Console"/>
                <a:cs typeface="Lucida Console"/>
              </a:rPr>
              <a:t>nave use 0.4.6</a:t>
            </a:r>
          </a:p>
          <a:p>
            <a:pPr lvl="1"/>
            <a:r>
              <a:rPr lang="en-US" sz="2400" dirty="0" err="1" smtClean="0"/>
              <a:t>Nvm</a:t>
            </a:r>
            <a:r>
              <a:rPr lang="en-US" sz="2400" dirty="0" smtClean="0"/>
              <a:t> (Node Version Manager)</a:t>
            </a:r>
          </a:p>
          <a:p>
            <a:pPr lvl="2"/>
            <a:r>
              <a:rPr lang="en-US" sz="2400" dirty="0" smtClean="0"/>
              <a:t>Must be sourced in shell</a:t>
            </a:r>
          </a:p>
          <a:p>
            <a:pPr lvl="2"/>
            <a:r>
              <a:rPr lang="en-US" sz="2400" dirty="0" smtClean="0"/>
              <a:t>Ex – </a:t>
            </a:r>
            <a:r>
              <a:rPr lang="en-US" sz="2400" dirty="0" err="1" smtClean="0">
                <a:latin typeface="Lucida Console"/>
                <a:cs typeface="Lucida Console"/>
              </a:rPr>
              <a:t>nvm</a:t>
            </a:r>
            <a:r>
              <a:rPr lang="en-US" sz="2400" dirty="0" smtClean="0">
                <a:latin typeface="Lucida Console"/>
                <a:cs typeface="Lucida Console"/>
              </a:rPr>
              <a:t> install v0.4.6</a:t>
            </a:r>
          </a:p>
          <a:p>
            <a:pPr lvl="2"/>
            <a:endParaRPr lang="en-US" dirty="0" smtClean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11480" lvl="1" indent="0">
              <a:buNone/>
            </a:pPr>
            <a:endParaRPr lang="en-US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94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debugger - built into Node.</a:t>
            </a:r>
          </a:p>
          <a:p>
            <a:r>
              <a:rPr lang="en-US" dirty="0" smtClean="0"/>
              <a:t>Node-inspector - attaches to node process, uses Chrome’s developer tools</a:t>
            </a:r>
          </a:p>
          <a:p>
            <a:r>
              <a:rPr lang="en-US" dirty="0" smtClean="0"/>
              <a:t>Eclipse + V8 + node – debugs in Eclipse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 algn="ctr">
              <a:buNone/>
            </a:pPr>
            <a:r>
              <a:rPr lang="en-US" sz="3200" i="1" dirty="0" smtClean="0"/>
              <a:t>A quick look at each…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Sample of Interesting Node 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Wheat – blog engine built in Node, uses github repository as the backing store. </a:t>
            </a:r>
          </a:p>
          <a:p>
            <a:r>
              <a:rPr lang="en-US" dirty="0" err="1" smtClean="0"/>
              <a:t>Showoff.io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https://showoff.io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by Medium (Chattanooga company</a:t>
            </a:r>
          </a:p>
          <a:p>
            <a:pPr lvl="1"/>
            <a:r>
              <a:rPr lang="en-US" dirty="0" smtClean="0"/>
              <a:t>Allows sharing of </a:t>
            </a:r>
            <a:r>
              <a:rPr lang="en-US" dirty="0" err="1" smtClean="0"/>
              <a:t>localhost</a:t>
            </a:r>
            <a:r>
              <a:rPr lang="en-US" dirty="0" smtClean="0"/>
              <a:t> over the web, super affordable</a:t>
            </a:r>
          </a:p>
          <a:p>
            <a:r>
              <a:rPr lang="en-US" dirty="0" err="1" smtClean="0"/>
              <a:t>Socket.io</a:t>
            </a:r>
            <a:r>
              <a:rPr lang="en-US" dirty="0" smtClean="0"/>
              <a:t> – </a:t>
            </a:r>
            <a:r>
              <a:rPr lang="en-US" dirty="0" err="1" smtClean="0"/>
              <a:t>websockets</a:t>
            </a:r>
            <a:r>
              <a:rPr lang="en-US" dirty="0" smtClean="0"/>
              <a:t>/long polling/XHR multipart abstraction</a:t>
            </a:r>
          </a:p>
          <a:p>
            <a:r>
              <a:rPr lang="en-US" dirty="0"/>
              <a:t>e</a:t>
            </a:r>
            <a:r>
              <a:rPr lang="en-US" dirty="0" smtClean="0"/>
              <a:t>xpress – Sinatra-style web framework</a:t>
            </a:r>
          </a:p>
          <a:p>
            <a:r>
              <a:rPr lang="en-US" dirty="0"/>
              <a:t>e</a:t>
            </a:r>
            <a:r>
              <a:rPr lang="en-US" dirty="0" smtClean="0"/>
              <a:t>xpress-resource – very nice </a:t>
            </a:r>
            <a:r>
              <a:rPr lang="en-US" dirty="0" err="1" smtClean="0"/>
              <a:t>RESTful</a:t>
            </a:r>
            <a:r>
              <a:rPr lang="en-US" dirty="0" smtClean="0"/>
              <a:t> API add-on to express.</a:t>
            </a:r>
          </a:p>
          <a:p>
            <a:r>
              <a:rPr lang="en-US" dirty="0" smtClean="0"/>
              <a:t>Cloud9 – browser-based IDE</a:t>
            </a:r>
          </a:p>
          <a:p>
            <a:r>
              <a:rPr lang="en-US" dirty="0" smtClean="0"/>
              <a:t>Cradle – </a:t>
            </a:r>
            <a:r>
              <a:rPr lang="en-US" dirty="0" err="1" smtClean="0"/>
              <a:t>Couchbase</a:t>
            </a:r>
            <a:r>
              <a:rPr lang="en-US" dirty="0" smtClean="0"/>
              <a:t> client for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37Signals</a:t>
            </a:r>
          </a:p>
          <a:p>
            <a:r>
              <a:rPr lang="en-US" dirty="0" err="1" smtClean="0"/>
              <a:t>Voxer</a:t>
            </a:r>
            <a:endParaRPr lang="en-US" dirty="0" smtClean="0"/>
          </a:p>
          <a:p>
            <a:r>
              <a:rPr lang="en-US" dirty="0" err="1" smtClean="0"/>
              <a:t>LearnBoost.com</a:t>
            </a:r>
            <a:endParaRPr lang="en-US" dirty="0" smtClean="0"/>
          </a:p>
          <a:p>
            <a:r>
              <a:rPr lang="en-US" dirty="0" err="1" smtClean="0"/>
              <a:t>CouchOne</a:t>
            </a:r>
            <a:endParaRPr lang="en-US" dirty="0" smtClean="0"/>
          </a:p>
          <a:p>
            <a:r>
              <a:rPr lang="en-US" dirty="0" smtClean="0"/>
              <a:t>Yahoo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Yammer</a:t>
            </a:r>
          </a:p>
          <a:p>
            <a:r>
              <a:rPr lang="en-US" dirty="0" err="1" smtClean="0"/>
              <a:t>Proxlet</a:t>
            </a:r>
            <a:endParaRPr lang="en-US" dirty="0" smtClean="0"/>
          </a:p>
          <a:p>
            <a:r>
              <a:rPr lang="en-US" dirty="0" err="1" smtClean="0"/>
              <a:t>Bocoup</a:t>
            </a:r>
            <a:endParaRPr lang="en-US" dirty="0" smtClean="0"/>
          </a:p>
          <a:p>
            <a:r>
              <a:rPr lang="en-US" dirty="0" smtClean="0"/>
              <a:t>Medium</a:t>
            </a:r>
          </a:p>
          <a:p>
            <a:r>
              <a:rPr lang="en-US" dirty="0" smtClean="0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site: </a:t>
            </a:r>
            <a:r>
              <a:rPr lang="en-US" dirty="0" smtClean="0">
                <a:hlinkClick r:id="rId3"/>
              </a:rPr>
              <a:t>http://nodejs.org</a:t>
            </a:r>
            <a:endParaRPr lang="en-US" dirty="0" smtClean="0"/>
          </a:p>
          <a:p>
            <a:r>
              <a:rPr lang="en-US" dirty="0" smtClean="0"/>
              <a:t>Node on 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https://github.com/joyent/node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NPM: </a:t>
            </a:r>
            <a:r>
              <a:rPr lang="en-US" dirty="0" smtClean="0">
                <a:hlinkClick r:id="rId5"/>
              </a:rPr>
              <a:t>http://npmjs.org</a:t>
            </a:r>
            <a:endParaRPr lang="en-US" dirty="0" smtClean="0"/>
          </a:p>
          <a:p>
            <a:r>
              <a:rPr lang="en-US" dirty="0"/>
              <a:t>Nave: </a:t>
            </a:r>
            <a:r>
              <a:rPr lang="en-US" dirty="0">
                <a:hlinkClick r:id="rId6"/>
              </a:rPr>
              <a:t>https://github.com/isaacs/</a:t>
            </a:r>
            <a:r>
              <a:rPr lang="en-US" dirty="0" smtClean="0">
                <a:hlinkClick r:id="rId6"/>
              </a:rPr>
              <a:t>nave</a:t>
            </a:r>
            <a:endParaRPr lang="en-US" dirty="0" smtClean="0"/>
          </a:p>
          <a:p>
            <a:r>
              <a:rPr lang="en-US" dirty="0"/>
              <a:t>NVM: </a:t>
            </a:r>
            <a:r>
              <a:rPr lang="en-US" dirty="0">
                <a:hlinkClick r:id="rId7"/>
              </a:rPr>
              <a:t>https://github.com/creationix/</a:t>
            </a:r>
            <a:r>
              <a:rPr lang="en-US" dirty="0" smtClean="0">
                <a:hlinkClick r:id="rId7"/>
              </a:rPr>
              <a:t>nvm</a:t>
            </a:r>
            <a:endParaRPr lang="en-US" dirty="0" smtClean="0"/>
          </a:p>
          <a:p>
            <a:r>
              <a:rPr lang="en-US" dirty="0" smtClean="0"/>
              <a:t>Node Community Blog: </a:t>
            </a:r>
            <a:r>
              <a:rPr lang="en-US" dirty="0">
                <a:hlinkClick r:id="rId8"/>
              </a:rPr>
              <a:t>http://howtonode.org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At a bare minimum, anything these guys are doing:</a:t>
            </a:r>
          </a:p>
          <a:p>
            <a:pPr lvl="1"/>
            <a:r>
              <a:rPr lang="en-US" dirty="0"/>
              <a:t>Tim Caswell (https://github.com/</a:t>
            </a:r>
            <a:r>
              <a:rPr lang="en-US" dirty="0" err="1" smtClean="0"/>
              <a:t>creationix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Ryan Dahl (https://github.com/</a:t>
            </a:r>
            <a:r>
              <a:rPr lang="en-US" dirty="0" err="1" smtClean="0"/>
              <a:t>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Isaac </a:t>
            </a:r>
            <a:r>
              <a:rPr lang="en-US" dirty="0" err="1" smtClean="0"/>
              <a:t>Schlueter</a:t>
            </a:r>
            <a:r>
              <a:rPr lang="en-US" dirty="0"/>
              <a:t> (https://github.com/</a:t>
            </a:r>
            <a:r>
              <a:rPr lang="en-US" dirty="0" err="1" smtClean="0"/>
              <a:t>isaacs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Ranney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https://github.com/</a:t>
            </a:r>
            <a:r>
              <a:rPr lang="en-US" dirty="0" smtClean="0">
                <a:hlinkClick r:id="rId9"/>
              </a:rPr>
              <a:t>mranney</a:t>
            </a:r>
            <a:r>
              <a:rPr lang="en-US" dirty="0" smtClean="0"/>
              <a:t>)</a:t>
            </a:r>
          </a:p>
          <a:p>
            <a:r>
              <a:rPr lang="en-US" dirty="0"/>
              <a:t>Community Info: </a:t>
            </a:r>
            <a:r>
              <a:rPr lang="en-US" dirty="0">
                <a:hlinkClick r:id="rId10"/>
              </a:rPr>
              <a:t>https://github.com/joyent/node/wiki/</a:t>
            </a:r>
            <a:r>
              <a:rPr lang="en-US" dirty="0" smtClean="0">
                <a:hlinkClick r:id="rId10"/>
              </a:rPr>
              <a:t>Community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2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Slides and Code Samples for this presentation can </a:t>
            </a:r>
            <a:r>
              <a:rPr lang="en-US" dirty="0"/>
              <a:t>be downloaded at: </a:t>
            </a: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3"/>
              </a:rPr>
              <a:t>https://github.com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>
                <a:hlinkClick r:id="rId3"/>
              </a:rPr>
              <a:t>ifandelse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>
                <a:hlinkClick r:id="rId3"/>
              </a:rPr>
              <a:t>DevLink-2011---Getting-Started-With-</a:t>
            </a:r>
            <a:r>
              <a:rPr lang="en-US" sz="1600" dirty="0" smtClean="0">
                <a:hlinkClick r:id="rId3"/>
              </a:rPr>
              <a:t>Nodejs</a:t>
            </a:r>
            <a:endParaRPr lang="en-US" sz="1600" dirty="0" smtClean="0"/>
          </a:p>
          <a:p>
            <a:pPr marL="114300" indent="0" algn="ctr"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93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“Why”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b="1" i="1" dirty="0">
                <a:solidFill>
                  <a:schemeClr val="tx2"/>
                </a:solidFill>
              </a:rPr>
              <a:t>to provide purely evented non-blocking infrastructure to script highly concurrent programs</a:t>
            </a:r>
            <a:r>
              <a:rPr lang="en-US" b="1" i="1" dirty="0" smtClean="0">
                <a:solidFill>
                  <a:schemeClr val="tx2"/>
                </a:solidFill>
              </a:rPr>
              <a:t>.</a:t>
            </a:r>
            <a:r>
              <a:rPr lang="en-US" dirty="0" smtClean="0"/>
              <a:t>” - </a:t>
            </a:r>
            <a:r>
              <a:rPr lang="en-US" i="1" dirty="0" smtClean="0"/>
              <a:t>Ryan Dahl</a:t>
            </a:r>
            <a:endParaRPr lang="en-US" dirty="0" smtClean="0"/>
          </a:p>
          <a:p>
            <a:r>
              <a:rPr lang="en-US" dirty="0" smtClean="0"/>
              <a:t>Thread-per-process is a leaky abstraction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Because having many processes not only makes creating more processes more difﬁcult, it also makes choosing which process to run more difﬁcult</a:t>
            </a:r>
            <a:r>
              <a:rPr lang="en-US" b="1" i="1" dirty="0" smtClean="0"/>
              <a:t>.</a:t>
            </a:r>
            <a:r>
              <a:rPr lang="en-US" dirty="0"/>
              <a:t>” - Felix von </a:t>
            </a:r>
            <a:r>
              <a:rPr lang="en-US" dirty="0" err="1" smtClean="0"/>
              <a:t>Leitner</a:t>
            </a:r>
            <a:endParaRPr lang="en-US" dirty="0" smtClean="0"/>
          </a:p>
          <a:p>
            <a:r>
              <a:rPr lang="en-US" dirty="0" smtClean="0"/>
              <a:t>Context switching isn’t free. Execution stacks take up memory</a:t>
            </a:r>
          </a:p>
          <a:p>
            <a:r>
              <a:rPr lang="en-US" dirty="0" smtClean="0"/>
              <a:t>Asynchronous/Non-blocking techniques handled in code:</a:t>
            </a:r>
          </a:p>
          <a:p>
            <a:pPr lvl="1"/>
            <a:r>
              <a:rPr lang="en-US" dirty="0" smtClean="0"/>
              <a:t>Can be difficult to debug</a:t>
            </a:r>
          </a:p>
          <a:p>
            <a:pPr lvl="1"/>
            <a:r>
              <a:rPr lang="en-US" dirty="0" smtClean="0"/>
              <a:t>Require overhead from the developer</a:t>
            </a:r>
          </a:p>
          <a:p>
            <a:pPr lvl="1"/>
            <a:r>
              <a:rPr lang="en-US" dirty="0" smtClean="0"/>
              <a:t>Are often inconsistent between developers on same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7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“How”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uses an event loop</a:t>
            </a:r>
          </a:p>
          <a:p>
            <a:pPr lvl="1"/>
            <a:r>
              <a:rPr lang="en-US" dirty="0" smtClean="0"/>
              <a:t>Single thread to execute your code</a:t>
            </a:r>
          </a:p>
          <a:p>
            <a:pPr lvl="1"/>
            <a:r>
              <a:rPr lang="en-US" dirty="0" smtClean="0"/>
              <a:t>I/O gets dispatched (must use callbacks or events to get data from disk/network/other process)</a:t>
            </a:r>
          </a:p>
          <a:p>
            <a:r>
              <a:rPr lang="en-US" dirty="0" smtClean="0"/>
              <a:t>Unlike Event Machine (Ruby), the event loop is a language construct</a:t>
            </a:r>
          </a:p>
          <a:p>
            <a:r>
              <a:rPr lang="en-US" i="1" dirty="0"/>
              <a:t>“Almost no function in Node directly performs I/O, so the process never blocks. Because nothing blocks, less-than-expert programmers are able to develop fast systems.” - http://</a:t>
            </a:r>
            <a:r>
              <a:rPr lang="en-US" i="1" dirty="0" err="1"/>
              <a:t>nodejs.org</a:t>
            </a:r>
            <a:r>
              <a:rPr lang="en-US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12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Hmmm…this is a boring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13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 – what’s this?  Activity!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672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05573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50366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 – bored again.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1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05573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50366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cxnSp>
        <p:nvCxnSpPr>
          <p:cNvPr id="29" name="Curved Connector 28"/>
          <p:cNvCxnSpPr>
            <a:stCxn id="26" idx="3"/>
          </p:cNvCxnSpPr>
          <p:nvPr/>
        </p:nvCxnSpPr>
        <p:spPr>
          <a:xfrm>
            <a:off x="3981617" y="3317999"/>
            <a:ext cx="403667" cy="6825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1047" y="2100426"/>
            <a:ext cx="190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allback(</a:t>
            </a:r>
            <a:r>
              <a:rPr lang="en-US" sz="1400" dirty="0" err="1" smtClean="0"/>
              <a:t>err,result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583351" y="4678620"/>
            <a:ext cx="1537328" cy="754309"/>
          </a:xfrm>
          <a:prstGeom prst="wedgeRoundRectCallout">
            <a:avLst>
              <a:gd name="adj1" fmla="val -51889"/>
              <a:gd name="adj2" fmla="val -906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libev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5058225" y="2417701"/>
            <a:ext cx="1508684" cy="707149"/>
          </a:xfrm>
          <a:prstGeom prst="wedgeRoundRectCallout">
            <a:avLst>
              <a:gd name="adj1" fmla="val -101479"/>
              <a:gd name="adj2" fmla="val 6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libeio</a:t>
            </a:r>
            <a:endParaRPr lang="en-US" dirty="0"/>
          </a:p>
        </p:txBody>
      </p:sp>
      <p:cxnSp>
        <p:nvCxnSpPr>
          <p:cNvPr id="20" name="Curved Connector 19"/>
          <p:cNvCxnSpPr>
            <a:endCxn id="12" idx="3"/>
          </p:cNvCxnSpPr>
          <p:nvPr/>
        </p:nvCxnSpPr>
        <p:spPr>
          <a:xfrm rot="16200000" flipV="1">
            <a:off x="2666609" y="2233896"/>
            <a:ext cx="1782593" cy="175061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8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045785" y="1015283"/>
            <a:ext cx="5028790" cy="1509563"/>
          </a:xfrm>
          <a:custGeom>
            <a:avLst/>
            <a:gdLst>
              <a:gd name="connsiteX0" fmla="*/ 0 w 7618251"/>
              <a:gd name="connsiteY0" fmla="*/ 150956 h 1509563"/>
              <a:gd name="connsiteX1" fmla="*/ 150956 w 7618251"/>
              <a:gd name="connsiteY1" fmla="*/ 0 h 1509563"/>
              <a:gd name="connsiteX2" fmla="*/ 7467295 w 7618251"/>
              <a:gd name="connsiteY2" fmla="*/ 0 h 1509563"/>
              <a:gd name="connsiteX3" fmla="*/ 7618251 w 7618251"/>
              <a:gd name="connsiteY3" fmla="*/ 150956 h 1509563"/>
              <a:gd name="connsiteX4" fmla="*/ 7618251 w 7618251"/>
              <a:gd name="connsiteY4" fmla="*/ 1358607 h 1509563"/>
              <a:gd name="connsiteX5" fmla="*/ 7467295 w 7618251"/>
              <a:gd name="connsiteY5" fmla="*/ 1509563 h 1509563"/>
              <a:gd name="connsiteX6" fmla="*/ 150956 w 7618251"/>
              <a:gd name="connsiteY6" fmla="*/ 1509563 h 1509563"/>
              <a:gd name="connsiteX7" fmla="*/ 0 w 7618251"/>
              <a:gd name="connsiteY7" fmla="*/ 1358607 h 1509563"/>
              <a:gd name="connsiteX8" fmla="*/ 0 w 7618251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8251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7467295" y="0"/>
                </a:lnTo>
                <a:cubicBezTo>
                  <a:pt x="7550666" y="0"/>
                  <a:pt x="7618251" y="67585"/>
                  <a:pt x="7618251" y="150956"/>
                </a:cubicBezTo>
                <a:lnTo>
                  <a:pt x="7618251" y="1358607"/>
                </a:lnTo>
                <a:cubicBezTo>
                  <a:pt x="7618251" y="1441978"/>
                  <a:pt x="7550666" y="1509563"/>
                  <a:pt x="7467295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864" tIns="291864" rIns="291864" bIns="29186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Node Standard Library</a:t>
            </a:r>
            <a:endParaRPr lang="en-US" sz="4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324" y="1015283"/>
            <a:ext cx="7618251" cy="4797057"/>
            <a:chOff x="458074" y="1601971"/>
            <a:chExt cx="7618251" cy="4797057"/>
          </a:xfrm>
        </p:grpSpPr>
        <p:sp>
          <p:nvSpPr>
            <p:cNvPr id="11" name="Freeform 10"/>
            <p:cNvSpPr/>
            <p:nvPr/>
          </p:nvSpPr>
          <p:spPr>
            <a:xfrm>
              <a:off x="458075" y="1601971"/>
              <a:ext cx="2437060" cy="1509563"/>
            </a:xfrm>
            <a:custGeom>
              <a:avLst/>
              <a:gdLst>
                <a:gd name="connsiteX0" fmla="*/ 0 w 7618251"/>
                <a:gd name="connsiteY0" fmla="*/ 150956 h 1509563"/>
                <a:gd name="connsiteX1" fmla="*/ 150956 w 7618251"/>
                <a:gd name="connsiteY1" fmla="*/ 0 h 1509563"/>
                <a:gd name="connsiteX2" fmla="*/ 7467295 w 7618251"/>
                <a:gd name="connsiteY2" fmla="*/ 0 h 1509563"/>
                <a:gd name="connsiteX3" fmla="*/ 7618251 w 7618251"/>
                <a:gd name="connsiteY3" fmla="*/ 150956 h 1509563"/>
                <a:gd name="connsiteX4" fmla="*/ 7618251 w 7618251"/>
                <a:gd name="connsiteY4" fmla="*/ 1358607 h 1509563"/>
                <a:gd name="connsiteX5" fmla="*/ 7467295 w 7618251"/>
                <a:gd name="connsiteY5" fmla="*/ 1509563 h 1509563"/>
                <a:gd name="connsiteX6" fmla="*/ 150956 w 7618251"/>
                <a:gd name="connsiteY6" fmla="*/ 1509563 h 1509563"/>
                <a:gd name="connsiteX7" fmla="*/ 0 w 7618251"/>
                <a:gd name="connsiteY7" fmla="*/ 1358607 h 1509563"/>
                <a:gd name="connsiteX8" fmla="*/ 0 w 7618251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8251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7467295" y="0"/>
                  </a:lnTo>
                  <a:cubicBezTo>
                    <a:pt x="7550666" y="0"/>
                    <a:pt x="7618251" y="67585"/>
                    <a:pt x="7618251" y="150956"/>
                  </a:cubicBezTo>
                  <a:lnTo>
                    <a:pt x="7618251" y="1358607"/>
                  </a:lnTo>
                  <a:cubicBezTo>
                    <a:pt x="7618251" y="1441978"/>
                    <a:pt x="7550666" y="1509563"/>
                    <a:pt x="7467295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JavaScri</a:t>
              </a:r>
              <a:r>
                <a:rPr lang="en-US" sz="2800" dirty="0" smtClean="0"/>
                <a:t>pt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074" y="3245718"/>
              <a:ext cx="2437060" cy="1509563"/>
            </a:xfrm>
            <a:custGeom>
              <a:avLst/>
              <a:gdLst>
                <a:gd name="connsiteX0" fmla="*/ 0 w 4976477"/>
                <a:gd name="connsiteY0" fmla="*/ 150956 h 1509563"/>
                <a:gd name="connsiteX1" fmla="*/ 150956 w 4976477"/>
                <a:gd name="connsiteY1" fmla="*/ 0 h 1509563"/>
                <a:gd name="connsiteX2" fmla="*/ 4825521 w 4976477"/>
                <a:gd name="connsiteY2" fmla="*/ 0 h 1509563"/>
                <a:gd name="connsiteX3" fmla="*/ 4976477 w 4976477"/>
                <a:gd name="connsiteY3" fmla="*/ 150956 h 1509563"/>
                <a:gd name="connsiteX4" fmla="*/ 4976477 w 4976477"/>
                <a:gd name="connsiteY4" fmla="*/ 1358607 h 1509563"/>
                <a:gd name="connsiteX5" fmla="*/ 4825521 w 4976477"/>
                <a:gd name="connsiteY5" fmla="*/ 1509563 h 1509563"/>
                <a:gd name="connsiteX6" fmla="*/ 150956 w 4976477"/>
                <a:gd name="connsiteY6" fmla="*/ 1509563 h 1509563"/>
                <a:gd name="connsiteX7" fmla="*/ 0 w 4976477"/>
                <a:gd name="connsiteY7" fmla="*/ 1358607 h 1509563"/>
                <a:gd name="connsiteX8" fmla="*/ 0 w 4976477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6477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4825521" y="0"/>
                  </a:lnTo>
                  <a:cubicBezTo>
                    <a:pt x="4908892" y="0"/>
                    <a:pt x="4976477" y="67585"/>
                    <a:pt x="4976477" y="150956"/>
                  </a:cubicBezTo>
                  <a:lnTo>
                    <a:pt x="4976477" y="1358607"/>
                  </a:lnTo>
                  <a:cubicBezTo>
                    <a:pt x="4976477" y="1441978"/>
                    <a:pt x="4908892" y="1509563"/>
                    <a:pt x="4825521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C</a:t>
              </a:r>
              <a:endParaRPr lang="en-US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4753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rgbClr val="00009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V8</a:t>
              </a:r>
              <a:endParaRPr lang="en-US" sz="6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47535" y="3245718"/>
              <a:ext cx="502879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Node Bindings</a:t>
              </a:r>
              <a:endParaRPr lang="en-US" sz="4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7159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  <a:solidFill>
              <a:srgbClr val="00009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Thread Pool</a:t>
              </a:r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(</a:t>
              </a:r>
              <a:r>
                <a:rPr lang="en-US" sz="2000" dirty="0" err="1" smtClean="0"/>
                <a:t>libeio</a:t>
              </a:r>
              <a:r>
                <a:rPr lang="en-US" sz="2000" dirty="0" smtClean="0"/>
                <a:t>)</a:t>
              </a:r>
              <a:endParaRPr lang="en-US" sz="2000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475250" y="4302777"/>
            <a:ext cx="1600200" cy="1509563"/>
          </a:xfrm>
          <a:custGeom>
            <a:avLst/>
            <a:gdLst>
              <a:gd name="connsiteX0" fmla="*/ 0 w 2437060"/>
              <a:gd name="connsiteY0" fmla="*/ 150956 h 1509563"/>
              <a:gd name="connsiteX1" fmla="*/ 150956 w 2437060"/>
              <a:gd name="connsiteY1" fmla="*/ 0 h 1509563"/>
              <a:gd name="connsiteX2" fmla="*/ 2286104 w 2437060"/>
              <a:gd name="connsiteY2" fmla="*/ 0 h 1509563"/>
              <a:gd name="connsiteX3" fmla="*/ 2437060 w 2437060"/>
              <a:gd name="connsiteY3" fmla="*/ 150956 h 1509563"/>
              <a:gd name="connsiteX4" fmla="*/ 2437060 w 2437060"/>
              <a:gd name="connsiteY4" fmla="*/ 1358607 h 1509563"/>
              <a:gd name="connsiteX5" fmla="*/ 2286104 w 2437060"/>
              <a:gd name="connsiteY5" fmla="*/ 1509563 h 1509563"/>
              <a:gd name="connsiteX6" fmla="*/ 150956 w 2437060"/>
              <a:gd name="connsiteY6" fmla="*/ 1509563 h 1509563"/>
              <a:gd name="connsiteX7" fmla="*/ 0 w 2437060"/>
              <a:gd name="connsiteY7" fmla="*/ 1358607 h 1509563"/>
              <a:gd name="connsiteX8" fmla="*/ 0 w 2437060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060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2286104" y="0"/>
                </a:lnTo>
                <a:cubicBezTo>
                  <a:pt x="2369475" y="0"/>
                  <a:pt x="2437060" y="67585"/>
                  <a:pt x="2437060" y="150956"/>
                </a:cubicBezTo>
                <a:lnTo>
                  <a:pt x="2437060" y="1358607"/>
                </a:lnTo>
                <a:cubicBezTo>
                  <a:pt x="2437060" y="1441978"/>
                  <a:pt x="2369475" y="1509563"/>
                  <a:pt x="2286104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  <a:solidFill>
            <a:srgbClr val="00009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814" tIns="272814" rIns="272814" bIns="272814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Event Loop</a:t>
            </a:r>
          </a:p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(</a:t>
            </a:r>
            <a:r>
              <a:rPr lang="en-US" sz="2000" dirty="0" err="1" smtClean="0"/>
              <a:t>libev</a:t>
            </a:r>
            <a:r>
              <a:rPr lang="en-US" sz="2000" dirty="0" smtClean="0"/>
              <a:t>)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08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3399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10650</TotalTime>
  <Words>1617</Words>
  <Application>Microsoft Macintosh PowerPoint</Application>
  <PresentationFormat>On-screen Show (4:3)</PresentationFormat>
  <Paragraphs>250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Getting Started With Node.js </vt:lpstr>
      <vt:lpstr>The “What”</vt:lpstr>
      <vt:lpstr>The “Why”</vt:lpstr>
      <vt:lpstr>The “How”</vt:lpstr>
      <vt:lpstr>What is an Event Loop?</vt:lpstr>
      <vt:lpstr>What is an Event Loop?</vt:lpstr>
      <vt:lpstr>What is an Event Loop?</vt:lpstr>
      <vt:lpstr>What is an Event Loop?</vt:lpstr>
      <vt:lpstr>PowerPoint Presentation</vt:lpstr>
      <vt:lpstr>Great – I get it. It’s evented I/O. What does that gain me, exactly?</vt:lpstr>
      <vt:lpstr>Event Loops Behaving Badly</vt:lpstr>
      <vt:lpstr>Event Loops Behaving Badly Developer Facepalm</vt:lpstr>
      <vt:lpstr>Anatomy of an Evented Facepalm</vt:lpstr>
      <vt:lpstr>Avoiding Facepalms</vt:lpstr>
      <vt:lpstr>So - JavaScript?  Really??</vt:lpstr>
      <vt:lpstr>JavaScript – Really!</vt:lpstr>
      <vt:lpstr>Example Module</vt:lpstr>
      <vt:lpstr>Wait – let’s see that in CoffeeScript</vt:lpstr>
      <vt:lpstr>Finally, let’s look at code!</vt:lpstr>
      <vt:lpstr>Tools – Package Management</vt:lpstr>
      <vt:lpstr>Tools – Node Version Management</vt:lpstr>
      <vt:lpstr>Tools - Debugging</vt:lpstr>
      <vt:lpstr>Sample of Interesting Node Projects</vt:lpstr>
      <vt:lpstr>Who’s using Node?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node.js </dc:title>
  <dc:creator>Jim Cowart</dc:creator>
  <cp:lastModifiedBy>Jim Cowart</cp:lastModifiedBy>
  <cp:revision>115</cp:revision>
  <cp:lastPrinted>2011-08-16T20:20:58Z</cp:lastPrinted>
  <dcterms:created xsi:type="dcterms:W3CDTF">2011-06-26T17:41:22Z</dcterms:created>
  <dcterms:modified xsi:type="dcterms:W3CDTF">2011-08-17T02:23:12Z</dcterms:modified>
</cp:coreProperties>
</file>