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65" r:id="rId4"/>
    <p:sldId id="263" r:id="rId5"/>
    <p:sldId id="264" r:id="rId6"/>
    <p:sldId id="266" r:id="rId7"/>
    <p:sldId id="260" r:id="rId8"/>
    <p:sldId id="258" r:id="rId9"/>
    <p:sldId id="270" r:id="rId10"/>
    <p:sldId id="272" r:id="rId11"/>
    <p:sldId id="269" r:id="rId12"/>
    <p:sldId id="259" r:id="rId13"/>
    <p:sldId id="261" r:id="rId14"/>
    <p:sldId id="262" r:id="rId15"/>
    <p:sldId id="273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44FA17-636F-EA4D-9315-8E3F994A4926}">
          <p14:sldIdLst>
            <p14:sldId id="256"/>
            <p14:sldId id="257"/>
            <p14:sldId id="265"/>
            <p14:sldId id="263"/>
            <p14:sldId id="264"/>
            <p14:sldId id="266"/>
            <p14:sldId id="260"/>
            <p14:sldId id="258"/>
            <p14:sldId id="270"/>
            <p14:sldId id="272"/>
            <p14:sldId id="269"/>
            <p14:sldId id="259"/>
            <p14:sldId id="261"/>
            <p14:sldId id="26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7/29/11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7/29/11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7/29/11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7/29/11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7/29/11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7/29/11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7/29/11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7/29/11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7/29/11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7/29/11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7/29/11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7/29/11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im@ifandelse.com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ifandels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Getting Started With </a:t>
            </a:r>
            <a:r>
              <a:rPr lang="en-US" sz="4800" dirty="0" err="1" smtClean="0"/>
              <a:t>node.js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Jim Cowart</a:t>
            </a:r>
          </a:p>
          <a:p>
            <a:r>
              <a:rPr lang="en-US" dirty="0" smtClean="0"/>
              <a:t>Blog:	</a:t>
            </a:r>
            <a:r>
              <a:rPr lang="en-US" dirty="0" smtClean="0">
                <a:hlinkClick r:id="rId2"/>
              </a:rPr>
              <a:t>http://www.ifandelse.com</a:t>
            </a:r>
            <a:endParaRPr lang="en-US" dirty="0" smtClean="0"/>
          </a:p>
          <a:p>
            <a:r>
              <a:rPr lang="en-US" dirty="0" smtClean="0"/>
              <a:t>Email:	</a:t>
            </a:r>
            <a:r>
              <a:rPr lang="en-US" dirty="0" smtClean="0">
                <a:hlinkClick r:id="rId3"/>
              </a:rPr>
              <a:t>jim@ifandelse.com</a:t>
            </a:r>
            <a:endParaRPr lang="en-US" dirty="0" smtClean="0"/>
          </a:p>
          <a:p>
            <a:r>
              <a:rPr lang="en-US" dirty="0" smtClean="0"/>
              <a:t>Twitter:	@</a:t>
            </a:r>
            <a:r>
              <a:rPr lang="en-US" dirty="0" err="1" smtClean="0"/>
              <a:t>ifandelse</a:t>
            </a:r>
            <a:endParaRPr lang="en-US" dirty="0"/>
          </a:p>
        </p:txBody>
      </p:sp>
      <p:pic>
        <p:nvPicPr>
          <p:cNvPr id="4" name="Picture 3" descr="nodej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02" y="383162"/>
            <a:ext cx="5334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5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Anatomy of an Evented </a:t>
            </a:r>
            <a:r>
              <a:rPr lang="en-US" sz="4000" dirty="0" err="1"/>
              <a:t>Facepalm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468" y="4000500"/>
            <a:ext cx="756381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647" y="4000500"/>
            <a:ext cx="13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15109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A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41161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7260" y="3082186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ReadFile</a:t>
            </a:r>
            <a:r>
              <a:rPr lang="en-US" sz="1400" b="1" dirty="0" err="1" smtClean="0"/>
              <a:t>Sync</a:t>
            </a:r>
            <a:r>
              <a:rPr lang="en-US" sz="1400" dirty="0" smtClean="0"/>
              <a:t>();</a:t>
            </a:r>
            <a:endParaRPr lang="en-US" sz="1400" dirty="0"/>
          </a:p>
        </p:txBody>
      </p:sp>
      <p:sp>
        <p:nvSpPr>
          <p:cNvPr id="3" name="Folded Corner 2"/>
          <p:cNvSpPr/>
          <p:nvPr/>
        </p:nvSpPr>
        <p:spPr>
          <a:xfrm>
            <a:off x="6511207" y="4239703"/>
            <a:ext cx="871200" cy="1101949"/>
          </a:xfrm>
          <a:prstGeom prst="foldedCorner">
            <a:avLst>
              <a:gd name="adj" fmla="val 273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GB</a:t>
            </a:r>
          </a:p>
          <a:p>
            <a:pPr algn="ctr"/>
            <a:r>
              <a:rPr lang="en-US" dirty="0" smtClean="0">
                <a:latin typeface="Tahoma"/>
                <a:cs typeface="Tahoma"/>
              </a:rPr>
              <a:t>File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97751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B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23803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73882" y="2998139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eadFile</a:t>
            </a:r>
            <a:r>
              <a:rPr lang="en-US" sz="1400" dirty="0" smtClean="0"/>
              <a:t>(callback);</a:t>
            </a:r>
            <a:endParaRPr lang="en-US" sz="1400" dirty="0"/>
          </a:p>
        </p:txBody>
      </p:sp>
      <p:sp>
        <p:nvSpPr>
          <p:cNvPr id="15" name="Cloud Callout 14"/>
          <p:cNvSpPr/>
          <p:nvPr/>
        </p:nvSpPr>
        <p:spPr>
          <a:xfrm>
            <a:off x="1914229" y="4547875"/>
            <a:ext cx="2297088" cy="1232689"/>
          </a:xfrm>
          <a:prstGeom prst="cloudCallout">
            <a:avLst>
              <a:gd name="adj1" fmla="val 49221"/>
              <a:gd name="adj2" fmla="val -647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Anybody have a Snickers?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4668879" y="1167319"/>
            <a:ext cx="1391326" cy="775100"/>
          </a:xfrm>
          <a:prstGeom prst="cloudCallout">
            <a:avLst>
              <a:gd name="adj1" fmla="val -36626"/>
              <a:gd name="adj2" fmla="val 688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Oh snap!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41857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C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767909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88" y="2998139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eadFile</a:t>
            </a:r>
            <a:r>
              <a:rPr lang="en-US" sz="1400" dirty="0" smtClean="0"/>
              <a:t>(callback);</a:t>
            </a:r>
            <a:endParaRPr lang="en-US" sz="1400" dirty="0"/>
          </a:p>
        </p:txBody>
      </p:sp>
      <p:sp>
        <p:nvSpPr>
          <p:cNvPr id="26" name="Cloud Callout 25"/>
          <p:cNvSpPr/>
          <p:nvPr/>
        </p:nvSpPr>
        <p:spPr>
          <a:xfrm>
            <a:off x="2243711" y="1167319"/>
            <a:ext cx="1391326" cy="775100"/>
          </a:xfrm>
          <a:prstGeom prst="cloudCallout">
            <a:avLst>
              <a:gd name="adj1" fmla="val -36626"/>
              <a:gd name="adj2" fmla="val 688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the...?</a:t>
            </a:r>
            <a:endParaRPr lang="en-US" dirty="0"/>
          </a:p>
        </p:txBody>
      </p:sp>
      <p:sp>
        <p:nvSpPr>
          <p:cNvPr id="27" name="Cloud Callout 26"/>
          <p:cNvSpPr/>
          <p:nvPr/>
        </p:nvSpPr>
        <p:spPr>
          <a:xfrm>
            <a:off x="1917221" y="4550851"/>
            <a:ext cx="2297088" cy="1232689"/>
          </a:xfrm>
          <a:prstGeom prst="cloudCallout">
            <a:avLst>
              <a:gd name="adj1" fmla="val 49221"/>
              <a:gd name="adj2" fmla="val -647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Nom nom nom nom nom…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154443" y="1942419"/>
            <a:ext cx="0" cy="35393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Line Callout 1 8"/>
          <p:cNvSpPr/>
          <p:nvPr/>
        </p:nvSpPr>
        <p:spPr>
          <a:xfrm>
            <a:off x="5334649" y="5957997"/>
            <a:ext cx="1176558" cy="709730"/>
          </a:xfrm>
          <a:prstGeom prst="borderCallout1">
            <a:avLst>
              <a:gd name="adj1" fmla="val -3619"/>
              <a:gd name="adj2" fmla="val 7540"/>
              <a:gd name="adj3" fmla="val -61185"/>
              <a:gd name="adj4" fmla="val -1611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A blocking event loop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6476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 animBg="1"/>
      <p:bldP spid="16" grpId="0" animBg="1"/>
      <p:bldP spid="18" grpId="0"/>
      <p:bldP spid="15" grpId="0" animBg="1"/>
      <p:bldP spid="15" grpId="1" animBg="1"/>
      <p:bldP spid="4" grpId="0" animBg="1"/>
      <p:bldP spid="20" grpId="0" animBg="1"/>
      <p:bldP spid="22" grpId="0"/>
      <p:bldP spid="26" grpId="0" animBg="1"/>
      <p:bldP spid="2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339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JavaScript?  Really??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Really!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be used within an event loop (think browser)</a:t>
            </a:r>
          </a:p>
          <a:p>
            <a:r>
              <a:rPr lang="en-US" dirty="0" smtClean="0"/>
              <a:t>Language has anonymous functions and closures</a:t>
            </a:r>
          </a:p>
          <a:p>
            <a:r>
              <a:rPr lang="en-US" dirty="0" smtClean="0"/>
              <a:t>One callback at a time</a:t>
            </a:r>
          </a:p>
          <a:p>
            <a:r>
              <a:rPr lang="en-US" dirty="0" smtClean="0"/>
              <a:t>Already does evented I/O via DOM event callbacks</a:t>
            </a:r>
          </a:p>
          <a:p>
            <a:r>
              <a:rPr lang="en-US" dirty="0" smtClean="0"/>
              <a:t>JavaScript in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Global scope is different – module concept is enforced with </a:t>
            </a:r>
            <a:r>
              <a:rPr lang="en-US" dirty="0" err="1" smtClean="0"/>
              <a:t>CommonJS</a:t>
            </a:r>
            <a:endParaRPr lang="en-US" dirty="0"/>
          </a:p>
          <a:p>
            <a:pPr lvl="1"/>
            <a:r>
              <a:rPr lang="en-US" dirty="0" smtClean="0"/>
              <a:t>C developers can extend the language</a:t>
            </a:r>
          </a:p>
          <a:p>
            <a:pPr lvl="2"/>
            <a:r>
              <a:rPr lang="en-US" dirty="0" smtClean="0"/>
              <a:t>Proxies (not in ES3) are possible in node</a:t>
            </a:r>
          </a:p>
          <a:p>
            <a:pPr lvl="2"/>
            <a:r>
              <a:rPr lang="en-US" dirty="0" smtClean="0"/>
              <a:t>Buffer class – makes it easier &amp; more efficient to deal with streams</a:t>
            </a:r>
          </a:p>
          <a:p>
            <a:pPr lvl="1"/>
            <a:r>
              <a:rPr lang="en-US" dirty="0" smtClean="0"/>
              <a:t>And more….(check the docs)</a:t>
            </a:r>
          </a:p>
          <a:p>
            <a:r>
              <a:rPr lang="en-US" dirty="0" smtClean="0"/>
              <a:t>Oh – and you can use </a:t>
            </a:r>
            <a:r>
              <a:rPr lang="en-US" dirty="0" err="1" smtClean="0"/>
              <a:t>CoffeeScript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44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92175"/>
          </a:xfrm>
        </p:spPr>
        <p:txBody>
          <a:bodyPr/>
          <a:lstStyle/>
          <a:p>
            <a:r>
              <a:rPr lang="en-US" dirty="0" smtClean="0"/>
              <a:t>Example Module</a:t>
            </a:r>
            <a:endParaRPr lang="en-US" dirty="0"/>
          </a:p>
        </p:txBody>
      </p:sp>
      <p:pic>
        <p:nvPicPr>
          <p:cNvPr id="7" name="Content Placeholder 6" descr="httptelnet.j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96" b="-2996"/>
          <a:stretch>
            <a:fillRect/>
          </a:stretch>
        </p:blipFill>
        <p:spPr>
          <a:xfrm>
            <a:off x="457200" y="1166813"/>
            <a:ext cx="7620000" cy="5233987"/>
          </a:xfrm>
        </p:spPr>
      </p:pic>
    </p:spTree>
    <p:extLst>
      <p:ext uri="{BB962C8B-B14F-4D97-AF65-F5344CB8AC3E}">
        <p14:creationId xmlns:p14="http://schemas.microsoft.com/office/powerpoint/2010/main" val="194047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862"/>
            <a:ext cx="7620000" cy="746578"/>
          </a:xfrm>
        </p:spPr>
        <p:txBody>
          <a:bodyPr/>
          <a:lstStyle/>
          <a:p>
            <a:r>
              <a:rPr lang="en-US" sz="3600" dirty="0" smtClean="0"/>
              <a:t>Wait – let’s see that in </a:t>
            </a:r>
            <a:r>
              <a:rPr lang="en-US" sz="3600" dirty="0" err="1" smtClean="0"/>
              <a:t>CoffeeScript</a:t>
            </a:r>
            <a:endParaRPr lang="en-US" sz="3600" dirty="0"/>
          </a:p>
        </p:txBody>
      </p:sp>
      <p:pic>
        <p:nvPicPr>
          <p:cNvPr id="5" name="Content Placeholder 4" descr="httptelnet_coffee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6653"/>
          <a:stretch/>
        </p:blipFill>
        <p:spPr>
          <a:xfrm>
            <a:off x="457200" y="1154289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53258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Great – It’s evented I/O.</a:t>
            </a:r>
            <a:br>
              <a:rPr lang="en-US" sz="2800" dirty="0" smtClean="0"/>
            </a:br>
            <a:r>
              <a:rPr lang="en-US" sz="2800" dirty="0" smtClean="0"/>
              <a:t>What does that gain me, exactly?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runs in parallel except your code.</a:t>
            </a:r>
          </a:p>
          <a:p>
            <a:pPr lvl="1"/>
            <a:r>
              <a:rPr lang="en-US" dirty="0" smtClean="0"/>
              <a:t>HUH??!</a:t>
            </a:r>
          </a:p>
          <a:p>
            <a:r>
              <a:rPr lang="en-US" dirty="0" smtClean="0"/>
              <a:t>Node handles parallelization for you.</a:t>
            </a:r>
          </a:p>
          <a:p>
            <a:pPr lvl="1"/>
            <a:r>
              <a:rPr lang="en-US" dirty="0" smtClean="0"/>
              <a:t>I/O is asynchronous unless you specifically call a synchronous method</a:t>
            </a:r>
          </a:p>
          <a:p>
            <a:pPr lvl="1"/>
            <a:r>
              <a:rPr lang="en-US" dirty="0" smtClean="0"/>
              <a:t>It’s possible to spawn child processes using the “</a:t>
            </a:r>
            <a:r>
              <a:rPr lang="en-US" dirty="0" err="1" smtClean="0"/>
              <a:t>child_process</a:t>
            </a:r>
            <a:r>
              <a:rPr lang="en-US" dirty="0" smtClean="0"/>
              <a:t>” module.</a:t>
            </a:r>
          </a:p>
          <a:p>
            <a:r>
              <a:rPr lang="en-US" dirty="0" smtClean="0"/>
              <a:t>You get to focus on the problem you set out </a:t>
            </a:r>
            <a:r>
              <a:rPr lang="en-US" smtClean="0"/>
              <a:t>to solve.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9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Evented server-side JavaScript</a:t>
            </a:r>
          </a:p>
          <a:p>
            <a:r>
              <a:rPr lang="en-US" dirty="0" smtClean="0"/>
              <a:t>A set of bindings to the Google V8 JavaScript virtual </a:t>
            </a:r>
            <a:r>
              <a:rPr lang="en-US" dirty="0"/>
              <a:t>m</a:t>
            </a:r>
            <a:r>
              <a:rPr lang="en-US" dirty="0" smtClean="0"/>
              <a:t>achine</a:t>
            </a:r>
          </a:p>
          <a:p>
            <a:r>
              <a:rPr lang="en-US" dirty="0" smtClean="0"/>
              <a:t>It enables you to do I/O in JavaScript</a:t>
            </a:r>
          </a:p>
          <a:p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Thread-per-process is a leaky abstraction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i="1" dirty="0" smtClean="0"/>
              <a:t>Because having many processes not only makes creating more processes more difﬁcult, it also makes choosing which process to run more difﬁcult.</a:t>
            </a:r>
            <a:r>
              <a:rPr lang="en-US" dirty="0"/>
              <a:t>” - Felix von </a:t>
            </a:r>
            <a:r>
              <a:rPr lang="en-US" dirty="0" err="1" smtClean="0"/>
              <a:t>Leitner</a:t>
            </a:r>
            <a:endParaRPr lang="en-US" dirty="0" smtClean="0"/>
          </a:p>
          <a:p>
            <a:pPr lvl="1"/>
            <a:r>
              <a:rPr lang="en-US" dirty="0" smtClean="0"/>
              <a:t>Context switching isn’t free. Execution stacks take up memory</a:t>
            </a:r>
          </a:p>
          <a:p>
            <a:pPr lvl="1"/>
            <a:r>
              <a:rPr lang="en-US" dirty="0" smtClean="0"/>
              <a:t>Use an event loop instead</a:t>
            </a:r>
          </a:p>
          <a:p>
            <a:pPr lvl="2"/>
            <a:r>
              <a:rPr lang="en-US" dirty="0" smtClean="0"/>
              <a:t>Callbacks</a:t>
            </a:r>
          </a:p>
          <a:p>
            <a:pPr lvl="2"/>
            <a:r>
              <a:rPr lang="en-US" dirty="0" smtClean="0"/>
              <a:t>Stream everything (don’t force buffering where possible)</a:t>
            </a:r>
          </a:p>
          <a:p>
            <a:pPr lvl="2"/>
            <a:r>
              <a:rPr lang="en-US" dirty="0" smtClean="0"/>
              <a:t>Event loop is transparent to the developer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5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Event Loop?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468" y="4000500"/>
            <a:ext cx="756381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647" y="4000500"/>
            <a:ext cx="13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15377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A</a:t>
            </a:r>
            <a:endParaRPr lang="en-US" sz="2000" dirty="0"/>
          </a:p>
        </p:txBody>
      </p:sp>
      <p:sp>
        <p:nvSpPr>
          <p:cNvPr id="41" name="Cloud Callout 40"/>
          <p:cNvSpPr/>
          <p:nvPr/>
        </p:nvSpPr>
        <p:spPr>
          <a:xfrm>
            <a:off x="4239344" y="2642807"/>
            <a:ext cx="2325100" cy="1036579"/>
          </a:xfrm>
          <a:prstGeom prst="cloudCallout">
            <a:avLst>
              <a:gd name="adj1" fmla="val -25157"/>
              <a:gd name="adj2" fmla="val 724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Hmmm…this is a boring diagram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913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Event Loop?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468" y="4000500"/>
            <a:ext cx="756381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647" y="4000500"/>
            <a:ext cx="13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15377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A</a:t>
            </a:r>
            <a:endParaRPr lang="en-US" sz="2000" dirty="0"/>
          </a:p>
        </p:txBody>
      </p:sp>
      <p:sp>
        <p:nvSpPr>
          <p:cNvPr id="41" name="Cloud Callout 40"/>
          <p:cNvSpPr/>
          <p:nvPr/>
        </p:nvSpPr>
        <p:spPr>
          <a:xfrm>
            <a:off x="4239344" y="2642807"/>
            <a:ext cx="2325100" cy="1036579"/>
          </a:xfrm>
          <a:prstGeom prst="cloudCallout">
            <a:avLst>
              <a:gd name="adj1" fmla="val -25157"/>
              <a:gd name="adj2" fmla="val 724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Wait – what’s this?  Activity!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141429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1508" y="2998139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eadFile</a:t>
            </a:r>
            <a:r>
              <a:rPr lang="en-US" sz="1400" dirty="0" smtClean="0"/>
              <a:t>(callback);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672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Event Loop?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468" y="4000500"/>
            <a:ext cx="756381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647" y="4000500"/>
            <a:ext cx="13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15377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A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41429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1508" y="2998139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eadFile</a:t>
            </a:r>
            <a:r>
              <a:rPr lang="en-US" sz="1400" dirty="0" smtClean="0"/>
              <a:t>(callback);</a:t>
            </a:r>
            <a:endParaRPr lang="en-US" sz="1400" dirty="0"/>
          </a:p>
        </p:txBody>
      </p:sp>
      <p:cxnSp>
        <p:nvCxnSpPr>
          <p:cNvPr id="21" name="Curved Connector 20"/>
          <p:cNvCxnSpPr>
            <a:endCxn id="26" idx="1"/>
          </p:cNvCxnSpPr>
          <p:nvPr/>
        </p:nvCxnSpPr>
        <p:spPr>
          <a:xfrm flipV="1">
            <a:off x="2253501" y="3317999"/>
            <a:ext cx="744793" cy="5855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998294" y="2940844"/>
            <a:ext cx="1031251" cy="7543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Thread</a:t>
            </a:r>
            <a:endParaRPr lang="en-US" dirty="0"/>
          </a:p>
        </p:txBody>
      </p:sp>
      <p:sp>
        <p:nvSpPr>
          <p:cNvPr id="38" name="Line Callout 1 37"/>
          <p:cNvSpPr/>
          <p:nvPr/>
        </p:nvSpPr>
        <p:spPr>
          <a:xfrm>
            <a:off x="789669" y="4678619"/>
            <a:ext cx="1425025" cy="754309"/>
          </a:xfrm>
          <a:prstGeom prst="borderCallout1">
            <a:avLst>
              <a:gd name="adj1" fmla="val 10441"/>
              <a:gd name="adj2" fmla="val 78205"/>
              <a:gd name="adj3" fmla="val -91268"/>
              <a:gd name="adj4" fmla="val 9759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 operations dispatched to OS thread</a:t>
            </a:r>
            <a:endParaRPr lang="en-US" sz="1200" dirty="0"/>
          </a:p>
        </p:txBody>
      </p:sp>
      <p:sp>
        <p:nvSpPr>
          <p:cNvPr id="17" name="Cloud Callout 16"/>
          <p:cNvSpPr/>
          <p:nvPr/>
        </p:nvSpPr>
        <p:spPr>
          <a:xfrm>
            <a:off x="4239344" y="2642807"/>
            <a:ext cx="2325100" cy="1036579"/>
          </a:xfrm>
          <a:prstGeom prst="cloudCallout">
            <a:avLst>
              <a:gd name="adj1" fmla="val -25157"/>
              <a:gd name="adj2" fmla="val 724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Ok – bored again.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717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Event Loop?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468" y="4000500"/>
            <a:ext cx="756381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647" y="4000500"/>
            <a:ext cx="136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15377" y="1858372"/>
            <a:ext cx="1167220" cy="719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 A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41429" y="2642811"/>
            <a:ext cx="0" cy="1260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1508" y="2998139"/>
            <a:ext cx="1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eadFile</a:t>
            </a:r>
            <a:r>
              <a:rPr lang="en-US" sz="1400" dirty="0" smtClean="0"/>
              <a:t>(callback);</a:t>
            </a:r>
            <a:endParaRPr lang="en-US" sz="1400" dirty="0"/>
          </a:p>
        </p:txBody>
      </p:sp>
      <p:cxnSp>
        <p:nvCxnSpPr>
          <p:cNvPr id="21" name="Curved Connector 20"/>
          <p:cNvCxnSpPr>
            <a:endCxn id="26" idx="1"/>
          </p:cNvCxnSpPr>
          <p:nvPr/>
        </p:nvCxnSpPr>
        <p:spPr>
          <a:xfrm flipV="1">
            <a:off x="2253501" y="3317999"/>
            <a:ext cx="744793" cy="5855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998294" y="2940844"/>
            <a:ext cx="1031251" cy="7543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Thread</a:t>
            </a:r>
            <a:endParaRPr lang="en-US" dirty="0"/>
          </a:p>
        </p:txBody>
      </p:sp>
      <p:cxnSp>
        <p:nvCxnSpPr>
          <p:cNvPr id="29" name="Curved Connector 28"/>
          <p:cNvCxnSpPr>
            <a:stCxn id="26" idx="0"/>
            <a:endCxn id="12" idx="3"/>
          </p:cNvCxnSpPr>
          <p:nvPr/>
        </p:nvCxnSpPr>
        <p:spPr>
          <a:xfrm rot="16200000" flipV="1">
            <a:off x="2736791" y="2163714"/>
            <a:ext cx="722937" cy="83132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89275" y="2148348"/>
            <a:ext cx="190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allback(</a:t>
            </a:r>
            <a:r>
              <a:rPr lang="en-US" sz="1400" dirty="0" err="1" smtClean="0"/>
              <a:t>err,result</a:t>
            </a:r>
            <a:r>
              <a:rPr lang="en-US" sz="1400" dirty="0" smtClean="0"/>
              <a:t>);</a:t>
            </a:r>
            <a:endParaRPr lang="en-US" sz="14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4583351" y="4678620"/>
            <a:ext cx="1537328" cy="754309"/>
          </a:xfrm>
          <a:prstGeom prst="wedgeRoundRectCallout">
            <a:avLst>
              <a:gd name="adj1" fmla="val -51889"/>
              <a:gd name="adj2" fmla="val -9066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libev</a:t>
            </a:r>
            <a:endParaRPr lang="en-US" dirty="0"/>
          </a:p>
        </p:txBody>
      </p:sp>
      <p:sp>
        <p:nvSpPr>
          <p:cNvPr id="38" name="Line Callout 1 37"/>
          <p:cNvSpPr/>
          <p:nvPr/>
        </p:nvSpPr>
        <p:spPr>
          <a:xfrm>
            <a:off x="789669" y="4678619"/>
            <a:ext cx="1425025" cy="754309"/>
          </a:xfrm>
          <a:prstGeom prst="borderCallout1">
            <a:avLst>
              <a:gd name="adj1" fmla="val 10441"/>
              <a:gd name="adj2" fmla="val 78205"/>
              <a:gd name="adj3" fmla="val -91268"/>
              <a:gd name="adj4" fmla="val 9759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 operations dispatched to OS thread</a:t>
            </a:r>
            <a:endParaRPr lang="en-US" sz="1200" dirty="0"/>
          </a:p>
        </p:txBody>
      </p:sp>
      <p:sp>
        <p:nvSpPr>
          <p:cNvPr id="39" name="Rounded Rectangular Callout 38"/>
          <p:cNvSpPr/>
          <p:nvPr/>
        </p:nvSpPr>
        <p:spPr>
          <a:xfrm>
            <a:off x="4898465" y="2577441"/>
            <a:ext cx="1508684" cy="707149"/>
          </a:xfrm>
          <a:prstGeom prst="wedgeRoundRectCallout">
            <a:avLst>
              <a:gd name="adj1" fmla="val -101479"/>
              <a:gd name="adj2" fmla="val 6250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libeio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8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3045785" y="1015283"/>
            <a:ext cx="5028790" cy="1509563"/>
          </a:xfrm>
          <a:custGeom>
            <a:avLst/>
            <a:gdLst>
              <a:gd name="connsiteX0" fmla="*/ 0 w 7618251"/>
              <a:gd name="connsiteY0" fmla="*/ 150956 h 1509563"/>
              <a:gd name="connsiteX1" fmla="*/ 150956 w 7618251"/>
              <a:gd name="connsiteY1" fmla="*/ 0 h 1509563"/>
              <a:gd name="connsiteX2" fmla="*/ 7467295 w 7618251"/>
              <a:gd name="connsiteY2" fmla="*/ 0 h 1509563"/>
              <a:gd name="connsiteX3" fmla="*/ 7618251 w 7618251"/>
              <a:gd name="connsiteY3" fmla="*/ 150956 h 1509563"/>
              <a:gd name="connsiteX4" fmla="*/ 7618251 w 7618251"/>
              <a:gd name="connsiteY4" fmla="*/ 1358607 h 1509563"/>
              <a:gd name="connsiteX5" fmla="*/ 7467295 w 7618251"/>
              <a:gd name="connsiteY5" fmla="*/ 1509563 h 1509563"/>
              <a:gd name="connsiteX6" fmla="*/ 150956 w 7618251"/>
              <a:gd name="connsiteY6" fmla="*/ 1509563 h 1509563"/>
              <a:gd name="connsiteX7" fmla="*/ 0 w 7618251"/>
              <a:gd name="connsiteY7" fmla="*/ 1358607 h 1509563"/>
              <a:gd name="connsiteX8" fmla="*/ 0 w 7618251"/>
              <a:gd name="connsiteY8" fmla="*/ 150956 h 15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8251" h="1509563">
                <a:moveTo>
                  <a:pt x="0" y="150956"/>
                </a:moveTo>
                <a:cubicBezTo>
                  <a:pt x="0" y="67585"/>
                  <a:pt x="67585" y="0"/>
                  <a:pt x="150956" y="0"/>
                </a:cubicBezTo>
                <a:lnTo>
                  <a:pt x="7467295" y="0"/>
                </a:lnTo>
                <a:cubicBezTo>
                  <a:pt x="7550666" y="0"/>
                  <a:pt x="7618251" y="67585"/>
                  <a:pt x="7618251" y="150956"/>
                </a:cubicBezTo>
                <a:lnTo>
                  <a:pt x="7618251" y="1358607"/>
                </a:lnTo>
                <a:cubicBezTo>
                  <a:pt x="7618251" y="1441978"/>
                  <a:pt x="7550666" y="1509563"/>
                  <a:pt x="7467295" y="1509563"/>
                </a:cubicBezTo>
                <a:lnTo>
                  <a:pt x="150956" y="1509563"/>
                </a:lnTo>
                <a:cubicBezTo>
                  <a:pt x="67585" y="1509563"/>
                  <a:pt x="0" y="1441978"/>
                  <a:pt x="0" y="1358607"/>
                </a:cubicBezTo>
                <a:lnTo>
                  <a:pt x="0" y="15095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1864" tIns="291864" rIns="291864" bIns="291864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 smtClean="0"/>
              <a:t>Node Standard Library</a:t>
            </a:r>
            <a:endParaRPr lang="en-US" sz="4000" kern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56324" y="1015283"/>
            <a:ext cx="7618251" cy="4797057"/>
            <a:chOff x="458074" y="1601971"/>
            <a:chExt cx="7618251" cy="4797057"/>
          </a:xfrm>
        </p:grpSpPr>
        <p:sp>
          <p:nvSpPr>
            <p:cNvPr id="11" name="Freeform 10"/>
            <p:cNvSpPr/>
            <p:nvPr/>
          </p:nvSpPr>
          <p:spPr>
            <a:xfrm>
              <a:off x="458075" y="1601971"/>
              <a:ext cx="2437060" cy="1509563"/>
            </a:xfrm>
            <a:custGeom>
              <a:avLst/>
              <a:gdLst>
                <a:gd name="connsiteX0" fmla="*/ 0 w 7618251"/>
                <a:gd name="connsiteY0" fmla="*/ 150956 h 1509563"/>
                <a:gd name="connsiteX1" fmla="*/ 150956 w 7618251"/>
                <a:gd name="connsiteY1" fmla="*/ 0 h 1509563"/>
                <a:gd name="connsiteX2" fmla="*/ 7467295 w 7618251"/>
                <a:gd name="connsiteY2" fmla="*/ 0 h 1509563"/>
                <a:gd name="connsiteX3" fmla="*/ 7618251 w 7618251"/>
                <a:gd name="connsiteY3" fmla="*/ 150956 h 1509563"/>
                <a:gd name="connsiteX4" fmla="*/ 7618251 w 7618251"/>
                <a:gd name="connsiteY4" fmla="*/ 1358607 h 1509563"/>
                <a:gd name="connsiteX5" fmla="*/ 7467295 w 7618251"/>
                <a:gd name="connsiteY5" fmla="*/ 1509563 h 1509563"/>
                <a:gd name="connsiteX6" fmla="*/ 150956 w 7618251"/>
                <a:gd name="connsiteY6" fmla="*/ 1509563 h 1509563"/>
                <a:gd name="connsiteX7" fmla="*/ 0 w 7618251"/>
                <a:gd name="connsiteY7" fmla="*/ 1358607 h 1509563"/>
                <a:gd name="connsiteX8" fmla="*/ 0 w 7618251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8251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7467295" y="0"/>
                  </a:lnTo>
                  <a:cubicBezTo>
                    <a:pt x="7550666" y="0"/>
                    <a:pt x="7618251" y="67585"/>
                    <a:pt x="7618251" y="150956"/>
                  </a:cubicBezTo>
                  <a:lnTo>
                    <a:pt x="7618251" y="1358607"/>
                  </a:lnTo>
                  <a:cubicBezTo>
                    <a:pt x="7618251" y="1441978"/>
                    <a:pt x="7550666" y="1509563"/>
                    <a:pt x="7467295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1864" tIns="291864" rIns="291864" bIns="29186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JavaScri</a:t>
              </a:r>
              <a:r>
                <a:rPr lang="en-US" sz="2800" dirty="0" smtClean="0"/>
                <a:t>pt</a:t>
              </a:r>
              <a:endParaRPr lang="en-US" sz="28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58074" y="3245718"/>
              <a:ext cx="2437060" cy="1509563"/>
            </a:xfrm>
            <a:custGeom>
              <a:avLst/>
              <a:gdLst>
                <a:gd name="connsiteX0" fmla="*/ 0 w 4976477"/>
                <a:gd name="connsiteY0" fmla="*/ 150956 h 1509563"/>
                <a:gd name="connsiteX1" fmla="*/ 150956 w 4976477"/>
                <a:gd name="connsiteY1" fmla="*/ 0 h 1509563"/>
                <a:gd name="connsiteX2" fmla="*/ 4825521 w 4976477"/>
                <a:gd name="connsiteY2" fmla="*/ 0 h 1509563"/>
                <a:gd name="connsiteX3" fmla="*/ 4976477 w 4976477"/>
                <a:gd name="connsiteY3" fmla="*/ 150956 h 1509563"/>
                <a:gd name="connsiteX4" fmla="*/ 4976477 w 4976477"/>
                <a:gd name="connsiteY4" fmla="*/ 1358607 h 1509563"/>
                <a:gd name="connsiteX5" fmla="*/ 4825521 w 4976477"/>
                <a:gd name="connsiteY5" fmla="*/ 1509563 h 1509563"/>
                <a:gd name="connsiteX6" fmla="*/ 150956 w 4976477"/>
                <a:gd name="connsiteY6" fmla="*/ 1509563 h 1509563"/>
                <a:gd name="connsiteX7" fmla="*/ 0 w 4976477"/>
                <a:gd name="connsiteY7" fmla="*/ 1358607 h 1509563"/>
                <a:gd name="connsiteX8" fmla="*/ 0 w 4976477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6477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4825521" y="0"/>
                  </a:lnTo>
                  <a:cubicBezTo>
                    <a:pt x="4908892" y="0"/>
                    <a:pt x="4976477" y="67585"/>
                    <a:pt x="4976477" y="150956"/>
                  </a:cubicBezTo>
                  <a:lnTo>
                    <a:pt x="4976477" y="1358607"/>
                  </a:lnTo>
                  <a:cubicBezTo>
                    <a:pt x="4976477" y="1441978"/>
                    <a:pt x="4908892" y="1509563"/>
                    <a:pt x="4825521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1864" tIns="291864" rIns="291864" bIns="29186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C</a:t>
              </a:r>
              <a:endParaRPr lang="en-US" sz="65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047535" y="4889465"/>
              <a:ext cx="1600200" cy="1509563"/>
            </a:xfrm>
            <a:custGeom>
              <a:avLst/>
              <a:gdLst>
                <a:gd name="connsiteX0" fmla="*/ 0 w 2437060"/>
                <a:gd name="connsiteY0" fmla="*/ 150956 h 1509563"/>
                <a:gd name="connsiteX1" fmla="*/ 150956 w 2437060"/>
                <a:gd name="connsiteY1" fmla="*/ 0 h 1509563"/>
                <a:gd name="connsiteX2" fmla="*/ 2286104 w 2437060"/>
                <a:gd name="connsiteY2" fmla="*/ 0 h 1509563"/>
                <a:gd name="connsiteX3" fmla="*/ 2437060 w 2437060"/>
                <a:gd name="connsiteY3" fmla="*/ 150956 h 1509563"/>
                <a:gd name="connsiteX4" fmla="*/ 2437060 w 2437060"/>
                <a:gd name="connsiteY4" fmla="*/ 1358607 h 1509563"/>
                <a:gd name="connsiteX5" fmla="*/ 2286104 w 2437060"/>
                <a:gd name="connsiteY5" fmla="*/ 1509563 h 1509563"/>
                <a:gd name="connsiteX6" fmla="*/ 150956 w 2437060"/>
                <a:gd name="connsiteY6" fmla="*/ 1509563 h 1509563"/>
                <a:gd name="connsiteX7" fmla="*/ 0 w 2437060"/>
                <a:gd name="connsiteY7" fmla="*/ 1358607 h 1509563"/>
                <a:gd name="connsiteX8" fmla="*/ 0 w 2437060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60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2286104" y="0"/>
                  </a:lnTo>
                  <a:cubicBezTo>
                    <a:pt x="2369475" y="0"/>
                    <a:pt x="2437060" y="67585"/>
                    <a:pt x="2437060" y="150956"/>
                  </a:cubicBezTo>
                  <a:lnTo>
                    <a:pt x="2437060" y="1358607"/>
                  </a:lnTo>
                  <a:cubicBezTo>
                    <a:pt x="2437060" y="1441978"/>
                    <a:pt x="2369475" y="1509563"/>
                    <a:pt x="2286104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814" tIns="272814" rIns="272814" bIns="272814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/>
                <a:t>V8</a:t>
              </a:r>
              <a:endParaRPr lang="en-US" sz="6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047535" y="3245718"/>
              <a:ext cx="5028790" cy="1509563"/>
            </a:xfrm>
            <a:custGeom>
              <a:avLst/>
              <a:gdLst>
                <a:gd name="connsiteX0" fmla="*/ 0 w 2437060"/>
                <a:gd name="connsiteY0" fmla="*/ 150956 h 1509563"/>
                <a:gd name="connsiteX1" fmla="*/ 150956 w 2437060"/>
                <a:gd name="connsiteY1" fmla="*/ 0 h 1509563"/>
                <a:gd name="connsiteX2" fmla="*/ 2286104 w 2437060"/>
                <a:gd name="connsiteY2" fmla="*/ 0 h 1509563"/>
                <a:gd name="connsiteX3" fmla="*/ 2437060 w 2437060"/>
                <a:gd name="connsiteY3" fmla="*/ 150956 h 1509563"/>
                <a:gd name="connsiteX4" fmla="*/ 2437060 w 2437060"/>
                <a:gd name="connsiteY4" fmla="*/ 1358607 h 1509563"/>
                <a:gd name="connsiteX5" fmla="*/ 2286104 w 2437060"/>
                <a:gd name="connsiteY5" fmla="*/ 1509563 h 1509563"/>
                <a:gd name="connsiteX6" fmla="*/ 150956 w 2437060"/>
                <a:gd name="connsiteY6" fmla="*/ 1509563 h 1509563"/>
                <a:gd name="connsiteX7" fmla="*/ 0 w 2437060"/>
                <a:gd name="connsiteY7" fmla="*/ 1358607 h 1509563"/>
                <a:gd name="connsiteX8" fmla="*/ 0 w 2437060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60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2286104" y="0"/>
                  </a:lnTo>
                  <a:cubicBezTo>
                    <a:pt x="2369475" y="0"/>
                    <a:pt x="2437060" y="67585"/>
                    <a:pt x="2437060" y="150956"/>
                  </a:cubicBezTo>
                  <a:lnTo>
                    <a:pt x="2437060" y="1358607"/>
                  </a:lnTo>
                  <a:cubicBezTo>
                    <a:pt x="2437060" y="1441978"/>
                    <a:pt x="2369475" y="1509563"/>
                    <a:pt x="2286104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814" tIns="272814" rIns="272814" bIns="272814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kern="1200" dirty="0" smtClean="0"/>
                <a:t>Node Bindings</a:t>
              </a:r>
              <a:endParaRPr lang="en-US" sz="48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771595" y="4889465"/>
              <a:ext cx="1600200" cy="1509563"/>
            </a:xfrm>
            <a:custGeom>
              <a:avLst/>
              <a:gdLst>
                <a:gd name="connsiteX0" fmla="*/ 0 w 2437060"/>
                <a:gd name="connsiteY0" fmla="*/ 150956 h 1509563"/>
                <a:gd name="connsiteX1" fmla="*/ 150956 w 2437060"/>
                <a:gd name="connsiteY1" fmla="*/ 0 h 1509563"/>
                <a:gd name="connsiteX2" fmla="*/ 2286104 w 2437060"/>
                <a:gd name="connsiteY2" fmla="*/ 0 h 1509563"/>
                <a:gd name="connsiteX3" fmla="*/ 2437060 w 2437060"/>
                <a:gd name="connsiteY3" fmla="*/ 150956 h 1509563"/>
                <a:gd name="connsiteX4" fmla="*/ 2437060 w 2437060"/>
                <a:gd name="connsiteY4" fmla="*/ 1358607 h 1509563"/>
                <a:gd name="connsiteX5" fmla="*/ 2286104 w 2437060"/>
                <a:gd name="connsiteY5" fmla="*/ 1509563 h 1509563"/>
                <a:gd name="connsiteX6" fmla="*/ 150956 w 2437060"/>
                <a:gd name="connsiteY6" fmla="*/ 1509563 h 1509563"/>
                <a:gd name="connsiteX7" fmla="*/ 0 w 2437060"/>
                <a:gd name="connsiteY7" fmla="*/ 1358607 h 1509563"/>
                <a:gd name="connsiteX8" fmla="*/ 0 w 2437060"/>
                <a:gd name="connsiteY8" fmla="*/ 150956 h 15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60" h="1509563">
                  <a:moveTo>
                    <a:pt x="0" y="150956"/>
                  </a:moveTo>
                  <a:cubicBezTo>
                    <a:pt x="0" y="67585"/>
                    <a:pt x="67585" y="0"/>
                    <a:pt x="150956" y="0"/>
                  </a:cubicBezTo>
                  <a:lnTo>
                    <a:pt x="2286104" y="0"/>
                  </a:lnTo>
                  <a:cubicBezTo>
                    <a:pt x="2369475" y="0"/>
                    <a:pt x="2437060" y="67585"/>
                    <a:pt x="2437060" y="150956"/>
                  </a:cubicBezTo>
                  <a:lnTo>
                    <a:pt x="2437060" y="1358607"/>
                  </a:lnTo>
                  <a:cubicBezTo>
                    <a:pt x="2437060" y="1441978"/>
                    <a:pt x="2369475" y="1509563"/>
                    <a:pt x="2286104" y="1509563"/>
                  </a:cubicBezTo>
                  <a:lnTo>
                    <a:pt x="150956" y="1509563"/>
                  </a:lnTo>
                  <a:cubicBezTo>
                    <a:pt x="67585" y="1509563"/>
                    <a:pt x="0" y="1441978"/>
                    <a:pt x="0" y="1358607"/>
                  </a:cubicBezTo>
                  <a:lnTo>
                    <a:pt x="0" y="15095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814" tIns="272814" rIns="272814" bIns="272814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Thread Pool</a:t>
              </a:r>
            </a:p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(</a:t>
              </a:r>
              <a:r>
                <a:rPr lang="en-US" sz="2000" dirty="0" err="1" smtClean="0"/>
                <a:t>libeio</a:t>
              </a:r>
              <a:r>
                <a:rPr lang="en-US" sz="2000" dirty="0" smtClean="0"/>
                <a:t>)</a:t>
              </a:r>
              <a:endParaRPr lang="en-US" sz="2000" kern="1200" dirty="0"/>
            </a:p>
          </p:txBody>
        </p:sp>
      </p:grpSp>
      <p:sp>
        <p:nvSpPr>
          <p:cNvPr id="17" name="Freeform 16"/>
          <p:cNvSpPr/>
          <p:nvPr/>
        </p:nvSpPr>
        <p:spPr>
          <a:xfrm>
            <a:off x="6475250" y="4302777"/>
            <a:ext cx="1600200" cy="1509563"/>
          </a:xfrm>
          <a:custGeom>
            <a:avLst/>
            <a:gdLst>
              <a:gd name="connsiteX0" fmla="*/ 0 w 2437060"/>
              <a:gd name="connsiteY0" fmla="*/ 150956 h 1509563"/>
              <a:gd name="connsiteX1" fmla="*/ 150956 w 2437060"/>
              <a:gd name="connsiteY1" fmla="*/ 0 h 1509563"/>
              <a:gd name="connsiteX2" fmla="*/ 2286104 w 2437060"/>
              <a:gd name="connsiteY2" fmla="*/ 0 h 1509563"/>
              <a:gd name="connsiteX3" fmla="*/ 2437060 w 2437060"/>
              <a:gd name="connsiteY3" fmla="*/ 150956 h 1509563"/>
              <a:gd name="connsiteX4" fmla="*/ 2437060 w 2437060"/>
              <a:gd name="connsiteY4" fmla="*/ 1358607 h 1509563"/>
              <a:gd name="connsiteX5" fmla="*/ 2286104 w 2437060"/>
              <a:gd name="connsiteY5" fmla="*/ 1509563 h 1509563"/>
              <a:gd name="connsiteX6" fmla="*/ 150956 w 2437060"/>
              <a:gd name="connsiteY6" fmla="*/ 1509563 h 1509563"/>
              <a:gd name="connsiteX7" fmla="*/ 0 w 2437060"/>
              <a:gd name="connsiteY7" fmla="*/ 1358607 h 1509563"/>
              <a:gd name="connsiteX8" fmla="*/ 0 w 2437060"/>
              <a:gd name="connsiteY8" fmla="*/ 150956 h 15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7060" h="1509563">
                <a:moveTo>
                  <a:pt x="0" y="150956"/>
                </a:moveTo>
                <a:cubicBezTo>
                  <a:pt x="0" y="67585"/>
                  <a:pt x="67585" y="0"/>
                  <a:pt x="150956" y="0"/>
                </a:cubicBezTo>
                <a:lnTo>
                  <a:pt x="2286104" y="0"/>
                </a:lnTo>
                <a:cubicBezTo>
                  <a:pt x="2369475" y="0"/>
                  <a:pt x="2437060" y="67585"/>
                  <a:pt x="2437060" y="150956"/>
                </a:cubicBezTo>
                <a:lnTo>
                  <a:pt x="2437060" y="1358607"/>
                </a:lnTo>
                <a:cubicBezTo>
                  <a:pt x="2437060" y="1441978"/>
                  <a:pt x="2369475" y="1509563"/>
                  <a:pt x="2286104" y="1509563"/>
                </a:cubicBezTo>
                <a:lnTo>
                  <a:pt x="150956" y="1509563"/>
                </a:lnTo>
                <a:cubicBezTo>
                  <a:pt x="67585" y="1509563"/>
                  <a:pt x="0" y="1441978"/>
                  <a:pt x="0" y="1358607"/>
                </a:cubicBezTo>
                <a:lnTo>
                  <a:pt x="0" y="15095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2814" tIns="272814" rIns="272814" bIns="272814" numCol="1" spcCol="1270" anchor="ctr" anchorCtr="0">
            <a:noAutofit/>
          </a:bodyPr>
          <a:lstStyle/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Event Loop</a:t>
            </a:r>
          </a:p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/>
              <a:t>(</a:t>
            </a:r>
            <a:r>
              <a:rPr lang="en-US" sz="2000" dirty="0" err="1" smtClean="0"/>
              <a:t>libev</a:t>
            </a:r>
            <a:r>
              <a:rPr lang="en-US" sz="2000" dirty="0" smtClean="0"/>
              <a:t>)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108377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339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Event Loops Behaving Badly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1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6266"/>
            <a:ext cx="7620000" cy="1143000"/>
          </a:xfrm>
        </p:spPr>
        <p:txBody>
          <a:bodyPr/>
          <a:lstStyle/>
          <a:p>
            <a:pPr algn="ctr"/>
            <a:r>
              <a:rPr lang="en-US" strike="sngStrike" dirty="0" smtClean="0"/>
              <a:t>Event Loops Behaving Badly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Developer </a:t>
            </a:r>
            <a:r>
              <a:rPr lang="en-US" i="1" dirty="0" err="1" smtClean="0"/>
              <a:t>Facepalm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77" y="2178043"/>
            <a:ext cx="5061066" cy="404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7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1538</TotalTime>
  <Words>469</Words>
  <Application>Microsoft Macintosh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Getting Started With node.js </vt:lpstr>
      <vt:lpstr>What is it?</vt:lpstr>
      <vt:lpstr>What is an Event Loop?</vt:lpstr>
      <vt:lpstr>What is an Event Loop?</vt:lpstr>
      <vt:lpstr>What is an Event Loop?</vt:lpstr>
      <vt:lpstr>What is an Event Loop?</vt:lpstr>
      <vt:lpstr>PowerPoint Presentation</vt:lpstr>
      <vt:lpstr>Event Loops Behaving Badly</vt:lpstr>
      <vt:lpstr>Event Loops Behaving Badly Developer Facepalm</vt:lpstr>
      <vt:lpstr>Anatomy of an Evented Facepalm</vt:lpstr>
      <vt:lpstr>JavaScript?  Really??</vt:lpstr>
      <vt:lpstr>JavaScript – Really!</vt:lpstr>
      <vt:lpstr>Example Module</vt:lpstr>
      <vt:lpstr>Wait – let’s see that in CoffeeScript</vt:lpstr>
      <vt:lpstr>Great – It’s evented I/O. What does that gain me, exactly?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node.js </dc:title>
  <dc:creator>Jim Cowart</dc:creator>
  <cp:lastModifiedBy>Jim Cowart</cp:lastModifiedBy>
  <cp:revision>40</cp:revision>
  <dcterms:created xsi:type="dcterms:W3CDTF">2011-06-26T17:41:22Z</dcterms:created>
  <dcterms:modified xsi:type="dcterms:W3CDTF">2011-07-30T05:01:53Z</dcterms:modified>
</cp:coreProperties>
</file>