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E344E54-DCE8-48F3-B87B-768794FFE1F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0341AEE-4A19-4CF3-8568-1ECCDF18E1E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/>
            <a:fld id="{3E7FDA92-D794-4186-A830-F1C3B36D2B12}" type="slidenum">
              <a:rPr altLang="en-US" lang="gsw-FR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pPr eaLnBrk="1"/>
              <a:t>2</a:t>
            </a:fld>
            <a:endParaRPr altLang="en-US" lang="gsw-FR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48596" name="Rectangle 1"/>
          <p:cNvSpPr txBox="1">
            <a:spLocks noChangeAspect="1" noRot="1" noGrp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597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086100"/>
          </a:xfrm>
          <a:prstGeom prst="rect"/>
          <a:noFill/>
          <a:ln>
            <a:noFill/>
          </a:ln>
        </p:spPr>
        <p:txBody>
          <a:bodyPr anchor="ctr" wrap="none"/>
          <a:p>
            <a:endParaRPr altLang="en-US" lang="en-US"/>
          </a:p>
        </p:txBody>
      </p:sp>
      <p:sp>
        <p:nvSpPr>
          <p:cNvPr id="104859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fld id="{DCDD63F5-F84B-4E5A-8D31-42A38917ABC4}" type="slidenum">
              <a:rPr altLang="en-US" sz="1200" lang="gsw-FR">
                <a:solidFill>
                  <a:srgbClr val="40404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altLang="en-US" sz="1200" lang="gsw-FR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/>
            <a:fld id="{C02F3FBE-948F-4D3D-9A36-22FF9C636B10}" type="slidenum">
              <a:rPr altLang="en-US" lang="gsw-FR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pPr eaLnBrk="1"/>
              <a:t>3</a:t>
            </a:fld>
            <a:endParaRPr altLang="en-US" lang="gsw-FR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48602" name="Rectangle 1"/>
          <p:cNvSpPr txBox="1">
            <a:spLocks noChangeAspect="1" noRot="1" noGrp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03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086100"/>
          </a:xfrm>
          <a:prstGeom prst="rect"/>
          <a:noFill/>
          <a:ln>
            <a:noFill/>
          </a:ln>
        </p:spPr>
        <p:txBody>
          <a:bodyPr anchor="ctr" wrap="none"/>
          <a:p>
            <a:endParaRPr altLang="en-US" lang="en-US"/>
          </a:p>
        </p:txBody>
      </p:sp>
      <p:sp>
        <p:nvSpPr>
          <p:cNvPr id="104860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fld id="{3EAFBF8A-58CA-44A5-A867-026E0C3746B3}" type="slidenum">
              <a:rPr altLang="en-US" sz="1200" lang="gsw-FR">
                <a:solidFill>
                  <a:srgbClr val="40404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altLang="en-US" sz="1200" lang="gsw-FR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/>
            <a:fld id="{E35C13F8-4685-4417-AC3C-BB0E8ED86216}" type="slidenum">
              <a:rPr altLang="en-US" lang="gsw-FR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pPr eaLnBrk="1"/>
              <a:t>4</a:t>
            </a:fld>
            <a:endParaRPr altLang="en-US" lang="gsw-FR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48608" name="Rectangle 1"/>
          <p:cNvSpPr txBox="1">
            <a:spLocks noChangeAspect="1" noRot="1" noGrp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09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086100"/>
          </a:xfrm>
          <a:prstGeom prst="rect"/>
          <a:noFill/>
          <a:ln>
            <a:noFill/>
          </a:ln>
        </p:spPr>
        <p:txBody>
          <a:bodyPr anchor="ctr" wrap="none"/>
          <a:p>
            <a:endParaRPr altLang="en-US" lang="en-US"/>
          </a:p>
        </p:txBody>
      </p:sp>
      <p:sp>
        <p:nvSpPr>
          <p:cNvPr id="104861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fld id="{2E2DE3AA-4105-4F10-9E43-2AB83D0DA753}" type="slidenum">
              <a:rPr altLang="en-US" sz="1200" lang="gsw-FR">
                <a:solidFill>
                  <a:srgbClr val="40404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altLang="en-US" sz="1200" lang="gsw-FR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5" name="Picture 15" descr="HD-PanelTitleR1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678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/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6" name="Picture 16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/>
          </p:spPr>
        </p:pic>
        <p:pic>
          <p:nvPicPr>
            <p:cNvPr id="2097157" name="Picture 19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/>
          </p:spPr>
        </p:pic>
      </p:grpSp>
      <p:sp>
        <p:nvSpPr>
          <p:cNvPr id="1048679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0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p>
            <a:endParaRPr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9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algn="r" indent="0" marL="0">
              <a:buFontTx/>
              <a:buNone/>
              <a:defRPr sz="20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TextBox 13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47" name="TextBox 14"/>
          <p:cNvSpPr txBox="1"/>
          <p:nvPr/>
        </p:nvSpPr>
        <p:spPr>
          <a:xfrm>
            <a:off x="10600267" y="282787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4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sp>
        <p:nvSpPr>
          <p:cNvPr id="1048696" name="TextBox 11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7" name="TextBox 12"/>
          <p:cNvSpPr txBox="1"/>
          <p:nvPr/>
        </p:nvSpPr>
        <p:spPr>
          <a:xfrm>
            <a:off x="10600267" y="25992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40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0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3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1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6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8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2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5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7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8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/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/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/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6AEF4E-A2D2-494D-A318-D40C71633E0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3510E-FD72-49B7-B11B-B138FB8F919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400" kern="120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6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hyperlink" Target="https://id.wikipedia.org/wiki/Bahasa_Inggris" TargetMode="External"/><Relationship Id="rId2" Type="http://schemas.openxmlformats.org/officeDocument/2006/relationships/hyperlink" Target="https://id.wikipedia.org/wiki/Bahasa_Prancis" TargetMode="External"/><Relationship Id="rId3" Type="http://schemas.openxmlformats.org/officeDocument/2006/relationships/hyperlink" Target="https://id.wikipedia.org/wiki/Perserikatan_Bangsa-Bangsa" TargetMode="External"/><Relationship Id="rId4" Type="http://schemas.openxmlformats.org/officeDocument/2006/relationships/hyperlink" Target="https://id.wikipedia.org/wiki/Majelis_Umum_PBB" TargetMode="External"/><Relationship Id="rId5" Type="http://schemas.openxmlformats.org/officeDocument/2006/relationships/hyperlink" Target="https://id.wikipedia.org/wiki/Dewan_Keamanan_PBB" TargetMode="External"/><Relationship Id="rId6" Type="http://schemas.openxmlformats.org/officeDocument/2006/relationships/hyperlink" Target="https://id.wikipedia.org/wiki/Istana_Perdamaian" TargetMode="External"/><Relationship Id="rId7" Type="http://schemas.openxmlformats.org/officeDocument/2006/relationships/hyperlink" Target="https://id.wikipedia.org/wiki/Den_Haag" TargetMode="External"/><Relationship Id="rId8" Type="http://schemas.openxmlformats.org/officeDocument/2006/relationships/hyperlink" Target="https://id.wikipedia.org/wiki/Belanda" TargetMode="External"/><Relationship Id="rId9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hyperlink" Target="https://id.wikipedia.org/wiki/Bahasa_Inggris" TargetMode="External"/><Relationship Id="rId2" Type="http://schemas.openxmlformats.org/officeDocument/2006/relationships/hyperlink" Target="https://id.wikipedia.org/wiki/Bahasa_Prancis" TargetMode="External"/><Relationship Id="rId3" Type="http://schemas.openxmlformats.org/officeDocument/2006/relationships/hyperlink" Target="https://id.wikipedia.org/wiki/Genosida" TargetMode="External"/><Relationship Id="rId4" Type="http://schemas.openxmlformats.org/officeDocument/2006/relationships/hyperlink" Target="https://id.wikipedia.org/wiki/Kejahatan_terhadap_kemanusiaan" TargetMode="External"/><Relationship Id="rId5" Type="http://schemas.openxmlformats.org/officeDocument/2006/relationships/hyperlink" Target="https://id.wikipedia.org/wiki/Kejahatan_perang" TargetMode="External"/><Relationship Id="rId6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696533" y="528034"/>
            <a:ext cx="10515600" cy="5626242"/>
          </a:xfrm>
        </p:spPr>
        <p:txBody>
          <a:bodyPr>
            <a:normAutofit/>
          </a:bodyPr>
          <a:p>
            <a:pPr algn="ctr"/>
            <a:r>
              <a:rPr b="1" dirty="0" lang="en-US" smtClean="0"/>
              <a:t>BAB VI</a:t>
            </a:r>
            <a:br>
              <a:rPr b="1" dirty="0" lang="en-US" smtClean="0"/>
            </a:br>
            <a:r>
              <a:rPr b="1" dirty="0" lang="en-US" smtClean="0"/>
              <a:t>SISTEM HUKUM DAN PERADILAN INTERNASIONAL</a:t>
            </a:r>
            <a:endParaRPr b="1" dirty="0" lang="en-US"/>
          </a:p>
        </p:txBody>
      </p:sp>
      <p:sp>
        <p:nvSpPr>
          <p:cNvPr id="1048587" name="Right Arrow 2"/>
          <p:cNvSpPr/>
          <p:nvPr/>
        </p:nvSpPr>
        <p:spPr>
          <a:xfrm>
            <a:off x="8216721" y="528034"/>
            <a:ext cx="2446986" cy="119773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2000" lang="en-US" err="1" smtClean="0">
                <a:solidFill>
                  <a:schemeClr val="bg1"/>
                </a:solidFill>
              </a:rPr>
              <a:t>Lanjutan</a:t>
            </a:r>
            <a:r>
              <a:rPr b="1" dirty="0" sz="2000" lang="en-US" smtClean="0">
                <a:solidFill>
                  <a:schemeClr val="bg1"/>
                </a:solidFill>
              </a:rPr>
              <a:t> Bab VI</a:t>
            </a:r>
            <a:endParaRPr b="1" dirty="0" sz="200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"/>
          <p:cNvSpPr>
            <a:spLocks noGrp="1" noChangeArrowheads="1"/>
          </p:cNvSpPr>
          <p:nvPr>
            <p:ph type="title"/>
          </p:nvPr>
        </p:nvSpPr>
        <p:spPr>
          <a:xfrm>
            <a:off x="1341264" y="467111"/>
            <a:ext cx="9507887" cy="1863965"/>
          </a:xfrm>
        </p:spPr>
        <p:txBody>
          <a:bodyPr/>
          <a:p>
            <a:pPr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altLang="en-US" b="1" dirty="0" sz="3400" lang="en-US">
                <a:solidFill>
                  <a:srgbClr val="1C243C"/>
                </a:solidFill>
                <a:latin typeface="Times New Roman" panose="02020603050405020304" pitchFamily="18" charset="0"/>
              </a:rPr>
              <a:t>PRINSIP-PRINSIP DALAM HUBUNGAN INTERNASIONAL</a:t>
            </a:r>
          </a:p>
        </p:txBody>
      </p:sp>
      <p:sp>
        <p:nvSpPr>
          <p:cNvPr id="1048594" name="Text Box 2"/>
          <p:cNvSpPr txBox="1">
            <a:spLocks noChangeArrowheads="1"/>
          </p:cNvSpPr>
          <p:nvPr/>
        </p:nvSpPr>
        <p:spPr bwMode="auto">
          <a:xfrm>
            <a:off x="1341264" y="2421228"/>
            <a:ext cx="9507887" cy="3607759"/>
          </a:xfrm>
          <a:prstGeom prst="rect"/>
          <a:noFill/>
          <a:ln>
            <a:noFill/>
          </a:ln>
        </p:spPr>
        <p:txBody>
          <a:bodyPr/>
          <a:lstStyle>
            <a:lvl1pPr eaLnBrk="0" indent="-227013" marL="269875"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 indent="-225425" marL="590550"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</a:pPr>
            <a:r>
              <a:rPr altLang="en-US" b="1" dirty="0" sz="1900" lang="en-US">
                <a:solidFill>
                  <a:srgbClr val="333333"/>
                </a:solidFill>
                <a:latin typeface="Times New Roman" panose="02020603050405020304" pitchFamily="18" charset="0"/>
              </a:rPr>
              <a:t>[</a:t>
            </a:r>
            <a:r>
              <a:rPr altLang="en-US" b="1" dirty="0" sz="19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Pertama</a:t>
            </a:r>
            <a:r>
              <a:rPr altLang="en-US" b="1" dirty="0" sz="1900" lang="en-US">
                <a:solidFill>
                  <a:srgbClr val="333333"/>
                </a:solidFill>
                <a:latin typeface="Times New Roman" panose="02020603050405020304" pitchFamily="18" charset="0"/>
              </a:rPr>
              <a:t>]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b="1" dirty="0" sz="1900" i="1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Pacta</a:t>
            </a:r>
            <a:r>
              <a:rPr altLang="en-US" b="1" dirty="0" sz="1900" i="1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b="1" dirty="0" sz="1900" i="1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Sunt</a:t>
            </a:r>
            <a:r>
              <a:rPr altLang="en-US" b="1" dirty="0" sz="1900" i="1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b="1" dirty="0" sz="1900" i="1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Servanda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,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suatu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yang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digunakan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oleh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negara-negara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untuk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membebankan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kewajiban-kewajiban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kepada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pihak-pihak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untuk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saling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mematuhi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menghormatinya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lvl="1">
              <a:spcBef>
                <a:spcPts val="1000"/>
              </a:spcBef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</a:pP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Anzilotti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,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tidak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hanya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berlaku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pada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cakupan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hukum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internasional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tetapi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hukum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negara-negara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beradab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juga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telah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mengakui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adanya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tersebut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lvl="1">
              <a:spcBef>
                <a:spcPts val="1000"/>
              </a:spcBef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</a:pP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Ajaran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Islam,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mewajibkan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kepada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pihak-pihak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yang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melakukan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transaksi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hutang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piutang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dengan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penundaan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pembayaran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,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wajib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membuat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perjanjian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tertulis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demi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terjaminnya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kepastian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hukum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</a:pPr>
            <a:r>
              <a:rPr altLang="en-US" b="1" dirty="0" sz="1900" lang="en-US">
                <a:solidFill>
                  <a:srgbClr val="333333"/>
                </a:solidFill>
                <a:latin typeface="Times New Roman" panose="02020603050405020304" pitchFamily="18" charset="0"/>
              </a:rPr>
              <a:t>[</a:t>
            </a:r>
            <a:r>
              <a:rPr altLang="en-US" b="1" dirty="0" sz="19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Kedua</a:t>
            </a:r>
            <a:r>
              <a:rPr altLang="en-US" b="1" dirty="0" sz="1900" lang="en-US">
                <a:solidFill>
                  <a:srgbClr val="333333"/>
                </a:solidFill>
                <a:latin typeface="Times New Roman" panose="02020603050405020304" pitchFamily="18" charset="0"/>
              </a:rPr>
              <a:t>]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b="1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I'tikad</a:t>
            </a:r>
            <a:r>
              <a:rPr altLang="en-US" b="1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b="1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Baik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(</a:t>
            </a:r>
            <a:r>
              <a:rPr altLang="en-US" dirty="0" sz="1900" i="1" lang="en-US">
                <a:solidFill>
                  <a:srgbClr val="263050"/>
                </a:solidFill>
                <a:latin typeface="Times New Roman" panose="02020603050405020304" pitchFamily="18" charset="0"/>
              </a:rPr>
              <a:t>Good Faith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),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adalah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suatu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itikad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baik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menjadi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penting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dalam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melaksanakan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hubungan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internasional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.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untuk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menanamkan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kejujuran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menjadi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kebutuhan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dalam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melakukan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transaksi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,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baik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di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tingkat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nasional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tingkat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internasional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>
            <a:spLocks noGrp="1" noChangeArrowheads="1"/>
          </p:cNvSpPr>
          <p:nvPr>
            <p:ph type="title"/>
          </p:nvPr>
        </p:nvSpPr>
        <p:spPr>
          <a:xfrm>
            <a:off x="1341264" y="467111"/>
            <a:ext cx="9507887" cy="1979875"/>
          </a:xfrm>
        </p:spPr>
        <p:txBody>
          <a:bodyPr/>
          <a:p>
            <a:pPr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altLang="en-US" b="1" dirty="0" sz="3400" lang="en-US">
                <a:solidFill>
                  <a:srgbClr val="1C243C"/>
                </a:solidFill>
                <a:latin typeface="Times New Roman" panose="02020603050405020304" pitchFamily="18" charset="0"/>
              </a:rPr>
              <a:t>PRINSIP-PRINSIP DALAM HUBUNGAN INTERNASIONAL</a:t>
            </a:r>
          </a:p>
        </p:txBody>
      </p:sp>
      <p:sp>
        <p:nvSpPr>
          <p:cNvPr id="1048600" name="Text Box 2"/>
          <p:cNvSpPr txBox="1">
            <a:spLocks noChangeArrowheads="1"/>
          </p:cNvSpPr>
          <p:nvPr/>
        </p:nvSpPr>
        <p:spPr bwMode="auto">
          <a:xfrm>
            <a:off x="1341264" y="2446986"/>
            <a:ext cx="9507887" cy="3582001"/>
          </a:xfrm>
          <a:prstGeom prst="rect"/>
          <a:noFill/>
          <a:ln>
            <a:noFill/>
          </a:ln>
        </p:spPr>
        <p:txBody>
          <a:bodyPr/>
          <a:lstStyle>
            <a:lvl1pPr eaLnBrk="0" indent="-227013" marL="269875"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eaLnBrk="0" indent="-225425" marL="590550"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eaLnBrk="0"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 eaLnBrk="0"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 eaLnBrk="0"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defTabSz="457200" eaLnBrk="0" fontAlgn="base" hangingPunct="0" indent="-228600" marL="25146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defTabSz="457200" eaLnBrk="0" fontAlgn="base" hangingPunct="0" indent="-228600" marL="29718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defTabSz="457200" eaLnBrk="0" fontAlgn="base" hangingPunct="0" indent="-228600" marL="34290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defTabSz="457200" eaLnBrk="0" fontAlgn="base" hangingPunct="0" indent="-228600" marL="388620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algn="l" pos="269875"/>
                <a:tab algn="l" pos="727075"/>
                <a:tab algn="l" pos="1184275"/>
                <a:tab algn="l" pos="1641475"/>
                <a:tab algn="l" pos="2098675"/>
                <a:tab algn="l" pos="2555875"/>
                <a:tab algn="l" pos="3013075"/>
                <a:tab algn="l" pos="3470275"/>
                <a:tab algn="l" pos="3927475"/>
                <a:tab algn="l" pos="4384675"/>
                <a:tab algn="l" pos="4841875"/>
                <a:tab algn="l" pos="5299075"/>
                <a:tab algn="l" pos="5756275"/>
                <a:tab algn="l" pos="6213475"/>
                <a:tab algn="l" pos="6670675"/>
                <a:tab algn="l" pos="7127875"/>
                <a:tab algn="l" pos="7585075"/>
                <a:tab algn="l" pos="8042275"/>
                <a:tab algn="l" pos="8499475"/>
                <a:tab algn="l" pos="8956675"/>
                <a:tab algn="l" pos="9413875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</a:pPr>
            <a:r>
              <a:rPr altLang="en-US" b="1" dirty="0" sz="1900" lang="en-US">
                <a:solidFill>
                  <a:srgbClr val="333333"/>
                </a:solidFill>
                <a:latin typeface="Times New Roman" panose="02020603050405020304" pitchFamily="18" charset="0"/>
              </a:rPr>
              <a:t>[</a:t>
            </a:r>
            <a:r>
              <a:rPr altLang="en-US" b="1" dirty="0" sz="19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Ketiga</a:t>
            </a:r>
            <a:r>
              <a:rPr altLang="en-US" b="1" dirty="0" sz="1900" lang="en-US">
                <a:solidFill>
                  <a:srgbClr val="333333"/>
                </a:solidFill>
                <a:latin typeface="Times New Roman" panose="02020603050405020304" pitchFamily="18" charset="0"/>
              </a:rPr>
              <a:t>]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Kesederajatan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Negara-Negara (</a:t>
            </a:r>
            <a:r>
              <a:rPr altLang="en-US" dirty="0" sz="1900" i="1" lang="en-US">
                <a:solidFill>
                  <a:srgbClr val="263050"/>
                </a:solidFill>
                <a:latin typeface="Times New Roman" panose="02020603050405020304" pitchFamily="18" charset="0"/>
              </a:rPr>
              <a:t>equality within sovereign states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),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suatu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prinsip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dimana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besar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,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kecilnya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suatu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ukuran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tidak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dapat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menghalangi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penerapan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kesederajatan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tersebut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lvl="1">
              <a:spcBef>
                <a:spcPts val="1000"/>
              </a:spcBef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</a:pP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Negara-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memiliki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kewajiban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untuk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saling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menghormati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menjunjung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tinggi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kedaulatan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negaranya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masing-masing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</a:pPr>
            <a:r>
              <a:rPr altLang="en-US" b="1" dirty="0" sz="1900" lang="en-US">
                <a:solidFill>
                  <a:srgbClr val="333333"/>
                </a:solidFill>
                <a:latin typeface="Times New Roman" panose="02020603050405020304" pitchFamily="18" charset="0"/>
              </a:rPr>
              <a:t>[</a:t>
            </a:r>
            <a:r>
              <a:rPr altLang="en-US" b="1" dirty="0" sz="1900" lang="en-US" err="1">
                <a:solidFill>
                  <a:srgbClr val="333333"/>
                </a:solidFill>
                <a:latin typeface="Times New Roman" panose="02020603050405020304" pitchFamily="18" charset="0"/>
              </a:rPr>
              <a:t>Keempat</a:t>
            </a:r>
            <a:r>
              <a:rPr altLang="en-US" b="1" dirty="0" sz="1900" lang="en-US">
                <a:solidFill>
                  <a:srgbClr val="333333"/>
                </a:solidFill>
                <a:latin typeface="Times New Roman" panose="02020603050405020304" pitchFamily="18" charset="0"/>
              </a:rPr>
              <a:t>]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tidak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melakukan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campur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tangan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(</a:t>
            </a:r>
            <a:r>
              <a:rPr altLang="en-US" dirty="0" sz="1900" i="1" lang="en-US">
                <a:solidFill>
                  <a:srgbClr val="263050"/>
                </a:solidFill>
                <a:latin typeface="Times New Roman" panose="02020603050405020304" pitchFamily="18" charset="0"/>
              </a:rPr>
              <a:t>non-intervention principle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),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adalah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suatu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prinsip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dimana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negara-negara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tidak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diperbolehkan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untuk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ikut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campur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tangan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urusan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dalam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luar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negerinya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suatu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panose="05000000000000000000" pitchFamily="2" charset="2"/>
              <a:buChar char=""/>
            </a:pP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[</a:t>
            </a:r>
            <a:r>
              <a:rPr altLang="en-US" b="1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Kelima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]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Hubungan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Bertetangga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Baik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(</a:t>
            </a:r>
            <a:r>
              <a:rPr altLang="en-US" dirty="0" sz="1900" i="1" lang="en-US">
                <a:solidFill>
                  <a:srgbClr val="263050"/>
                </a:solidFill>
                <a:latin typeface="Times New Roman" panose="02020603050405020304" pitchFamily="18" charset="0"/>
              </a:rPr>
              <a:t>good and friendly </a:t>
            </a:r>
            <a:r>
              <a:rPr altLang="en-US" dirty="0" sz="1900" i="1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neighbourhood</a:t>
            </a:r>
            <a:r>
              <a:rPr altLang="en-US" dirty="0" sz="1900" i="1" lang="en-US">
                <a:solidFill>
                  <a:srgbClr val="263050"/>
                </a:solidFill>
                <a:latin typeface="Times New Roman" panose="02020603050405020304" pitchFamily="18" charset="0"/>
              </a:rPr>
              <a:t> relations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),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suatu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asas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yang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dipergunakan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oleh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suatu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negara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untuk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dapat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hidup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berdampingan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sebagai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negara-negara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tetangga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satu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sama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1900" lang="en-US" err="1">
                <a:solidFill>
                  <a:srgbClr val="263050"/>
                </a:solidFill>
                <a:latin typeface="Times New Roman" panose="02020603050405020304" pitchFamily="18" charset="0"/>
              </a:rPr>
              <a:t>lainnya</a:t>
            </a:r>
            <a:r>
              <a:rPr altLang="en-US" dirty="0" sz="1900" lang="en-US">
                <a:solidFill>
                  <a:srgbClr val="26305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1"/>
          <p:cNvSpPr>
            <a:spLocks noGrp="1" noChangeArrowheads="1"/>
          </p:cNvSpPr>
          <p:nvPr>
            <p:ph type="title"/>
          </p:nvPr>
        </p:nvSpPr>
        <p:spPr>
          <a:xfrm>
            <a:off x="1341264" y="467111"/>
            <a:ext cx="9507887" cy="1722297"/>
          </a:xfrm>
        </p:spPr>
        <p:txBody>
          <a:bodyPr/>
          <a:p>
            <a:pPr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altLang="en-US" b="1" dirty="0" sz="3400" lang="en-US">
                <a:solidFill>
                  <a:srgbClr val="1C243C"/>
                </a:solidFill>
                <a:latin typeface="Times New Roman" panose="02020603050405020304" pitchFamily="18" charset="0"/>
              </a:rPr>
              <a:t>PRINSIP-PRINSIP DALAM HUBUNGAN INTERNASIONAL</a:t>
            </a:r>
          </a:p>
        </p:txBody>
      </p:sp>
      <p:sp>
        <p:nvSpPr>
          <p:cNvPr id="1048606" name="Text Box 2"/>
          <p:cNvSpPr txBox="1">
            <a:spLocks noChangeArrowheads="1"/>
          </p:cNvSpPr>
          <p:nvPr/>
        </p:nvSpPr>
        <p:spPr bwMode="auto">
          <a:xfrm>
            <a:off x="1341264" y="2421228"/>
            <a:ext cx="9507887" cy="3607759"/>
          </a:xfrm>
          <a:prstGeom prst="rect"/>
          <a:noFill/>
          <a:ln w="9525" cap="flat">
            <a:noFill/>
            <a:round/>
            <a:headEnd/>
            <a:tailEnd/>
          </a:ln>
          <a:effectLst/>
        </p:spPr>
        <p:txBody>
          <a:bodyPr/>
          <a:p>
            <a:pPr>
              <a:spcBef>
                <a:spcPts val="1000"/>
              </a:spcBef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b="1" dirty="0" sz="20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[</a:t>
            </a:r>
            <a:r>
              <a:rPr b="1" dirty="0" sz="2000" lang="en-US" err="1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Keenam</a:t>
            </a:r>
            <a:r>
              <a:rPr b="1" dirty="0" sz="20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]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asas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Hubungan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Timbal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Balik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(</a:t>
            </a:r>
            <a:r>
              <a:rPr dirty="0" sz="2000" i="1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reciprocal relations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),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suatu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asas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penting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yang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digunakan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oleh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negara-negara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dimana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sesungguhnya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kedua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negara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saling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bergantung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karena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itu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negara-negara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tersebut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saling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memberikan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pengakuan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kedaulatan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pengakuan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.</a:t>
            </a:r>
          </a:p>
          <a:p>
            <a:pPr indent="-226990" marL="269848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charset="2"/>
              <a:buChar char=""/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b="1" dirty="0" sz="20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[</a:t>
            </a:r>
            <a:r>
              <a:rPr b="1" dirty="0" sz="2000" lang="en-US" err="1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Ketujuh</a:t>
            </a:r>
            <a:r>
              <a:rPr b="1" dirty="0" sz="2000" lang="en-US">
                <a:solidFill>
                  <a:srgbClr val="333333"/>
                </a:solidFill>
                <a:latin typeface="Times New Roman" pitchFamily="16" charset="0"/>
                <a:cs typeface="Arial Unicode MS" charset="0"/>
              </a:rPr>
              <a:t>]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prinsip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penggunaan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hak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Veto,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suatu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hak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istimewa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yang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dipegang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negara-negara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adi-kuasa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(</a:t>
            </a:r>
            <a:r>
              <a:rPr dirty="0" sz="2000" i="1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super powers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)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untuk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menolak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/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atau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membatalkan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berbagai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putusan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yang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dibuat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telah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disepakati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anggota-anggota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Dewan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Keamanan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PBB.</a:t>
            </a:r>
          </a:p>
          <a:p>
            <a:pPr indent="-226990" marL="269848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 charset="2"/>
              <a:buChar char=""/>
              <a:tabLst>
                <a:tab algn="l" pos="0"/>
                <a:tab algn="l" pos="457154"/>
                <a:tab algn="l" pos="914309"/>
                <a:tab algn="l" pos="1371463"/>
                <a:tab algn="l" pos="1828617"/>
                <a:tab algn="l" pos="2285771"/>
                <a:tab algn="l" pos="2742926"/>
                <a:tab algn="l" pos="3200080"/>
                <a:tab algn="l" pos="3657234"/>
                <a:tab algn="l" pos="4114389"/>
                <a:tab algn="l" pos="4571543"/>
                <a:tab algn="l" pos="5028697"/>
                <a:tab algn="l" pos="5485851"/>
                <a:tab algn="l" pos="5943006"/>
                <a:tab algn="l" pos="6400160"/>
                <a:tab algn="l" pos="6857314"/>
                <a:tab algn="l" pos="7314468"/>
                <a:tab algn="l" pos="7771623"/>
                <a:tab algn="l" pos="8228777"/>
                <a:tab algn="l" pos="8685931"/>
                <a:tab algn="l" pos="9143086"/>
              </a:tabLst>
            </a:pP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[</a:t>
            </a:r>
            <a:r>
              <a:rPr b="1"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Kedelapan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]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prinsip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i="1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free trade zone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,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yaitu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prinsip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wilayah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perdagangan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bebas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yang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diberlakukan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bagi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negara-negara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untuk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menyepakati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berbagai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hak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kewajiban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internasional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dalam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pelaksanaan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perdagangan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dirty="0" sz="2000" lang="en-US" err="1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internasional</a:t>
            </a:r>
            <a:r>
              <a:rPr dirty="0" sz="2000" lang="en-US">
                <a:solidFill>
                  <a:srgbClr val="263050"/>
                </a:solidFill>
                <a:latin typeface="Times New Roman" pitchFamily="16" charset="0"/>
                <a:cs typeface="Arial Unicode MS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322296" y="927848"/>
            <a:ext cx="9601196" cy="4814046"/>
          </a:xfrm>
        </p:spPr>
        <p:txBody>
          <a:bodyPr>
            <a:noAutofit/>
          </a:bodyPr>
          <a:p>
            <a:r>
              <a:rPr dirty="0" lang="en-US" err="1" smtClean="0"/>
              <a:t>Komponen</a:t>
            </a:r>
            <a:r>
              <a:rPr dirty="0" lang="en-US" smtClean="0"/>
              <a:t> </a:t>
            </a:r>
            <a:r>
              <a:rPr dirty="0" lang="en-US" err="1" smtClean="0"/>
              <a:t>lembaga</a:t>
            </a:r>
            <a:r>
              <a:rPr dirty="0" lang="en-US" smtClean="0"/>
              <a:t> </a:t>
            </a:r>
            <a:r>
              <a:rPr dirty="0" lang="en-US" err="1" smtClean="0"/>
              <a:t>peradian</a:t>
            </a:r>
            <a:r>
              <a:rPr dirty="0" lang="en-US" smtClean="0"/>
              <a:t> </a:t>
            </a:r>
            <a:r>
              <a:rPr dirty="0" lang="en-US" err="1" smtClean="0"/>
              <a:t>internasional</a:t>
            </a:r>
            <a:r>
              <a:rPr dirty="0" lang="en-US" smtClean="0"/>
              <a:t> </a:t>
            </a:r>
            <a:r>
              <a:rPr dirty="0" lang="en-US" err="1" smtClean="0"/>
              <a:t>terdiri</a:t>
            </a:r>
            <a:r>
              <a:rPr dirty="0" lang="en-US" smtClean="0"/>
              <a:t> </a:t>
            </a:r>
            <a:r>
              <a:rPr dirty="0" lang="en-US" err="1"/>
              <a:t>atas</a:t>
            </a:r>
            <a:r>
              <a:rPr dirty="0" lang="en-US"/>
              <a:t> </a:t>
            </a:r>
            <a:r>
              <a:rPr dirty="0" lang="en-US" err="1"/>
              <a:t>Mahkamah</a:t>
            </a:r>
            <a:r>
              <a:rPr dirty="0" lang="en-US"/>
              <a:t> </a:t>
            </a:r>
            <a:r>
              <a:rPr dirty="0" lang="en-US" err="1"/>
              <a:t>Internasional</a:t>
            </a:r>
            <a:r>
              <a:rPr dirty="0" lang="en-US"/>
              <a:t>, </a:t>
            </a:r>
            <a:r>
              <a:rPr dirty="0" lang="en-US" err="1"/>
              <a:t>Mahkamah</a:t>
            </a:r>
            <a:r>
              <a:rPr dirty="0" lang="en-US"/>
              <a:t> </a:t>
            </a:r>
            <a:r>
              <a:rPr dirty="0" lang="en-US" err="1"/>
              <a:t>Pidana</a:t>
            </a:r>
            <a:r>
              <a:rPr dirty="0" lang="en-US"/>
              <a:t> </a:t>
            </a:r>
            <a:r>
              <a:rPr dirty="0" lang="en-US" err="1"/>
              <a:t>Internasional</a:t>
            </a:r>
            <a:r>
              <a:rPr dirty="0" lang="en-US"/>
              <a:t>, </a:t>
            </a:r>
            <a:r>
              <a:rPr dirty="0" lang="en-US" err="1"/>
              <a:t>serta</a:t>
            </a:r>
            <a:r>
              <a:rPr dirty="0" lang="en-US"/>
              <a:t> Panel </a:t>
            </a:r>
            <a:r>
              <a:rPr dirty="0" lang="en-US" err="1"/>
              <a:t>Khusus</a:t>
            </a:r>
            <a:r>
              <a:rPr dirty="0" lang="en-US"/>
              <a:t>,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Spesial</a:t>
            </a:r>
            <a:r>
              <a:rPr dirty="0" lang="en-US"/>
              <a:t> </a:t>
            </a:r>
            <a:r>
              <a:rPr dirty="0" lang="en-US" err="1"/>
              <a:t>Pidana</a:t>
            </a:r>
            <a:r>
              <a:rPr dirty="0" lang="en-US"/>
              <a:t> </a:t>
            </a:r>
            <a:r>
              <a:rPr dirty="0" lang="en-US" err="1"/>
              <a:t>Internasional</a:t>
            </a:r>
            <a:r>
              <a:rPr dirty="0" lang="en-US"/>
              <a:t>.</a:t>
            </a:r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793376" y="605117"/>
            <a:ext cx="10650071" cy="5688107"/>
          </a:xfrm>
        </p:spPr>
        <p:txBody>
          <a:bodyPr>
            <a:noAutofit/>
          </a:bodyPr>
          <a:p>
            <a:pPr algn="just"/>
            <a:r>
              <a:rPr b="1" dirty="0" sz="3000" lang="en-US" err="1"/>
              <a:t>Mahkamah</a:t>
            </a:r>
            <a:r>
              <a:rPr b="1" dirty="0" sz="3000" lang="en-US"/>
              <a:t> </a:t>
            </a:r>
            <a:r>
              <a:rPr b="1" dirty="0" sz="3000" lang="en-US" err="1"/>
              <a:t>Internasional</a:t>
            </a:r>
            <a:r>
              <a:rPr dirty="0" sz="3000" lang="en-US"/>
              <a:t>, (</a:t>
            </a:r>
            <a:r>
              <a:rPr dirty="0" sz="3000" lang="en-US" err="1">
                <a:hlinkClick r:id="rId1" tooltip="Bahasa Inggris"/>
              </a:rPr>
              <a:t>bahasa</a:t>
            </a:r>
            <a:r>
              <a:rPr dirty="0" sz="3000" lang="en-US">
                <a:hlinkClick r:id="rId1" tooltip="Bahasa Inggris"/>
              </a:rPr>
              <a:t> </a:t>
            </a:r>
            <a:r>
              <a:rPr dirty="0" sz="3000" lang="en-US" err="1">
                <a:hlinkClick r:id="rId1" tooltip="Bahasa Inggris"/>
              </a:rPr>
              <a:t>Inggris</a:t>
            </a:r>
            <a:r>
              <a:rPr dirty="0" sz="3000" lang="en-US"/>
              <a:t>: </a:t>
            </a:r>
            <a:r>
              <a:rPr dirty="0" sz="3000" i="1" lang="en-US"/>
              <a:t>International Court of Justice</a:t>
            </a:r>
            <a:r>
              <a:rPr dirty="0" sz="3000" lang="en-US"/>
              <a:t>, </a:t>
            </a:r>
            <a:r>
              <a:rPr b="1" dirty="0" sz="3000" lang="en-US"/>
              <a:t>ICJ</a:t>
            </a:r>
            <a:r>
              <a:rPr dirty="0" sz="3000" lang="en-US"/>
              <a:t>; </a:t>
            </a:r>
            <a:r>
              <a:rPr dirty="0" sz="3000" lang="en-US" err="1">
                <a:hlinkClick r:id="rId2" tooltip="Bahasa Prancis"/>
              </a:rPr>
              <a:t>bahasa</a:t>
            </a:r>
            <a:r>
              <a:rPr dirty="0" sz="3000" lang="en-US">
                <a:hlinkClick r:id="rId2" tooltip="Bahasa Prancis"/>
              </a:rPr>
              <a:t> </a:t>
            </a:r>
            <a:r>
              <a:rPr dirty="0" sz="3000" lang="en-US" err="1">
                <a:hlinkClick r:id="rId2" tooltip="Bahasa Prancis"/>
              </a:rPr>
              <a:t>Prancis</a:t>
            </a:r>
            <a:r>
              <a:rPr dirty="0" sz="3000" lang="en-US"/>
              <a:t>: </a:t>
            </a:r>
            <a:r>
              <a:rPr dirty="0" sz="3000" i="1" lang="en-US" err="1"/>
              <a:t>Cour</a:t>
            </a:r>
            <a:r>
              <a:rPr dirty="0" sz="3000" i="1" lang="en-US"/>
              <a:t> </a:t>
            </a:r>
            <a:r>
              <a:rPr dirty="0" sz="3000" i="1" lang="en-US" err="1"/>
              <a:t>internationale</a:t>
            </a:r>
            <a:r>
              <a:rPr dirty="0" sz="3000" i="1" lang="en-US"/>
              <a:t> de justice</a:t>
            </a:r>
            <a:r>
              <a:rPr dirty="0" sz="3000" lang="en-US"/>
              <a:t>, </a:t>
            </a:r>
            <a:r>
              <a:rPr b="1" dirty="0" sz="3000" lang="en-US"/>
              <a:t>CIJ</a:t>
            </a:r>
            <a:r>
              <a:rPr dirty="0" sz="3000" lang="en-US"/>
              <a:t>) </a:t>
            </a:r>
            <a:r>
              <a:rPr dirty="0" sz="3000" lang="en-US" err="1"/>
              <a:t>kadang</a:t>
            </a:r>
            <a:r>
              <a:rPr dirty="0" sz="3000" lang="en-US"/>
              <a:t> juga </a:t>
            </a:r>
            <a:r>
              <a:rPr dirty="0" sz="3000" lang="en-US" err="1"/>
              <a:t>disebut</a:t>
            </a:r>
            <a:r>
              <a:rPr dirty="0" sz="3000" lang="en-US"/>
              <a:t> </a:t>
            </a:r>
            <a:r>
              <a:rPr b="1" dirty="0" sz="3000" lang="en-US" err="1"/>
              <a:t>Mahkamah</a:t>
            </a:r>
            <a:r>
              <a:rPr b="1" dirty="0" sz="3000" lang="en-US"/>
              <a:t> </a:t>
            </a:r>
            <a:r>
              <a:rPr b="1" dirty="0" sz="3000" lang="en-US" err="1"/>
              <a:t>Dunia</a:t>
            </a:r>
            <a:r>
              <a:rPr dirty="0" sz="3000" lang="en-US"/>
              <a:t>, </a:t>
            </a:r>
            <a:r>
              <a:rPr dirty="0" sz="3000" lang="en-US" err="1"/>
              <a:t>adalah</a:t>
            </a:r>
            <a:r>
              <a:rPr dirty="0" sz="3000" lang="en-US"/>
              <a:t> </a:t>
            </a:r>
            <a:r>
              <a:rPr dirty="0" sz="3000" lang="en-US" err="1"/>
              <a:t>sebuah</a:t>
            </a:r>
            <a:r>
              <a:rPr dirty="0" sz="3000" lang="en-US"/>
              <a:t> </a:t>
            </a:r>
            <a:r>
              <a:rPr dirty="0" sz="3000" lang="en-US" err="1"/>
              <a:t>badan</a:t>
            </a:r>
            <a:r>
              <a:rPr dirty="0" sz="3000" lang="en-US"/>
              <a:t> </a:t>
            </a:r>
            <a:r>
              <a:rPr dirty="0" sz="3000" lang="en-US" err="1"/>
              <a:t>kehakiman</a:t>
            </a:r>
            <a:r>
              <a:rPr dirty="0" sz="3000" lang="en-US"/>
              <a:t> </a:t>
            </a:r>
            <a:r>
              <a:rPr dirty="0" sz="3000" lang="en-US" err="1"/>
              <a:t>utama</a:t>
            </a:r>
            <a:r>
              <a:rPr dirty="0" sz="3000" lang="en-US"/>
              <a:t> </a:t>
            </a:r>
            <a:r>
              <a:rPr dirty="0" sz="3000" lang="en-US" err="1">
                <a:hlinkClick r:id="rId3" tooltip="Perserikatan Bangsa-Bangsa"/>
              </a:rPr>
              <a:t>Perserikatan</a:t>
            </a:r>
            <a:r>
              <a:rPr dirty="0" sz="3000" lang="en-US">
                <a:hlinkClick r:id="rId3" tooltip="Perserikatan Bangsa-Bangsa"/>
              </a:rPr>
              <a:t> </a:t>
            </a:r>
            <a:r>
              <a:rPr dirty="0" sz="3000" lang="en-US" err="1">
                <a:hlinkClick r:id="rId3" tooltip="Perserikatan Bangsa-Bangsa"/>
              </a:rPr>
              <a:t>Bangsa-Bangsa</a:t>
            </a:r>
            <a:r>
              <a:rPr dirty="0" sz="3000" lang="en-US"/>
              <a:t>. </a:t>
            </a:r>
            <a:r>
              <a:rPr dirty="0" sz="3000" lang="en-US" err="1"/>
              <a:t>Fungsi</a:t>
            </a:r>
            <a:r>
              <a:rPr dirty="0" sz="3000" lang="en-US"/>
              <a:t> </a:t>
            </a:r>
            <a:r>
              <a:rPr dirty="0" sz="3000" lang="en-US" err="1"/>
              <a:t>utama</a:t>
            </a:r>
            <a:r>
              <a:rPr dirty="0" sz="3000" lang="en-US"/>
              <a:t> </a:t>
            </a:r>
            <a:r>
              <a:rPr dirty="0" sz="3000" lang="en-US" err="1"/>
              <a:t>Mahkamah</a:t>
            </a:r>
            <a:r>
              <a:rPr dirty="0" sz="3000" lang="en-US"/>
              <a:t> </a:t>
            </a:r>
            <a:r>
              <a:rPr dirty="0" sz="3000" lang="en-US" err="1"/>
              <a:t>ini</a:t>
            </a:r>
            <a:r>
              <a:rPr dirty="0" sz="3000" lang="en-US"/>
              <a:t> </a:t>
            </a:r>
            <a:r>
              <a:rPr dirty="0" sz="3000" lang="en-US" err="1"/>
              <a:t>adalah</a:t>
            </a:r>
            <a:r>
              <a:rPr dirty="0" sz="3000" lang="en-US"/>
              <a:t> </a:t>
            </a:r>
            <a:r>
              <a:rPr dirty="0" sz="3000" lang="en-US" err="1"/>
              <a:t>untuk</a:t>
            </a:r>
            <a:r>
              <a:rPr dirty="0" sz="3000" lang="en-US"/>
              <a:t> </a:t>
            </a:r>
            <a:r>
              <a:rPr dirty="0" sz="3000" lang="en-US" err="1"/>
              <a:t>mengadili</a:t>
            </a:r>
            <a:r>
              <a:rPr dirty="0" sz="3000" lang="en-US"/>
              <a:t> </a:t>
            </a:r>
            <a:r>
              <a:rPr dirty="0" sz="3000" lang="en-US" err="1"/>
              <a:t>dan</a:t>
            </a:r>
            <a:r>
              <a:rPr dirty="0" sz="3000" lang="en-US"/>
              <a:t> </a:t>
            </a:r>
            <a:r>
              <a:rPr dirty="0" sz="3000" lang="en-US" err="1"/>
              <a:t>menyelesaikan</a:t>
            </a:r>
            <a:r>
              <a:rPr dirty="0" sz="3000" lang="en-US"/>
              <a:t> </a:t>
            </a:r>
            <a:r>
              <a:rPr dirty="0" sz="3000" lang="en-US" err="1"/>
              <a:t>sengketa</a:t>
            </a:r>
            <a:r>
              <a:rPr dirty="0" sz="3000" lang="en-US"/>
              <a:t> </a:t>
            </a:r>
            <a:r>
              <a:rPr dirty="0" sz="3000" lang="en-US" err="1"/>
              <a:t>antar</a:t>
            </a:r>
            <a:r>
              <a:rPr dirty="0" sz="3000" lang="en-US"/>
              <a:t> </a:t>
            </a:r>
            <a:r>
              <a:rPr dirty="0" sz="3000" lang="en-US" err="1"/>
              <a:t>negara-negara</a:t>
            </a:r>
            <a:r>
              <a:rPr dirty="0" sz="3000" lang="en-US"/>
              <a:t> </a:t>
            </a:r>
            <a:r>
              <a:rPr dirty="0" sz="3000" lang="en-US" err="1"/>
              <a:t>anggota</a:t>
            </a:r>
            <a:r>
              <a:rPr dirty="0" sz="3000" lang="en-US"/>
              <a:t> </a:t>
            </a:r>
            <a:r>
              <a:rPr dirty="0" sz="3000" lang="en-US" err="1"/>
              <a:t>dan</a:t>
            </a:r>
            <a:r>
              <a:rPr dirty="0" sz="3000" lang="en-US"/>
              <a:t> </a:t>
            </a:r>
            <a:r>
              <a:rPr dirty="0" sz="3000" lang="en-US" err="1"/>
              <a:t>memberikan</a:t>
            </a:r>
            <a:r>
              <a:rPr dirty="0" sz="3000" lang="en-US"/>
              <a:t> </a:t>
            </a:r>
            <a:r>
              <a:rPr dirty="0" sz="3000" lang="en-US" err="1"/>
              <a:t>pendapat-pendapat</a:t>
            </a:r>
            <a:r>
              <a:rPr dirty="0" sz="3000" lang="en-US"/>
              <a:t> </a:t>
            </a:r>
            <a:r>
              <a:rPr dirty="0" sz="3000" lang="en-US" err="1"/>
              <a:t>bersifat</a:t>
            </a:r>
            <a:r>
              <a:rPr dirty="0" sz="3000" lang="en-US"/>
              <a:t> </a:t>
            </a:r>
            <a:r>
              <a:rPr dirty="0" sz="3000" lang="en-US" err="1"/>
              <a:t>nasihat</a:t>
            </a:r>
            <a:r>
              <a:rPr dirty="0" sz="3000" lang="en-US"/>
              <a:t> </a:t>
            </a:r>
            <a:r>
              <a:rPr dirty="0" sz="3000" lang="en-US" err="1"/>
              <a:t>kepada</a:t>
            </a:r>
            <a:r>
              <a:rPr dirty="0" sz="3000" lang="en-US"/>
              <a:t> organ-organ </a:t>
            </a:r>
            <a:r>
              <a:rPr dirty="0" sz="3000" lang="en-US" err="1"/>
              <a:t>resmi</a:t>
            </a:r>
            <a:r>
              <a:rPr dirty="0" sz="3000" lang="en-US"/>
              <a:t> </a:t>
            </a:r>
            <a:r>
              <a:rPr dirty="0" sz="3000" lang="en-US" err="1"/>
              <a:t>dan</a:t>
            </a:r>
            <a:r>
              <a:rPr dirty="0" sz="3000" lang="en-US"/>
              <a:t> </a:t>
            </a:r>
            <a:r>
              <a:rPr dirty="0" sz="3000" lang="en-US" err="1"/>
              <a:t>badan</a:t>
            </a:r>
            <a:r>
              <a:rPr dirty="0" sz="3000" lang="en-US"/>
              <a:t> </a:t>
            </a:r>
            <a:r>
              <a:rPr dirty="0" sz="3000" lang="en-US" err="1"/>
              <a:t>khusus</a:t>
            </a:r>
            <a:r>
              <a:rPr dirty="0" sz="3000" lang="en-US"/>
              <a:t> PBB. </a:t>
            </a:r>
            <a:r>
              <a:rPr dirty="0" sz="3000" lang="en-US" err="1"/>
              <a:t>Ia</a:t>
            </a:r>
            <a:r>
              <a:rPr dirty="0" sz="3000" lang="en-US"/>
              <a:t> </a:t>
            </a:r>
            <a:r>
              <a:rPr dirty="0" sz="3000" lang="en-US" err="1"/>
              <a:t>beranggotakan</a:t>
            </a:r>
            <a:r>
              <a:rPr dirty="0" sz="3000" lang="en-US"/>
              <a:t> lima </a:t>
            </a:r>
            <a:r>
              <a:rPr dirty="0" sz="3000" lang="en-US" err="1"/>
              <a:t>belas</a:t>
            </a:r>
            <a:r>
              <a:rPr dirty="0" sz="3000" lang="en-US"/>
              <a:t> orang hakim yang </a:t>
            </a:r>
            <a:r>
              <a:rPr dirty="0" sz="3000" lang="en-US" err="1"/>
              <a:t>menjabat</a:t>
            </a:r>
            <a:r>
              <a:rPr dirty="0" sz="3000" lang="en-US"/>
              <a:t> </a:t>
            </a:r>
            <a:r>
              <a:rPr dirty="0" sz="3000" lang="en-US" err="1"/>
              <a:t>selama</a:t>
            </a:r>
            <a:r>
              <a:rPr dirty="0" sz="3000" lang="en-US"/>
              <a:t> </a:t>
            </a:r>
            <a:r>
              <a:rPr dirty="0" sz="3000" lang="en-US" err="1"/>
              <a:t>sembilan</a:t>
            </a:r>
            <a:r>
              <a:rPr dirty="0" sz="3000" lang="en-US"/>
              <a:t> </a:t>
            </a:r>
            <a:r>
              <a:rPr dirty="0" sz="3000" lang="en-US" err="1"/>
              <a:t>tahun</a:t>
            </a:r>
            <a:r>
              <a:rPr dirty="0" sz="3000" lang="en-US"/>
              <a:t> </a:t>
            </a:r>
            <a:r>
              <a:rPr dirty="0" sz="3000" lang="en-US" err="1"/>
              <a:t>dan</a:t>
            </a:r>
            <a:r>
              <a:rPr dirty="0" sz="3000" lang="en-US"/>
              <a:t> </a:t>
            </a:r>
            <a:r>
              <a:rPr dirty="0" sz="3000" lang="en-US" err="1"/>
              <a:t>dipilih</a:t>
            </a:r>
            <a:r>
              <a:rPr dirty="0" sz="3000" lang="en-US"/>
              <a:t> </a:t>
            </a:r>
            <a:r>
              <a:rPr dirty="0" sz="3000" lang="en-US" err="1"/>
              <a:t>oleh</a:t>
            </a:r>
            <a:r>
              <a:rPr dirty="0" sz="3000" lang="en-US"/>
              <a:t> </a:t>
            </a:r>
            <a:r>
              <a:rPr dirty="0" sz="3000" lang="en-US" err="1">
                <a:hlinkClick r:id="rId4" tooltip="Majelis Umum PBB"/>
              </a:rPr>
              <a:t>Majelis</a:t>
            </a:r>
            <a:r>
              <a:rPr dirty="0" sz="3000" lang="en-US">
                <a:hlinkClick r:id="rId4" tooltip="Majelis Umum PBB"/>
              </a:rPr>
              <a:t> </a:t>
            </a:r>
            <a:r>
              <a:rPr dirty="0" sz="3000" lang="en-US" err="1">
                <a:hlinkClick r:id="rId4" tooltip="Majelis Umum PBB"/>
              </a:rPr>
              <a:t>Umum</a:t>
            </a:r>
            <a:r>
              <a:rPr dirty="0" sz="3000" lang="en-US"/>
              <a:t> </a:t>
            </a:r>
            <a:r>
              <a:rPr dirty="0" sz="3000" lang="en-US" err="1"/>
              <a:t>dan</a:t>
            </a:r>
            <a:r>
              <a:rPr dirty="0" sz="3000" lang="en-US"/>
              <a:t> </a:t>
            </a:r>
            <a:r>
              <a:rPr dirty="0" sz="3000" lang="en-US">
                <a:hlinkClick r:id="rId5" tooltip="Dewan Keamanan PBB"/>
              </a:rPr>
              <a:t>Dewan </a:t>
            </a:r>
            <a:r>
              <a:rPr dirty="0" sz="3000" lang="en-US" err="1">
                <a:hlinkClick r:id="rId5" tooltip="Dewan Keamanan PBB"/>
              </a:rPr>
              <a:t>Keamanan</a:t>
            </a:r>
            <a:r>
              <a:rPr dirty="0" sz="3000" lang="en-US"/>
              <a:t>. </a:t>
            </a:r>
            <a:r>
              <a:rPr dirty="0" sz="3000" lang="en-US" err="1"/>
              <a:t>Lembaga</a:t>
            </a:r>
            <a:r>
              <a:rPr dirty="0" sz="3000" lang="en-US"/>
              <a:t> </a:t>
            </a:r>
            <a:r>
              <a:rPr dirty="0" sz="3000" lang="en-US" err="1"/>
              <a:t>peradilan</a:t>
            </a:r>
            <a:r>
              <a:rPr dirty="0" sz="3000" lang="en-US"/>
              <a:t> </a:t>
            </a:r>
            <a:r>
              <a:rPr dirty="0" sz="3000" lang="en-US" err="1"/>
              <a:t>Internasional</a:t>
            </a:r>
            <a:r>
              <a:rPr dirty="0" sz="3000" lang="en-US"/>
              <a:t> </a:t>
            </a:r>
            <a:r>
              <a:rPr dirty="0" sz="3000" lang="en-US" err="1"/>
              <a:t>ini</a:t>
            </a:r>
            <a:r>
              <a:rPr dirty="0" sz="3000" lang="en-US"/>
              <a:t> </a:t>
            </a:r>
            <a:r>
              <a:rPr dirty="0" sz="3000" lang="en-US" err="1"/>
              <a:t>didirikan</a:t>
            </a:r>
            <a:r>
              <a:rPr dirty="0" sz="3000" lang="en-US"/>
              <a:t> </a:t>
            </a:r>
            <a:r>
              <a:rPr dirty="0" sz="3000" lang="en-US" err="1"/>
              <a:t>pada</a:t>
            </a:r>
            <a:r>
              <a:rPr dirty="0" sz="3000" lang="en-US"/>
              <a:t> </a:t>
            </a:r>
            <a:r>
              <a:rPr dirty="0" sz="3000" lang="en-US" err="1"/>
              <a:t>tahun</a:t>
            </a:r>
            <a:r>
              <a:rPr dirty="0" sz="3000" lang="en-US"/>
              <a:t> 1945 </a:t>
            </a:r>
            <a:r>
              <a:rPr dirty="0" sz="3000" lang="en-US" err="1"/>
              <a:t>dan</a:t>
            </a:r>
            <a:r>
              <a:rPr dirty="0" sz="3000" lang="en-US"/>
              <a:t> </a:t>
            </a:r>
            <a:r>
              <a:rPr dirty="0" sz="3000" lang="en-US" err="1"/>
              <a:t>Mahkamah</a:t>
            </a:r>
            <a:r>
              <a:rPr dirty="0" sz="3000" lang="en-US"/>
              <a:t> </a:t>
            </a:r>
            <a:r>
              <a:rPr dirty="0" sz="3000" lang="en-US" err="1"/>
              <a:t>ini</a:t>
            </a:r>
            <a:r>
              <a:rPr dirty="0" sz="3000" lang="en-US"/>
              <a:t> </a:t>
            </a:r>
            <a:r>
              <a:rPr dirty="0" sz="3000" lang="en-US" err="1"/>
              <a:t>bersidang</a:t>
            </a:r>
            <a:r>
              <a:rPr dirty="0" sz="3000" lang="en-US"/>
              <a:t> di </a:t>
            </a:r>
            <a:r>
              <a:rPr dirty="0" sz="3000" lang="en-US">
                <a:hlinkClick r:id="rId6" tooltip="Istana Perdamaian"/>
              </a:rPr>
              <a:t>Istana </a:t>
            </a:r>
            <a:r>
              <a:rPr dirty="0" sz="3000" lang="en-US" err="1">
                <a:hlinkClick r:id="rId6" tooltip="Istana Perdamaian"/>
              </a:rPr>
              <a:t>Perdamaian</a:t>
            </a:r>
            <a:r>
              <a:rPr dirty="0" sz="3000" lang="en-US"/>
              <a:t>, </a:t>
            </a:r>
            <a:r>
              <a:rPr dirty="0" sz="3000" lang="en-US">
                <a:hlinkClick r:id="rId7" tooltip="Den Haag"/>
              </a:rPr>
              <a:t>Den Haag</a:t>
            </a:r>
            <a:r>
              <a:rPr dirty="0" sz="3000" lang="en-US"/>
              <a:t>, </a:t>
            </a:r>
            <a:r>
              <a:rPr dirty="0" sz="3000" lang="en-US" err="1">
                <a:hlinkClick r:id="rId8" tooltip="Belanda"/>
              </a:rPr>
              <a:t>Belanda</a:t>
            </a:r>
            <a:r>
              <a:rPr dirty="0" sz="3000" lang="en-US"/>
              <a:t>.</a:t>
            </a:r>
            <a:endParaRPr dirty="0" sz="3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793376" y="605117"/>
            <a:ext cx="10650071" cy="5688107"/>
          </a:xfrm>
        </p:spPr>
        <p:txBody>
          <a:bodyPr>
            <a:noAutofit/>
          </a:bodyPr>
          <a:p>
            <a:pPr algn="just"/>
            <a:r>
              <a:rPr b="1" dirty="0" lang="en-US" err="1"/>
              <a:t>Mahkamah</a:t>
            </a:r>
            <a:r>
              <a:rPr b="1" dirty="0" lang="en-US"/>
              <a:t> </a:t>
            </a:r>
            <a:r>
              <a:rPr b="1" dirty="0" lang="en-US" err="1"/>
              <a:t>Pidana</a:t>
            </a:r>
            <a:r>
              <a:rPr b="1" dirty="0" lang="en-US"/>
              <a:t> </a:t>
            </a:r>
            <a:r>
              <a:rPr b="1" dirty="0" lang="en-US" err="1"/>
              <a:t>Internasional</a:t>
            </a:r>
            <a:r>
              <a:rPr dirty="0" lang="en-US"/>
              <a:t> (</a:t>
            </a:r>
            <a:r>
              <a:rPr dirty="0" lang="en-US" err="1">
                <a:hlinkClick r:id="rId1" tooltip="Bahasa Inggris"/>
              </a:rPr>
              <a:t>bahasa</a:t>
            </a:r>
            <a:r>
              <a:rPr dirty="0" lang="en-US">
                <a:hlinkClick r:id="rId1" tooltip="Bahasa Inggris"/>
              </a:rPr>
              <a:t> </a:t>
            </a:r>
            <a:r>
              <a:rPr dirty="0" lang="en-US" err="1">
                <a:hlinkClick r:id="rId1" tooltip="Bahasa Inggris"/>
              </a:rPr>
              <a:t>Inggris</a:t>
            </a:r>
            <a:r>
              <a:rPr dirty="0" lang="en-US"/>
              <a:t>: </a:t>
            </a:r>
            <a:r>
              <a:rPr dirty="0" i="1" lang="en-US"/>
              <a:t>International Criminal Court</a:t>
            </a:r>
            <a:r>
              <a:rPr dirty="0" lang="en-US"/>
              <a:t>, </a:t>
            </a:r>
            <a:r>
              <a:rPr b="1" dirty="0" i="1" lang="en-US"/>
              <a:t>ICC</a:t>
            </a:r>
            <a:r>
              <a:rPr dirty="0" lang="en-US"/>
              <a:t>; </a:t>
            </a:r>
            <a:r>
              <a:rPr dirty="0" lang="en-US" err="1">
                <a:hlinkClick r:id="rId2" tooltip="Bahasa Prancis"/>
              </a:rPr>
              <a:t>bahasa</a:t>
            </a:r>
            <a:r>
              <a:rPr dirty="0" lang="en-US">
                <a:hlinkClick r:id="rId2" tooltip="Bahasa Prancis"/>
              </a:rPr>
              <a:t> </a:t>
            </a:r>
            <a:r>
              <a:rPr dirty="0" lang="en-US" err="1">
                <a:hlinkClick r:id="rId2" tooltip="Bahasa Prancis"/>
              </a:rPr>
              <a:t>Prancis</a:t>
            </a:r>
            <a:r>
              <a:rPr dirty="0" lang="en-US"/>
              <a:t>: </a:t>
            </a:r>
            <a:r>
              <a:rPr dirty="0" i="1" lang="en-US" err="1"/>
              <a:t>Cour</a:t>
            </a:r>
            <a:r>
              <a:rPr dirty="0" i="1" lang="en-US"/>
              <a:t> </a:t>
            </a:r>
            <a:r>
              <a:rPr dirty="0" i="1" lang="en-US" err="1"/>
              <a:t>pénale</a:t>
            </a:r>
            <a:r>
              <a:rPr dirty="0" i="1" lang="en-US"/>
              <a:t> </a:t>
            </a:r>
            <a:r>
              <a:rPr dirty="0" i="1" lang="en-US" err="1"/>
              <a:t>internationale</a:t>
            </a:r>
            <a:r>
              <a:rPr dirty="0" lang="en-US"/>
              <a:t>, </a:t>
            </a:r>
            <a:r>
              <a:rPr b="1" dirty="0" i="1" lang="en-US"/>
              <a:t>CPI</a:t>
            </a:r>
            <a:r>
              <a:rPr dirty="0" lang="en-US"/>
              <a:t>) </a:t>
            </a:r>
            <a:r>
              <a:rPr dirty="0" lang="en-US" err="1"/>
              <a:t>merupakan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pengadilan</a:t>
            </a:r>
            <a:r>
              <a:rPr dirty="0" lang="en-US"/>
              <a:t> </a:t>
            </a:r>
            <a:r>
              <a:rPr dirty="0" lang="en-US" err="1"/>
              <a:t>permanen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menuntut</a:t>
            </a:r>
            <a:r>
              <a:rPr dirty="0" lang="en-US"/>
              <a:t> individual </a:t>
            </a:r>
            <a:r>
              <a:rPr dirty="0" lang="en-US" err="1"/>
              <a:t>atas</a:t>
            </a:r>
            <a:r>
              <a:rPr dirty="0" lang="en-US"/>
              <a:t> </a:t>
            </a:r>
            <a:r>
              <a:rPr dirty="0" lang="en-US" err="1"/>
              <a:t>tindakan</a:t>
            </a:r>
            <a:r>
              <a:rPr dirty="0" lang="en-US"/>
              <a:t> </a:t>
            </a:r>
            <a:r>
              <a:rPr dirty="0" lang="en-US" err="1">
                <a:hlinkClick r:id="rId3" tooltip="Genosida"/>
              </a:rPr>
              <a:t>genosida</a:t>
            </a:r>
            <a:r>
              <a:rPr dirty="0" lang="en-US"/>
              <a:t>, </a:t>
            </a:r>
            <a:r>
              <a:rPr dirty="0" lang="en-US" err="1">
                <a:hlinkClick r:id="rId4" tooltip="Kejahatan terhadap kemanusiaan"/>
              </a:rPr>
              <a:t>kejahatan</a:t>
            </a:r>
            <a:r>
              <a:rPr dirty="0" lang="en-US">
                <a:hlinkClick r:id="rId4" tooltip="Kejahatan terhadap kemanusiaan"/>
              </a:rPr>
              <a:t> </a:t>
            </a:r>
            <a:r>
              <a:rPr dirty="0" lang="en-US" err="1">
                <a:hlinkClick r:id="rId4" tooltip="Kejahatan terhadap kemanusiaan"/>
              </a:rPr>
              <a:t>terhadap</a:t>
            </a:r>
            <a:r>
              <a:rPr dirty="0" lang="en-US">
                <a:hlinkClick r:id="rId4" tooltip="Kejahatan terhadap kemanusiaan"/>
              </a:rPr>
              <a:t> </a:t>
            </a:r>
            <a:r>
              <a:rPr dirty="0" lang="en-US" err="1">
                <a:hlinkClick r:id="rId4" tooltip="Kejahatan terhadap kemanusiaan"/>
              </a:rPr>
              <a:t>kemanusiaan</a:t>
            </a:r>
            <a:r>
              <a:rPr dirty="0" lang="en-US"/>
              <a:t>, </a:t>
            </a:r>
            <a:r>
              <a:rPr dirty="0" lang="en-US" err="1"/>
              <a:t>dan</a:t>
            </a:r>
            <a:r>
              <a:rPr dirty="0" lang="en-US"/>
              <a:t> </a:t>
            </a:r>
            <a:r>
              <a:rPr dirty="0" lang="en-US" err="1">
                <a:hlinkClick r:id="rId5" tooltip="Kejahatan perang"/>
              </a:rPr>
              <a:t>kejahatan</a:t>
            </a:r>
            <a:r>
              <a:rPr dirty="0" lang="en-US">
                <a:hlinkClick r:id="rId5" tooltip="Kejahatan perang"/>
              </a:rPr>
              <a:t> </a:t>
            </a:r>
            <a:r>
              <a:rPr dirty="0" lang="en-US" err="1">
                <a:hlinkClick r:id="rId5" tooltip="Kejahatan perang"/>
              </a:rPr>
              <a:t>perang</a:t>
            </a:r>
            <a:r>
              <a:rPr dirty="0" lang="en-US"/>
              <a:t>.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93376" y="605117"/>
            <a:ext cx="10650071" cy="5688107"/>
          </a:xfrm>
        </p:spPr>
        <p:txBody>
          <a:bodyPr>
            <a:noAutofit/>
          </a:bodyPr>
          <a:p>
            <a:r>
              <a:rPr b="1" dirty="0" sz="4800" lang="en-US" smtClean="0"/>
              <a:t>Panel </a:t>
            </a:r>
            <a:r>
              <a:rPr b="1" dirty="0" sz="4800" lang="en-US" err="1"/>
              <a:t>khusus</a:t>
            </a:r>
            <a:r>
              <a:rPr dirty="0" sz="4800" lang="en-US"/>
              <a:t> </a:t>
            </a:r>
            <a:r>
              <a:rPr dirty="0" sz="4800" lang="en-US" err="1"/>
              <a:t>dan</a:t>
            </a:r>
            <a:r>
              <a:rPr dirty="0" sz="4800" lang="en-US"/>
              <a:t> </a:t>
            </a:r>
            <a:r>
              <a:rPr dirty="0" sz="4800" lang="en-US" err="1"/>
              <a:t>spesial</a:t>
            </a:r>
            <a:r>
              <a:rPr dirty="0" sz="4800" lang="en-US"/>
              <a:t> </a:t>
            </a:r>
            <a:r>
              <a:rPr dirty="0" sz="4800" lang="en-US" err="1"/>
              <a:t>pidana</a:t>
            </a:r>
            <a:r>
              <a:rPr dirty="0" sz="4800" lang="en-US"/>
              <a:t> </a:t>
            </a:r>
            <a:r>
              <a:rPr dirty="0" sz="4800" lang="en-US" err="1"/>
              <a:t>internasional</a:t>
            </a:r>
            <a:r>
              <a:rPr dirty="0" sz="4800" lang="en-US"/>
              <a:t> </a:t>
            </a:r>
            <a:r>
              <a:rPr dirty="0" sz="4800" lang="en-US" err="1"/>
              <a:t>adalah</a:t>
            </a:r>
            <a:r>
              <a:rPr dirty="0" sz="4800" lang="en-US"/>
              <a:t> </a:t>
            </a:r>
            <a:r>
              <a:rPr dirty="0" sz="4800" lang="en-US" err="1"/>
              <a:t>lembaga</a:t>
            </a:r>
            <a:r>
              <a:rPr dirty="0" sz="4800" lang="en-US"/>
              <a:t> </a:t>
            </a:r>
            <a:r>
              <a:rPr dirty="0" sz="4800" lang="en-US" err="1"/>
              <a:t>peradilan</a:t>
            </a:r>
            <a:r>
              <a:rPr dirty="0" sz="4800" lang="en-US"/>
              <a:t> </a:t>
            </a:r>
            <a:r>
              <a:rPr dirty="0" sz="4800" lang="en-US" err="1"/>
              <a:t>internasional</a:t>
            </a:r>
            <a:r>
              <a:rPr dirty="0" sz="4800" lang="en-US"/>
              <a:t> yang </a:t>
            </a:r>
            <a:r>
              <a:rPr dirty="0" sz="4800" lang="en-US" err="1"/>
              <a:t>berwenang</a:t>
            </a:r>
            <a:r>
              <a:rPr dirty="0" sz="4800" lang="en-US"/>
              <a:t> </a:t>
            </a:r>
            <a:r>
              <a:rPr dirty="0" sz="4800" lang="en-US" err="1"/>
              <a:t>mengadili</a:t>
            </a:r>
            <a:r>
              <a:rPr dirty="0" sz="4800" lang="en-US"/>
              <a:t> para </a:t>
            </a:r>
            <a:r>
              <a:rPr dirty="0" sz="4800" lang="en-US" err="1"/>
              <a:t>tersangka</a:t>
            </a:r>
            <a:r>
              <a:rPr dirty="0" sz="4800" lang="en-US"/>
              <a:t> </a:t>
            </a:r>
            <a:r>
              <a:rPr dirty="0" sz="4800" lang="en-US" err="1"/>
              <a:t>kejahatan</a:t>
            </a:r>
            <a:r>
              <a:rPr dirty="0" sz="4800" lang="en-US"/>
              <a:t> </a:t>
            </a:r>
            <a:r>
              <a:rPr dirty="0" sz="4800" lang="en-US" err="1"/>
              <a:t>berat</a:t>
            </a:r>
            <a:r>
              <a:rPr dirty="0" sz="4800" lang="en-US"/>
              <a:t> </a:t>
            </a:r>
            <a:r>
              <a:rPr dirty="0" sz="4800" lang="en-US" err="1"/>
              <a:t>internasional</a:t>
            </a:r>
            <a:r>
              <a:rPr dirty="0" sz="4800" lang="en-US"/>
              <a:t> yang </a:t>
            </a:r>
            <a:r>
              <a:rPr dirty="0" sz="4800" lang="en-US" err="1"/>
              <a:t>bersifat</a:t>
            </a:r>
            <a:r>
              <a:rPr dirty="0" sz="4800" lang="en-US"/>
              <a:t> </a:t>
            </a:r>
            <a:r>
              <a:rPr dirty="0" sz="4800" lang="en-US" err="1"/>
              <a:t>tidak</a:t>
            </a:r>
            <a:r>
              <a:rPr dirty="0" sz="4800" lang="en-US"/>
              <a:t> </a:t>
            </a:r>
            <a:r>
              <a:rPr dirty="0" sz="4800" lang="en-US" err="1"/>
              <a:t>permanen</a:t>
            </a:r>
            <a:r>
              <a:rPr dirty="0" sz="4800" lang="en-US"/>
              <a:t> </a:t>
            </a:r>
            <a:r>
              <a:rPr dirty="0" sz="4800" lang="en-US" err="1"/>
              <a:t>atau</a:t>
            </a:r>
            <a:r>
              <a:rPr dirty="0" sz="4800" lang="en-US"/>
              <a:t> </a:t>
            </a:r>
            <a:r>
              <a:rPr dirty="0" sz="4800" lang="en-US" err="1"/>
              <a:t>sementara</a:t>
            </a:r>
            <a:r>
              <a:rPr dirty="0" sz="4800" lang="en-US"/>
              <a:t> (ad hoc) </a:t>
            </a:r>
            <a:r>
              <a:rPr dirty="0" sz="4800" lang="en-US" err="1"/>
              <a:t>dalam</a:t>
            </a:r>
            <a:r>
              <a:rPr dirty="0" sz="4800" lang="en-US"/>
              <a:t> </a:t>
            </a:r>
            <a:r>
              <a:rPr b="1" dirty="0" sz="4800" lang="en-US" err="1"/>
              <a:t>arti</a:t>
            </a:r>
            <a:r>
              <a:rPr dirty="0" sz="4800" lang="en-US"/>
              <a:t> </a:t>
            </a:r>
            <a:r>
              <a:rPr dirty="0" sz="4800" lang="en-US" err="1"/>
              <a:t>setelah</a:t>
            </a:r>
            <a:r>
              <a:rPr dirty="0" sz="4800" lang="en-US"/>
              <a:t> </a:t>
            </a:r>
            <a:r>
              <a:rPr dirty="0" sz="4800" lang="en-US" err="1"/>
              <a:t>selesai</a:t>
            </a:r>
            <a:r>
              <a:rPr dirty="0" sz="4800" lang="en-US"/>
              <a:t> </a:t>
            </a:r>
            <a:r>
              <a:rPr dirty="0" sz="4800" lang="en-US" err="1"/>
              <a:t>mengadili</a:t>
            </a:r>
            <a:r>
              <a:rPr dirty="0" sz="4800" lang="en-US"/>
              <a:t> </a:t>
            </a:r>
            <a:r>
              <a:rPr dirty="0" sz="4800" lang="en-US" err="1"/>
              <a:t>maka</a:t>
            </a:r>
            <a:r>
              <a:rPr dirty="0" sz="4800" lang="en-US"/>
              <a:t> </a:t>
            </a:r>
            <a:r>
              <a:rPr dirty="0" sz="4800" lang="en-US" err="1"/>
              <a:t>peradilan</a:t>
            </a:r>
            <a:r>
              <a:rPr dirty="0" sz="4800" lang="en-US"/>
              <a:t> </a:t>
            </a:r>
            <a:r>
              <a:rPr dirty="0" sz="4800" lang="en-US" err="1"/>
              <a:t>ini</a:t>
            </a:r>
            <a:r>
              <a:rPr dirty="0" sz="4800" lang="en-US"/>
              <a:t> </a:t>
            </a:r>
            <a:r>
              <a:rPr dirty="0" sz="4800" lang="en-US" err="1" smtClean="0"/>
              <a:t>dibubarkan</a:t>
            </a:r>
            <a:r>
              <a:rPr dirty="0" sz="4800" lang="en-US" smtClean="0"/>
              <a:t>.</a:t>
            </a:r>
            <a:endParaRPr dirty="0" sz="4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7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8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9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793376" y="605117"/>
            <a:ext cx="10650071" cy="5688107"/>
          </a:xfrm>
        </p:spPr>
        <p:txBody>
          <a:bodyPr>
            <a:noAutofit/>
          </a:bodyPr>
          <a:p>
            <a:pPr algn="just"/>
            <a:r>
              <a:rPr dirty="0" lang="en-US" err="1"/>
              <a:t>Penyelesaian</a:t>
            </a:r>
            <a:r>
              <a:rPr dirty="0" lang="en-US"/>
              <a:t> </a:t>
            </a:r>
            <a:r>
              <a:rPr dirty="0" lang="en-US" err="1"/>
              <a:t>sengketa</a:t>
            </a:r>
            <a:r>
              <a:rPr dirty="0" lang="en-US"/>
              <a:t> </a:t>
            </a:r>
            <a:r>
              <a:rPr dirty="0" lang="en-US" err="1"/>
              <a:t>internasional</a:t>
            </a:r>
            <a:r>
              <a:rPr dirty="0" lang="en-US"/>
              <a:t> </a:t>
            </a:r>
            <a:r>
              <a:rPr dirty="0" lang="en-US" err="1"/>
              <a:t>digolongkan</a:t>
            </a:r>
            <a:r>
              <a:rPr dirty="0" lang="en-US"/>
              <a:t> </a:t>
            </a:r>
            <a:r>
              <a:rPr dirty="0" lang="en-US" err="1"/>
              <a:t>ke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dua</a:t>
            </a:r>
            <a:r>
              <a:rPr dirty="0" lang="en-US"/>
              <a:t> </a:t>
            </a:r>
            <a:r>
              <a:rPr dirty="0" lang="en-US" err="1" smtClean="0"/>
              <a:t>bidang</a:t>
            </a:r>
            <a:r>
              <a:rPr dirty="0" lang="en-US"/>
              <a:t>, </a:t>
            </a:r>
            <a:r>
              <a:rPr dirty="0" lang="en-US" err="1" smtClean="0"/>
              <a:t>yaitu</a:t>
            </a:r>
            <a:r>
              <a:rPr dirty="0" lang="en-US" smtClean="0"/>
              <a:t> </a:t>
            </a:r>
            <a:r>
              <a:rPr dirty="0" lang="en-US" err="1" smtClean="0"/>
              <a:t>penyelesaian</a:t>
            </a:r>
            <a:r>
              <a:rPr dirty="0" lang="en-US" smtClean="0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hukum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diplomatik</a:t>
            </a:r>
            <a:r>
              <a:rPr dirty="0" lang="en-US"/>
              <a:t>. </a:t>
            </a:r>
            <a:r>
              <a:rPr dirty="0" lang="en-US" err="1"/>
              <a:t>Penyelesaian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hukum</a:t>
            </a:r>
            <a:r>
              <a:rPr dirty="0" lang="en-US"/>
              <a:t> </a:t>
            </a:r>
            <a:r>
              <a:rPr dirty="0" lang="en-US" err="1"/>
              <a:t>meliputi</a:t>
            </a:r>
            <a:r>
              <a:rPr dirty="0" lang="en-US"/>
              <a:t> </a:t>
            </a:r>
            <a:r>
              <a:rPr dirty="0" lang="en-US" err="1"/>
              <a:t>arbitrase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pengadilan</a:t>
            </a:r>
            <a:r>
              <a:rPr dirty="0" lang="en-US"/>
              <a:t>, </a:t>
            </a:r>
            <a:r>
              <a:rPr dirty="0" lang="en-US" err="1"/>
              <a:t>sedangkan</a:t>
            </a:r>
            <a:r>
              <a:rPr dirty="0" lang="en-US"/>
              <a:t> </a:t>
            </a:r>
            <a:r>
              <a:rPr dirty="0" lang="en-US" err="1"/>
              <a:t>penyelesaian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diplomatik</a:t>
            </a:r>
            <a:r>
              <a:rPr dirty="0" lang="en-US"/>
              <a:t> </a:t>
            </a:r>
            <a:r>
              <a:rPr dirty="0" lang="en-US" err="1"/>
              <a:t>meliputi</a:t>
            </a:r>
            <a:r>
              <a:rPr dirty="0" lang="en-US"/>
              <a:t> </a:t>
            </a:r>
            <a:r>
              <a:rPr dirty="0" lang="en-US" err="1"/>
              <a:t>negosiasi</a:t>
            </a:r>
            <a:r>
              <a:rPr dirty="0" lang="en-US"/>
              <a:t>, </a:t>
            </a:r>
            <a:r>
              <a:rPr dirty="0" lang="en-US" err="1"/>
              <a:t>penyelidikan</a:t>
            </a:r>
            <a:r>
              <a:rPr dirty="0" lang="en-US"/>
              <a:t>, </a:t>
            </a:r>
            <a:r>
              <a:rPr dirty="0" lang="en-US" err="1"/>
              <a:t>jasa</a:t>
            </a:r>
            <a:r>
              <a:rPr dirty="0" lang="en-US"/>
              <a:t> </a:t>
            </a:r>
            <a:r>
              <a:rPr dirty="0" lang="en-US" err="1"/>
              <a:t>baik</a:t>
            </a:r>
            <a:r>
              <a:rPr dirty="0" lang="en-US"/>
              <a:t>, </a:t>
            </a:r>
            <a:r>
              <a:rPr dirty="0" lang="en-US" err="1"/>
              <a:t>mediasi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konsiliasi</a:t>
            </a:r>
            <a:r>
              <a:rPr dirty="0" lang="en-US"/>
              <a:t>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/>
    </p:bldLst>
  </p:timing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lastClr="000000" val="windowText"/>
      </a:dk1>
      <a:lt1>
        <a:sysClr lastClr="FFFFFF" val="window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dir="tl" rig="glow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dir="t" rig="glow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BAB VI SISTEM HUKUM DAN PERADILAN INTERNASIONAL</dc:title>
  <dc:creator>Mak Vera</dc:creator>
  <cp:lastModifiedBy>Mak Vera</cp:lastModifiedBy>
  <dcterms:created xsi:type="dcterms:W3CDTF">2023-03-01T23:42:39Z</dcterms:created>
  <dcterms:modified xsi:type="dcterms:W3CDTF">2023-05-19T12:50:28Z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ad9b2d9be0394597a31aeb7f7a14c32f</vt:lpwstr>
  </property>
</Properties>
</file>