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1" r:id="rId1"/>
  </p:sldMasterIdLst>
  <p:notesMasterIdLst>
    <p:notesMasterId r:id="rId2"/>
  </p:notesMasterIdLst>
  <p:sldIdLst>
    <p:sldId id="281" r:id="rId3"/>
    <p:sldId id="282" r:id="rId4"/>
    <p:sldId id="283" r:id="rId5"/>
    <p:sldId id="284" r:id="rId6"/>
    <p:sldId id="285" r:id="rId7"/>
    <p:sldId id="286" r:id="rId8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E344E54-DCE8-48F3-B87B-768794FFE1F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04867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0341AEE-4A19-4CF3-8568-1ECCDF18E1E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defTabSz="457200" eaLnBrk="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defTabSz="457200" eaLnBrk="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defTabSz="457200" eaLnBrk="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defTabSz="457200" eaLnBrk="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/>
            <a:fld id="{634A5C30-9E62-4D2F-8F56-F7CBF793B988}" type="slidenum">
              <a:rPr altLang="en-US" lang="gsw-FR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pPr eaLnBrk="1"/>
              <a:t>2</a:t>
            </a:fld>
            <a:endParaRPr altLang="en-US" lang="gsw-FR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4859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595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086100"/>
          </a:xfrm>
          <a:prstGeom prst="rect"/>
          <a:noFill/>
          <a:ln>
            <a:noFill/>
          </a:ln>
        </p:spPr>
        <p:txBody>
          <a:bodyPr anchor="ctr" wrap="none"/>
          <a:p>
            <a:endParaRPr altLang="en-US" lang="en-US"/>
          </a:p>
        </p:txBody>
      </p:sp>
      <p:sp>
        <p:nvSpPr>
          <p:cNvPr id="1048596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>
            <a:lvl1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defTabSz="457200" eaLnBrk="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defTabSz="457200" eaLnBrk="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defTabSz="457200" eaLnBrk="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defTabSz="457200" eaLnBrk="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fld id="{BE2EEABA-24E9-447D-90C1-0112AC19A8DD}" type="slidenum">
              <a:rPr altLang="en-US" sz="1200" lang="gsw-FR">
                <a:solidFill>
                  <a:srgbClr val="404040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altLang="en-US" sz="1200" lang="gsw-FR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defTabSz="457200" eaLnBrk="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defTabSz="457200" eaLnBrk="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defTabSz="457200" eaLnBrk="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defTabSz="457200" eaLnBrk="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/>
            <a:fld id="{DF8BF648-ACC1-43A3-B94C-AB985211CE7D}" type="slidenum">
              <a:rPr altLang="en-US" lang="gsw-FR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pPr eaLnBrk="1"/>
              <a:t>4</a:t>
            </a:fld>
            <a:endParaRPr altLang="en-US" lang="gsw-FR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4860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09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086100"/>
          </a:xfrm>
          <a:prstGeom prst="rect"/>
          <a:noFill/>
          <a:ln>
            <a:noFill/>
          </a:ln>
        </p:spPr>
        <p:txBody>
          <a:bodyPr anchor="ctr" wrap="none"/>
          <a:p>
            <a:endParaRPr altLang="en-US" lang="en-US"/>
          </a:p>
        </p:txBody>
      </p:sp>
      <p:sp>
        <p:nvSpPr>
          <p:cNvPr id="104861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>
            <a:lvl1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defTabSz="457200" eaLnBrk="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defTabSz="457200" eaLnBrk="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defTabSz="457200" eaLnBrk="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defTabSz="457200" eaLnBrk="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fld id="{696575B7-CBBD-48F9-8E73-35D716E2D1A1}" type="slidenum">
              <a:rPr altLang="en-US" sz="1200" lang="gsw-FR">
                <a:solidFill>
                  <a:srgbClr val="404040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100000"/>
                </a:lnSpc>
                <a:buClrTx/>
                <a:buFontTx/>
                <a:buNone/>
              </a:pPr>
              <a:t>4</a:t>
            </a:fld>
            <a:endParaRPr altLang="en-US" sz="1200" lang="gsw-FR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defTabSz="457200" eaLnBrk="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defTabSz="457200" eaLnBrk="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defTabSz="457200" eaLnBrk="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defTabSz="457200" eaLnBrk="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/>
            <a:fld id="{CA0F3B7F-D318-40C5-AC49-C1C46A841D32}" type="slidenum">
              <a:rPr altLang="en-US" lang="gsw-FR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pPr eaLnBrk="1"/>
              <a:t>5</a:t>
            </a:fld>
            <a:endParaRPr altLang="en-US" lang="gsw-FR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4861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15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086100"/>
          </a:xfrm>
          <a:prstGeom prst="rect"/>
          <a:noFill/>
          <a:ln>
            <a:noFill/>
          </a:ln>
        </p:spPr>
        <p:txBody>
          <a:bodyPr anchor="ctr" wrap="none"/>
          <a:p>
            <a:endParaRPr altLang="en-US" lang="en-US"/>
          </a:p>
        </p:txBody>
      </p:sp>
      <p:sp>
        <p:nvSpPr>
          <p:cNvPr id="1048616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>
            <a:lvl1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defTabSz="457200" eaLnBrk="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defTabSz="457200" eaLnBrk="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defTabSz="457200" eaLnBrk="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defTabSz="457200" eaLnBrk="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fld id="{A996C95B-D9E1-4EBD-8352-7F655091855B}" type="slidenum">
              <a:rPr altLang="en-US" sz="1200" lang="gsw-FR">
                <a:solidFill>
                  <a:srgbClr val="404040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100000"/>
                </a:lnSpc>
                <a:buClrTx/>
                <a:buFontTx/>
                <a:buNone/>
              </a:pPr>
              <a:t>5</a:t>
            </a:fld>
            <a:endParaRPr altLang="en-US" sz="1200" lang="gsw-FR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defTabSz="457200" eaLnBrk="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defTabSz="457200" eaLnBrk="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defTabSz="457200" eaLnBrk="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defTabSz="457200" eaLnBrk="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/>
            <a:fld id="{11540FA6-8BC6-4EE7-AB83-FB9C009EC226}" type="slidenum">
              <a:rPr altLang="en-US" lang="gsw-FR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pPr eaLnBrk="1"/>
              <a:t>6</a:t>
            </a:fld>
            <a:endParaRPr altLang="en-US" lang="gsw-FR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4862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25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086100"/>
          </a:xfrm>
          <a:prstGeom prst="rect"/>
          <a:noFill/>
          <a:ln>
            <a:noFill/>
          </a:ln>
        </p:spPr>
        <p:txBody>
          <a:bodyPr anchor="ctr" wrap="none"/>
          <a:p>
            <a:endParaRPr altLang="en-US" lang="en-US"/>
          </a:p>
        </p:txBody>
      </p:sp>
      <p:sp>
        <p:nvSpPr>
          <p:cNvPr id="1048626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>
            <a:lvl1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defTabSz="457200" eaLnBrk="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defTabSz="457200" eaLnBrk="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defTabSz="457200" eaLnBrk="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defTabSz="457200" eaLnBrk="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fld id="{CDB842FC-5520-4F70-9A18-E82473AB3873}" type="slidenum">
              <a:rPr altLang="en-US" sz="1200" lang="gsw-FR">
                <a:solidFill>
                  <a:srgbClr val="404040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100000"/>
                </a:lnSpc>
                <a:buClrTx/>
                <a:buFontTx/>
                <a:buNone/>
              </a:pPr>
              <a:t>6</a:t>
            </a:fld>
            <a:endParaRPr altLang="en-US" sz="1200" lang="gsw-FR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1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0486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04863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0485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0486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EF4E-A2D2-494D-A318-D40C71633E0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6242"/>
          </a:xfrm>
        </p:spPr>
        <p:txBody>
          <a:bodyPr>
            <a:normAutofit/>
          </a:bodyPr>
          <a:p>
            <a:pPr algn="ctr"/>
            <a:r>
              <a:rPr b="1" dirty="0" lang="en-US" smtClean="0"/>
              <a:t>BAB VI</a:t>
            </a:r>
            <a:br>
              <a:rPr b="1" dirty="0" lang="en-US" smtClean="0"/>
            </a:br>
            <a:r>
              <a:rPr b="1" dirty="0" lang="en-US" smtClean="0"/>
              <a:t>SISTEM HUKUM DAN PERADILAN INTERNASIONAL</a:t>
            </a:r>
            <a:endParaRPr b="1"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104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28563" y="251239"/>
            <a:ext cx="9507887" cy="1233327"/>
          </a:xfrm>
        </p:spPr>
        <p:txBody>
          <a:bodyPr/>
          <a:p>
            <a:pPr>
              <a:tabLst>
                <a:tab algn="l" pos="0"/>
                <a:tab algn="l" pos="457154"/>
                <a:tab algn="l" pos="914309"/>
                <a:tab algn="l" pos="1371463"/>
                <a:tab algn="l" pos="1828617"/>
                <a:tab algn="l" pos="2285771"/>
                <a:tab algn="l" pos="2742926"/>
                <a:tab algn="l" pos="3200080"/>
                <a:tab algn="l" pos="3657234"/>
                <a:tab algn="l" pos="4114389"/>
                <a:tab algn="l" pos="4571543"/>
                <a:tab algn="l" pos="5028697"/>
                <a:tab algn="l" pos="5485851"/>
                <a:tab algn="l" pos="5943006"/>
                <a:tab algn="l" pos="6400160"/>
                <a:tab algn="l" pos="6857314"/>
                <a:tab algn="l" pos="7314468"/>
                <a:tab algn="l" pos="7771623"/>
                <a:tab algn="l" pos="8228777"/>
                <a:tab algn="l" pos="8685931"/>
                <a:tab algn="l" pos="9143086"/>
              </a:tabLst>
            </a:pPr>
            <a:r>
              <a:rPr altLang="en-US" b="1" sz="3600" lang="en-US">
                <a:solidFill>
                  <a:srgbClr val="1C243C"/>
                </a:solidFill>
                <a:latin typeface="Times New Roman" panose="02020603050405020304" pitchFamily="18" charset="0"/>
              </a:rPr>
              <a:t>HUKUM INTERNASIONAL</a:t>
            </a:r>
          </a:p>
        </p:txBody>
      </p:sp>
      <p:sp>
        <p:nvSpPr>
          <p:cNvPr id="1048592" name="Text Box 2"/>
          <p:cNvSpPr txBox="1">
            <a:spLocks noChangeArrowheads="1"/>
          </p:cNvSpPr>
          <p:nvPr/>
        </p:nvSpPr>
        <p:spPr bwMode="auto">
          <a:xfrm>
            <a:off x="1371421" y="1627423"/>
            <a:ext cx="10179313" cy="4680928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/>
          <a:p>
            <a:pPr indent="-220641" marL="261912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 charset="2"/>
              <a:buChar char=""/>
              <a:tabLst>
                <a:tab algn="l" pos="261912"/>
                <a:tab algn="l" pos="719066"/>
                <a:tab algn="l" pos="1176220"/>
                <a:tab algn="l" pos="1633375"/>
                <a:tab algn="l" pos="2090529"/>
                <a:tab algn="l" pos="2547683"/>
                <a:tab algn="l" pos="3004837"/>
                <a:tab algn="l" pos="3461992"/>
                <a:tab algn="l" pos="3919146"/>
                <a:tab algn="l" pos="4376300"/>
                <a:tab algn="l" pos="4833455"/>
                <a:tab algn="l" pos="5290609"/>
                <a:tab algn="l" pos="5747763"/>
                <a:tab algn="l" pos="6204917"/>
                <a:tab algn="l" pos="6662072"/>
                <a:tab algn="l" pos="7119226"/>
                <a:tab algn="l" pos="7576380"/>
                <a:tab algn="l" pos="8033535"/>
                <a:tab algn="l" pos="8490689"/>
                <a:tab algn="l" pos="8947843"/>
                <a:tab algn="l" pos="9404997"/>
                <a:tab algn="l" pos="9600240"/>
                <a:tab algn="l" pos="10057394"/>
              </a:tabLst>
            </a:pPr>
            <a:r>
              <a:rPr b="1" sz="1900" lang="en-US">
                <a:solidFill>
                  <a:srgbClr val="333333"/>
                </a:solidFill>
                <a:latin typeface="Times New Roman" pitchFamily="16" charset="0"/>
                <a:cs typeface="Arial Unicode MS" charset="0"/>
              </a:rPr>
              <a:t>Hukum Internasional,</a:t>
            </a:r>
            <a:r>
              <a:rPr b="1" sz="19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sz="19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adalah bagian hukum yang mengatur aktivitas entitas berskala internasional.</a:t>
            </a:r>
          </a:p>
          <a:p>
            <a:pPr indent="-222228" lvl="1" marL="582555">
              <a:spcBef>
                <a:spcPts val="1000"/>
              </a:spcBef>
              <a:buClr>
                <a:srgbClr val="263050"/>
              </a:buClr>
              <a:buSzPct val="80000"/>
              <a:buFont typeface="Wingdings" charset="2"/>
              <a:buChar char=""/>
              <a:tabLst>
                <a:tab algn="l" pos="261912"/>
                <a:tab algn="l" pos="719066"/>
                <a:tab algn="l" pos="1176220"/>
                <a:tab algn="l" pos="1633375"/>
                <a:tab algn="l" pos="2090529"/>
                <a:tab algn="l" pos="2547683"/>
                <a:tab algn="l" pos="3004837"/>
                <a:tab algn="l" pos="3461992"/>
                <a:tab algn="l" pos="3919146"/>
                <a:tab algn="l" pos="4376300"/>
                <a:tab algn="l" pos="4833455"/>
                <a:tab algn="l" pos="5290609"/>
                <a:tab algn="l" pos="5747763"/>
                <a:tab algn="l" pos="6204917"/>
                <a:tab algn="l" pos="6662072"/>
                <a:tab algn="l" pos="7119226"/>
                <a:tab algn="l" pos="7576380"/>
                <a:tab algn="l" pos="8033535"/>
                <a:tab algn="l" pos="8490689"/>
                <a:tab algn="l" pos="8947843"/>
                <a:tab algn="l" pos="9404997"/>
                <a:tab algn="l" pos="9600240"/>
                <a:tab algn="l" pos="10057394"/>
              </a:tabLst>
            </a:pPr>
            <a:r>
              <a:rPr sz="19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Pada awalnya, hukum internasional hanya diartikan sebagai perilaku dan hubungan antar negara;</a:t>
            </a:r>
          </a:p>
          <a:p>
            <a:pPr indent="-222228" lvl="1" marL="582555">
              <a:spcBef>
                <a:spcPts val="1000"/>
              </a:spcBef>
              <a:buClr>
                <a:srgbClr val="263050"/>
              </a:buClr>
              <a:buSzPct val="80000"/>
              <a:buFont typeface="Wingdings" charset="2"/>
              <a:buChar char=""/>
              <a:tabLst>
                <a:tab algn="l" pos="261912"/>
                <a:tab algn="l" pos="719066"/>
                <a:tab algn="l" pos="1176220"/>
                <a:tab algn="l" pos="1633375"/>
                <a:tab algn="l" pos="2090529"/>
                <a:tab algn="l" pos="2547683"/>
                <a:tab algn="l" pos="3004837"/>
                <a:tab algn="l" pos="3461992"/>
                <a:tab algn="l" pos="3919146"/>
                <a:tab algn="l" pos="4376300"/>
                <a:tab algn="l" pos="4833455"/>
                <a:tab algn="l" pos="5290609"/>
                <a:tab algn="l" pos="5747763"/>
                <a:tab algn="l" pos="6204917"/>
                <a:tab algn="l" pos="6662072"/>
                <a:tab algn="l" pos="7119226"/>
                <a:tab algn="l" pos="7576380"/>
                <a:tab algn="l" pos="8033535"/>
                <a:tab algn="l" pos="8490689"/>
                <a:tab algn="l" pos="8947843"/>
                <a:tab algn="l" pos="9404997"/>
                <a:tab algn="l" pos="9600240"/>
                <a:tab algn="l" pos="10057394"/>
              </a:tabLst>
            </a:pPr>
            <a:r>
              <a:rPr sz="19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[dalam perkembangannya], pola hubungan internasional yang semakin kompleks, maka pengertian ini kemudian meluas sehingga hukum internasional juga mengurusi struktur dan perilaku organisasi internasional dan, pada batas tertentu, perusahaan multinasional dan individu.</a:t>
            </a:r>
          </a:p>
          <a:p>
            <a:pPr indent="-220641" marL="261912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 charset="2"/>
              <a:buChar char=""/>
              <a:tabLst>
                <a:tab algn="l" pos="261912"/>
                <a:tab algn="l" pos="719066"/>
                <a:tab algn="l" pos="1176220"/>
                <a:tab algn="l" pos="1633375"/>
                <a:tab algn="l" pos="2090529"/>
                <a:tab algn="l" pos="2547683"/>
                <a:tab algn="l" pos="3004837"/>
                <a:tab algn="l" pos="3461992"/>
                <a:tab algn="l" pos="3919146"/>
                <a:tab algn="l" pos="4376300"/>
                <a:tab algn="l" pos="4833455"/>
                <a:tab algn="l" pos="5290609"/>
                <a:tab algn="l" pos="5747763"/>
                <a:tab algn="l" pos="6204917"/>
                <a:tab algn="l" pos="6662072"/>
                <a:tab algn="l" pos="7119226"/>
                <a:tab algn="l" pos="7576380"/>
                <a:tab algn="l" pos="8033535"/>
                <a:tab algn="l" pos="8490689"/>
                <a:tab algn="l" pos="8947843"/>
                <a:tab algn="l" pos="9404997"/>
                <a:tab algn="l" pos="9600240"/>
                <a:tab algn="l" pos="10057394"/>
              </a:tabLst>
            </a:pPr>
            <a:r>
              <a:rPr b="1" sz="1900" lang="en-US">
                <a:solidFill>
                  <a:srgbClr val="333333"/>
                </a:solidFill>
                <a:latin typeface="Times New Roman" pitchFamily="16" charset="0"/>
                <a:cs typeface="Arial Unicode MS" charset="0"/>
              </a:rPr>
              <a:t>Hukum Internasional,</a:t>
            </a:r>
            <a:r>
              <a:rPr b="1" sz="19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sz="19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terbagi menjadi dua bagian, yaitu:</a:t>
            </a:r>
          </a:p>
          <a:p>
            <a:pPr indent="-220641" marL="261912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Times New Roman" pitchFamily="16" charset="0"/>
              <a:buAutoNum type="romanLcPeriod"/>
              <a:tabLst>
                <a:tab algn="l" pos="261912"/>
                <a:tab algn="l" pos="719066"/>
                <a:tab algn="l" pos="1176220"/>
                <a:tab algn="l" pos="1633375"/>
                <a:tab algn="l" pos="2090529"/>
                <a:tab algn="l" pos="2547683"/>
                <a:tab algn="l" pos="3004837"/>
                <a:tab algn="l" pos="3461992"/>
                <a:tab algn="l" pos="3919146"/>
                <a:tab algn="l" pos="4376300"/>
                <a:tab algn="l" pos="4833455"/>
                <a:tab algn="l" pos="5290609"/>
                <a:tab algn="l" pos="5747763"/>
                <a:tab algn="l" pos="6204917"/>
                <a:tab algn="l" pos="6662072"/>
                <a:tab algn="l" pos="7119226"/>
                <a:tab algn="l" pos="7576380"/>
                <a:tab algn="l" pos="8033535"/>
                <a:tab algn="l" pos="8490689"/>
                <a:tab algn="l" pos="8947843"/>
                <a:tab algn="l" pos="9404997"/>
                <a:tab algn="l" pos="9600240"/>
                <a:tab algn="l" pos="10057394"/>
              </a:tabLst>
            </a:pPr>
            <a:r>
              <a:rPr b="1" sz="1900" lang="en-US">
                <a:solidFill>
                  <a:srgbClr val="333333"/>
                </a:solidFill>
                <a:latin typeface="Times New Roman" pitchFamily="16" charset="0"/>
                <a:cs typeface="Arial Unicode MS" charset="0"/>
              </a:rPr>
              <a:t>HUKUM PERDATA INTERNASIONAL</a:t>
            </a:r>
            <a:r>
              <a:rPr sz="1900" lang="en-US">
                <a:solidFill>
                  <a:srgbClr val="333333"/>
                </a:solidFill>
                <a:latin typeface="Times New Roman" pitchFamily="16" charset="0"/>
                <a:cs typeface="Arial Unicode MS" charset="0"/>
              </a:rPr>
              <a:t>,</a:t>
            </a:r>
            <a:r>
              <a:rPr sz="19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adalah hukum internasional yang mengatur hubungan hukum antara warga negara di suatu negara dengan warga negara dari negara lain (Hukum Antarbangsa).</a:t>
            </a:r>
          </a:p>
          <a:p>
            <a:pPr indent="-220641" marL="261912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Times New Roman" pitchFamily="16" charset="0"/>
              <a:buAutoNum type="romanLcPeriod"/>
              <a:tabLst>
                <a:tab algn="l" pos="261912"/>
                <a:tab algn="l" pos="719066"/>
                <a:tab algn="l" pos="1176220"/>
                <a:tab algn="l" pos="1633375"/>
                <a:tab algn="l" pos="2090529"/>
                <a:tab algn="l" pos="2547683"/>
                <a:tab algn="l" pos="3004837"/>
                <a:tab algn="l" pos="3461992"/>
                <a:tab algn="l" pos="3919146"/>
                <a:tab algn="l" pos="4376300"/>
                <a:tab algn="l" pos="4833455"/>
                <a:tab algn="l" pos="5290609"/>
                <a:tab algn="l" pos="5747763"/>
                <a:tab algn="l" pos="6204917"/>
                <a:tab algn="l" pos="6662072"/>
                <a:tab algn="l" pos="7119226"/>
                <a:tab algn="l" pos="7576380"/>
                <a:tab algn="l" pos="8033535"/>
                <a:tab algn="l" pos="8490689"/>
                <a:tab algn="l" pos="8947843"/>
                <a:tab algn="l" pos="9404997"/>
                <a:tab algn="l" pos="9600240"/>
                <a:tab algn="l" pos="10057394"/>
              </a:tabLst>
            </a:pPr>
            <a:r>
              <a:rPr b="1" sz="1900" lang="en-US">
                <a:solidFill>
                  <a:srgbClr val="333333"/>
                </a:solidFill>
                <a:latin typeface="Times New Roman" pitchFamily="16" charset="0"/>
                <a:cs typeface="Arial Unicode MS" charset="0"/>
              </a:rPr>
              <a:t>HUKUM INTERNASIONAL PUBLIK</a:t>
            </a:r>
            <a:r>
              <a:rPr sz="1900" lang="en-US">
                <a:solidFill>
                  <a:srgbClr val="333333"/>
                </a:solidFill>
                <a:latin typeface="Times New Roman" pitchFamily="16" charset="0"/>
                <a:cs typeface="Arial Unicode MS" charset="0"/>
              </a:rPr>
              <a:t>,</a:t>
            </a:r>
            <a:r>
              <a:rPr sz="19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adalah hukum internasional yang mengatur negara yang satu dengan lainnya dalam hubungan internasional (Hukum Antarnegara).</a:t>
            </a:r>
          </a:p>
          <a:p>
            <a:pPr indent="-217466" marL="271436">
              <a:lnSpc>
                <a:spcPct val="90000"/>
              </a:lnSpc>
              <a:spcBef>
                <a:spcPts val="1800"/>
              </a:spcBef>
              <a:buSzPct val="80000"/>
              <a:tabLst>
                <a:tab algn="l" pos="261912"/>
                <a:tab algn="l" pos="719066"/>
                <a:tab algn="l" pos="1176220"/>
                <a:tab algn="l" pos="1633375"/>
                <a:tab algn="l" pos="2090529"/>
                <a:tab algn="l" pos="2547683"/>
                <a:tab algn="l" pos="3004837"/>
                <a:tab algn="l" pos="3461992"/>
                <a:tab algn="l" pos="3919146"/>
                <a:tab algn="l" pos="4376300"/>
                <a:tab algn="l" pos="4833455"/>
                <a:tab algn="l" pos="5290609"/>
                <a:tab algn="l" pos="5747763"/>
                <a:tab algn="l" pos="6204917"/>
                <a:tab algn="l" pos="6662072"/>
                <a:tab algn="l" pos="7119226"/>
                <a:tab algn="l" pos="7576380"/>
                <a:tab algn="l" pos="8033535"/>
                <a:tab algn="l" pos="8490689"/>
                <a:tab algn="l" pos="8947843"/>
                <a:tab algn="l" pos="9404997"/>
                <a:tab algn="l" pos="9600240"/>
                <a:tab algn="l" pos="10057394"/>
              </a:tabLst>
            </a:pPr>
            <a:endParaRPr sz="1900" lang="en-US">
              <a:solidFill>
                <a:srgbClr val="263050"/>
              </a:solidFill>
              <a:latin typeface="Times New Roman" pitchFamily="16" charset="0"/>
              <a:cs typeface="Arial Unicode MS" charset="0"/>
            </a:endParaRPr>
          </a:p>
        </p:txBody>
      </p:sp>
    </p:spTree>
  </p:cSld>
  <p:clrMapOvr>
    <a:masterClrMapping/>
  </p:clrMapOvr>
  <p:transition spd="med">
    <p:fad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en-US" b="1" dirty="0" lang="en-US" err="1">
                <a:solidFill>
                  <a:srgbClr val="FF0000"/>
                </a:solidFill>
              </a:rPr>
              <a:t>Sumber</a:t>
            </a:r>
            <a:r>
              <a:rPr altLang="en-US" b="1" dirty="0" lang="en-US">
                <a:solidFill>
                  <a:srgbClr val="FF0000"/>
                </a:solidFill>
              </a:rPr>
              <a:t> </a:t>
            </a:r>
            <a:r>
              <a:rPr altLang="en-US" b="1" dirty="0" lang="en-US" err="1">
                <a:solidFill>
                  <a:srgbClr val="FF0000"/>
                </a:solidFill>
              </a:rPr>
              <a:t>Hukum</a:t>
            </a:r>
            <a:r>
              <a:rPr altLang="en-US" b="1" dirty="0" lang="en-US">
                <a:solidFill>
                  <a:srgbClr val="FF0000"/>
                </a:solidFill>
              </a:rPr>
              <a:t> </a:t>
            </a:r>
            <a:r>
              <a:rPr altLang="en-US" b="1" dirty="0" lang="en-US" err="1">
                <a:solidFill>
                  <a:srgbClr val="FF0000"/>
                </a:solidFill>
              </a:rPr>
              <a:t>Internasional</a:t>
            </a:r>
            <a:endParaRPr altLang="en-US" b="1" dirty="0" lang="en-US">
              <a:solidFill>
                <a:srgbClr val="FF0000"/>
              </a:solidFill>
            </a:endParaRPr>
          </a:p>
        </p:txBody>
      </p:sp>
      <p:sp>
        <p:nvSpPr>
          <p:cNvPr id="10485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pPr indent="-609600" marL="609600">
              <a:buFontTx/>
              <a:buAutoNum type="arabicPeriod"/>
            </a:pPr>
            <a:r>
              <a:rPr altLang="en-US" dirty="0" lang="en-US" err="1"/>
              <a:t>Traktat</a:t>
            </a:r>
            <a:r>
              <a:rPr altLang="en-US" dirty="0" lang="en-US"/>
              <a:t> (international convention)</a:t>
            </a:r>
          </a:p>
          <a:p>
            <a:pPr indent="-609600" marL="609600">
              <a:buFontTx/>
              <a:buAutoNum type="arabicPeriod"/>
            </a:pPr>
            <a:r>
              <a:rPr altLang="en-US" dirty="0" lang="en-US" err="1"/>
              <a:t>Kebiasaan-kebiasaan</a:t>
            </a:r>
            <a:r>
              <a:rPr altLang="en-US" dirty="0" lang="en-US"/>
              <a:t> </a:t>
            </a:r>
            <a:r>
              <a:rPr altLang="en-US" dirty="0" lang="en-US" err="1"/>
              <a:t>internasional</a:t>
            </a:r>
            <a:r>
              <a:rPr altLang="en-US" dirty="0" lang="en-US"/>
              <a:t> (international customary law) yang </a:t>
            </a:r>
            <a:r>
              <a:rPr altLang="en-US" dirty="0" lang="en-US" err="1"/>
              <a:t>diakui</a:t>
            </a:r>
            <a:r>
              <a:rPr altLang="en-US" dirty="0" lang="en-US"/>
              <a:t> </a:t>
            </a:r>
            <a:r>
              <a:rPr altLang="en-US" dirty="0" lang="en-US" err="1"/>
              <a:t>sebagai</a:t>
            </a:r>
            <a:r>
              <a:rPr altLang="en-US" dirty="0" lang="en-US"/>
              <a:t> </a:t>
            </a:r>
            <a:r>
              <a:rPr altLang="en-US" dirty="0" lang="en-US" err="1"/>
              <a:t>hukum</a:t>
            </a:r>
            <a:r>
              <a:rPr altLang="en-US" dirty="0" lang="en-US"/>
              <a:t>.</a:t>
            </a:r>
          </a:p>
          <a:p>
            <a:pPr indent="-609600" marL="609600">
              <a:buFontTx/>
              <a:buAutoNum type="arabicPeriod"/>
            </a:pPr>
            <a:r>
              <a:rPr altLang="en-US" dirty="0" lang="en-US" err="1"/>
              <a:t>Asas</a:t>
            </a:r>
            <a:r>
              <a:rPr altLang="en-US" dirty="0" lang="en-US"/>
              <a:t> </a:t>
            </a:r>
            <a:r>
              <a:rPr altLang="en-US" dirty="0" lang="en-US" err="1"/>
              <a:t>hukum</a:t>
            </a:r>
            <a:r>
              <a:rPr altLang="en-US" dirty="0" lang="en-US"/>
              <a:t> </a:t>
            </a:r>
            <a:r>
              <a:rPr altLang="en-US" dirty="0" lang="en-US" err="1"/>
              <a:t>umum</a:t>
            </a:r>
            <a:r>
              <a:rPr altLang="en-US" dirty="0" lang="en-US"/>
              <a:t> (general principles of law) yang </a:t>
            </a:r>
            <a:r>
              <a:rPr altLang="en-US" dirty="0" lang="en-US" err="1"/>
              <a:t>diakui</a:t>
            </a:r>
            <a:r>
              <a:rPr altLang="en-US" dirty="0" lang="en-US"/>
              <a:t> </a:t>
            </a:r>
            <a:r>
              <a:rPr altLang="en-US" dirty="0" lang="en-US" err="1"/>
              <a:t>oleh</a:t>
            </a:r>
            <a:r>
              <a:rPr altLang="en-US" dirty="0" lang="en-US"/>
              <a:t> </a:t>
            </a:r>
            <a:r>
              <a:rPr altLang="en-US" dirty="0" lang="en-US" err="1"/>
              <a:t>bangsa-bangsa</a:t>
            </a:r>
            <a:r>
              <a:rPr altLang="en-US" dirty="0" lang="en-US"/>
              <a:t> </a:t>
            </a:r>
            <a:r>
              <a:rPr altLang="en-US" dirty="0" lang="en-US" err="1"/>
              <a:t>beradab</a:t>
            </a:r>
            <a:r>
              <a:rPr altLang="en-US" dirty="0" lang="en-US"/>
              <a:t> (civilized nations)</a:t>
            </a:r>
          </a:p>
          <a:p>
            <a:pPr indent="-609600" marL="609600">
              <a:buFontTx/>
              <a:buAutoNum type="arabicPeriod"/>
            </a:pPr>
            <a:r>
              <a:rPr altLang="en-US" dirty="0" lang="en-US" err="1"/>
              <a:t>Yurisprudensi</a:t>
            </a:r>
            <a:r>
              <a:rPr altLang="en-US" dirty="0" lang="en-US"/>
              <a:t> </a:t>
            </a:r>
            <a:r>
              <a:rPr altLang="en-US" dirty="0" lang="en-US" err="1"/>
              <a:t>internasional</a:t>
            </a:r>
            <a:endParaRPr altLang="en-US" dirty="0" lang="en-US"/>
          </a:p>
          <a:p>
            <a:pPr indent="-609600" marL="609600">
              <a:buFontTx/>
              <a:buAutoNum type="arabicPeriod"/>
            </a:pPr>
            <a:r>
              <a:rPr altLang="en-US" dirty="0" lang="en-US" err="1"/>
              <a:t>Doktrin</a:t>
            </a:r>
            <a:r>
              <a:rPr altLang="en-US" dirty="0" lang="en-US"/>
              <a:t> 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remove" grpId="0" id="12" nodeType="clickEffect" presetClass="emph" presetID="27" presetSubtype="0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autoRev="1" dur="250" fill="remove" id="13"/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autoRev="1" dur="250" fill="remove" id="14"/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autoRev="1" dur="250" fill="remove" id="15"/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autoRev="1" dur="250" fill="remove" id="16"/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remove" grpId="0" id="19" nodeType="clickEffect" presetClass="emph" presetID="27" presetSubtype="0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autoRev="1" dur="250" fill="remove" id="20"/>
                                        <p:tgtEl>
                                          <p:spTgt spid="104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autoRev="1" dur="250" fill="remove" id="21"/>
                                        <p:tgtEl>
                                          <p:spTgt spid="104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autoRev="1" dur="250" fill="remove" id="22"/>
                                        <p:tgtEl>
                                          <p:spTgt spid="104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autoRev="1" dur="250" fill="remove" id="23"/>
                                        <p:tgtEl>
                                          <p:spTgt spid="104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remove" grpId="0" id="26" nodeType="clickEffect" presetClass="emph" presetID="27" presetSubtype="0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autoRev="1" dur="250" fill="remove" id="27"/>
                                        <p:tgtEl>
                                          <p:spTgt spid="104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autoRev="1" dur="250" fill="remove" id="28"/>
                                        <p:tgtEl>
                                          <p:spTgt spid="104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autoRev="1" dur="250" fill="remove" id="29"/>
                                        <p:tgtEl>
                                          <p:spTgt spid="104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autoRev="1" dur="250" fill="remove" id="30"/>
                                        <p:tgtEl>
                                          <p:spTgt spid="104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remove" grpId="0" id="33" nodeType="clickEffect" presetClass="emph" presetID="27" presetSubtype="0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autoRev="1" dur="250" fill="remove" id="34"/>
                                        <p:tgtEl>
                                          <p:spTgt spid="104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autoRev="1" dur="250" fill="remove" id="35"/>
                                        <p:tgtEl>
                                          <p:spTgt spid="104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autoRev="1" dur="250" fill="remove" id="36"/>
                                        <p:tgtEl>
                                          <p:spTgt spid="104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autoRev="1" dur="250" fill="remove" id="37"/>
                                        <p:tgtEl>
                                          <p:spTgt spid="104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remove" grpId="0" id="40" nodeType="clickEffect" presetClass="emph" presetID="27" presetSubtype="0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autoRev="1" dur="250" fill="remove" id="41"/>
                                        <p:tgtEl>
                                          <p:spTgt spid="104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autoRev="1" dur="250" fill="remove" id="42"/>
                                        <p:tgtEl>
                                          <p:spTgt spid="104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autoRev="1" dur="250" fill="remove" id="43"/>
                                        <p:tgtEl>
                                          <p:spTgt spid="104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autoRev="1" dur="250" fill="remove" id="44"/>
                                        <p:tgtEl>
                                          <p:spTgt spid="104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7" grpId="0"/>
      <p:bldP spid="104859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1"/>
          <p:cNvSpPr>
            <a:spLocks noGrp="1" noChangeArrowheads="1"/>
          </p:cNvSpPr>
          <p:nvPr>
            <p:ph type="title"/>
          </p:nvPr>
        </p:nvSpPr>
        <p:spPr>
          <a:xfrm>
            <a:off x="1341264" y="467111"/>
            <a:ext cx="9507887" cy="1233327"/>
          </a:xfrm>
        </p:spPr>
        <p:txBody>
          <a:bodyPr/>
          <a:p>
            <a:pPr>
              <a:tabLst>
                <a:tab algn="l" pos="0"/>
                <a:tab algn="l" pos="457154"/>
                <a:tab algn="l" pos="914309"/>
                <a:tab algn="l" pos="1371463"/>
                <a:tab algn="l" pos="1828617"/>
                <a:tab algn="l" pos="2285771"/>
                <a:tab algn="l" pos="2742926"/>
                <a:tab algn="l" pos="3200080"/>
                <a:tab algn="l" pos="3657234"/>
                <a:tab algn="l" pos="4114389"/>
                <a:tab algn="l" pos="4571543"/>
                <a:tab algn="l" pos="5028697"/>
                <a:tab algn="l" pos="5485851"/>
                <a:tab algn="l" pos="5943006"/>
                <a:tab algn="l" pos="6400160"/>
                <a:tab algn="l" pos="6857314"/>
                <a:tab algn="l" pos="7314468"/>
                <a:tab algn="l" pos="7771623"/>
                <a:tab algn="l" pos="8228777"/>
                <a:tab algn="l" pos="8685931"/>
                <a:tab algn="l" pos="9143086"/>
              </a:tabLst>
            </a:pPr>
            <a:r>
              <a:rPr altLang="en-US" b="1" dirty="0" sz="3400" lang="en-US">
                <a:solidFill>
                  <a:srgbClr val="1C243C"/>
                </a:solidFill>
                <a:latin typeface="Times New Roman" panose="02020603050405020304" pitchFamily="18" charset="0"/>
              </a:rPr>
              <a:t>ASAS-ASAS HUKUM INTERNASIONAL</a:t>
            </a:r>
          </a:p>
        </p:txBody>
      </p:sp>
      <p:sp>
        <p:nvSpPr>
          <p:cNvPr id="10486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41263" y="1902024"/>
            <a:ext cx="8350750" cy="4122201"/>
          </a:xfrm>
        </p:spPr>
        <p:txBody>
          <a:bodyPr>
            <a:normAutofit fontScale="95833" lnSpcReduction="20000"/>
          </a:bodyPr>
          <a:p>
            <a:pPr indent="-220641" marL="261912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63050"/>
              </a:buClr>
              <a:buSzPct val="80000"/>
              <a:buFont typeface="Wingdings" panose="05000000000000000000" pitchFamily="2" charset="2"/>
              <a:buChar char=""/>
              <a:tabLst>
                <a:tab algn="l" pos="261912"/>
                <a:tab algn="l" pos="374613"/>
                <a:tab algn="l" pos="831767"/>
                <a:tab algn="l" pos="1288921"/>
                <a:tab algn="l" pos="1746075"/>
                <a:tab algn="l" pos="2203230"/>
                <a:tab algn="l" pos="2660384"/>
                <a:tab algn="l" pos="3117538"/>
                <a:tab algn="l" pos="3574692"/>
                <a:tab algn="l" pos="4031847"/>
                <a:tab algn="l" pos="4489001"/>
                <a:tab algn="l" pos="4946155"/>
                <a:tab algn="l" pos="5403310"/>
                <a:tab algn="l" pos="5860464"/>
                <a:tab algn="l" pos="6317618"/>
                <a:tab algn="l" pos="6774772"/>
                <a:tab algn="l" pos="7231927"/>
                <a:tab algn="l" pos="7689081"/>
                <a:tab algn="l" pos="8146235"/>
                <a:tab algn="l" pos="8603390"/>
                <a:tab algn="l" pos="9060544"/>
              </a:tabLst>
            </a:pPr>
            <a:r>
              <a:rPr altLang="en-US" b="1" dirty="0" sz="2400" lang="en-US" err="1">
                <a:solidFill>
                  <a:srgbClr val="006666"/>
                </a:solidFill>
                <a:latin typeface="Times New Roman" panose="02020603050405020304" pitchFamily="18" charset="0"/>
              </a:rPr>
              <a:t>Asas</a:t>
            </a:r>
            <a:r>
              <a:rPr altLang="en-US" b="1" dirty="0" sz="2400" lang="en-US">
                <a:solidFill>
                  <a:srgbClr val="006666"/>
                </a:solidFill>
                <a:latin typeface="Times New Roman" panose="02020603050405020304" pitchFamily="18" charset="0"/>
              </a:rPr>
              <a:t> </a:t>
            </a:r>
            <a:r>
              <a:rPr altLang="en-US" b="1" dirty="0" sz="2400" lang="en-US" err="1">
                <a:solidFill>
                  <a:srgbClr val="006666"/>
                </a:solidFill>
                <a:latin typeface="Times New Roman" panose="02020603050405020304" pitchFamily="18" charset="0"/>
              </a:rPr>
              <a:t>Teritorial</a:t>
            </a:r>
            <a:r>
              <a:rPr altLang="en-US" b="1" dirty="0" sz="2400" lang="en-US">
                <a:solidFill>
                  <a:srgbClr val="006666"/>
                </a:solidFill>
                <a:latin typeface="Times New Roman" panose="02020603050405020304" pitchFamily="18" charset="0"/>
              </a:rPr>
              <a:t>,</a:t>
            </a:r>
            <a:r>
              <a:rPr altLang="en-US" b="1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menurut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asas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ini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negara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melaksanakan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hukum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bagi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semua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orang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dan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semua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barang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yang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berada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di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wilayahnya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indent="-220641" marL="261912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63050"/>
              </a:buClr>
              <a:buSzPct val="80000"/>
              <a:buFont typeface="Wingdings" panose="05000000000000000000" pitchFamily="2" charset="2"/>
              <a:buChar char=""/>
              <a:tabLst>
                <a:tab algn="l" pos="261912"/>
                <a:tab algn="l" pos="374613"/>
                <a:tab algn="l" pos="831767"/>
                <a:tab algn="l" pos="1288921"/>
                <a:tab algn="l" pos="1746075"/>
                <a:tab algn="l" pos="2203230"/>
                <a:tab algn="l" pos="2660384"/>
                <a:tab algn="l" pos="3117538"/>
                <a:tab algn="l" pos="3574692"/>
                <a:tab algn="l" pos="4031847"/>
                <a:tab algn="l" pos="4489001"/>
                <a:tab algn="l" pos="4946155"/>
                <a:tab algn="l" pos="5403310"/>
                <a:tab algn="l" pos="5860464"/>
                <a:tab algn="l" pos="6317618"/>
                <a:tab algn="l" pos="6774772"/>
                <a:tab algn="l" pos="7231927"/>
                <a:tab algn="l" pos="7689081"/>
                <a:tab algn="l" pos="8146235"/>
                <a:tab algn="l" pos="8603390"/>
                <a:tab algn="l" pos="9060544"/>
              </a:tabLst>
            </a:pPr>
            <a:r>
              <a:rPr altLang="en-US" b="1" dirty="0" sz="2400" lang="en-US" err="1">
                <a:solidFill>
                  <a:srgbClr val="006666"/>
                </a:solidFill>
                <a:latin typeface="Times New Roman" panose="02020603050405020304" pitchFamily="18" charset="0"/>
              </a:rPr>
              <a:t>Asas</a:t>
            </a:r>
            <a:r>
              <a:rPr altLang="en-US" b="1" dirty="0" sz="2400" lang="en-US">
                <a:solidFill>
                  <a:srgbClr val="006666"/>
                </a:solidFill>
                <a:latin typeface="Times New Roman" panose="02020603050405020304" pitchFamily="18" charset="0"/>
              </a:rPr>
              <a:t> </a:t>
            </a:r>
            <a:r>
              <a:rPr altLang="en-US" b="1" dirty="0" sz="2400" lang="en-US" err="1">
                <a:solidFill>
                  <a:srgbClr val="006666"/>
                </a:solidFill>
                <a:latin typeface="Times New Roman" panose="02020603050405020304" pitchFamily="18" charset="0"/>
              </a:rPr>
              <a:t>Kebangsaan</a:t>
            </a:r>
            <a:r>
              <a:rPr altLang="en-US" b="1" dirty="0" sz="2400" lang="en-US">
                <a:solidFill>
                  <a:srgbClr val="006666"/>
                </a:solidFill>
                <a:latin typeface="Times New Roman" panose="02020603050405020304" pitchFamily="18" charset="0"/>
              </a:rPr>
              <a:t>,</a:t>
            </a:r>
            <a:r>
              <a:rPr altLang="en-US" b="1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menurut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asas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ini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setiap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warga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negara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dimanapun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dia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berada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tetap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mendapatkan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perlakuan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hukum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dari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negaranya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Asas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ini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memiliki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kekuatan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ekstrateritorial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artinya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hukum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negara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tetap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berlaku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bagi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seorang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warga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negara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walaupun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ia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berada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di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negara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lain.</a:t>
            </a:r>
          </a:p>
          <a:p>
            <a:pPr indent="-220641" marL="261912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63050"/>
              </a:buClr>
              <a:buSzPct val="80000"/>
              <a:buFont typeface="Wingdings" panose="05000000000000000000" pitchFamily="2" charset="2"/>
              <a:buChar char=""/>
              <a:tabLst>
                <a:tab algn="l" pos="261912"/>
                <a:tab algn="l" pos="374613"/>
                <a:tab algn="l" pos="831767"/>
                <a:tab algn="l" pos="1288921"/>
                <a:tab algn="l" pos="1746075"/>
                <a:tab algn="l" pos="2203230"/>
                <a:tab algn="l" pos="2660384"/>
                <a:tab algn="l" pos="3117538"/>
                <a:tab algn="l" pos="3574692"/>
                <a:tab algn="l" pos="4031847"/>
                <a:tab algn="l" pos="4489001"/>
                <a:tab algn="l" pos="4946155"/>
                <a:tab algn="l" pos="5403310"/>
                <a:tab algn="l" pos="5860464"/>
                <a:tab algn="l" pos="6317618"/>
                <a:tab algn="l" pos="6774772"/>
                <a:tab algn="l" pos="7231927"/>
                <a:tab algn="l" pos="7689081"/>
                <a:tab algn="l" pos="8146235"/>
                <a:tab algn="l" pos="8603390"/>
                <a:tab algn="l" pos="9060544"/>
              </a:tabLst>
            </a:pPr>
            <a:r>
              <a:rPr altLang="en-US" b="1" dirty="0" sz="2400" lang="en-US" err="1">
                <a:solidFill>
                  <a:srgbClr val="006666"/>
                </a:solidFill>
                <a:latin typeface="Times New Roman" panose="02020603050405020304" pitchFamily="18" charset="0"/>
              </a:rPr>
              <a:t>Asas</a:t>
            </a:r>
            <a:r>
              <a:rPr altLang="en-US" b="1" dirty="0" sz="2400" lang="en-US">
                <a:solidFill>
                  <a:srgbClr val="006666"/>
                </a:solidFill>
                <a:latin typeface="Times New Roman" panose="02020603050405020304" pitchFamily="18" charset="0"/>
              </a:rPr>
              <a:t> </a:t>
            </a:r>
            <a:r>
              <a:rPr altLang="en-US" b="1" dirty="0" sz="2400" lang="en-US" err="1">
                <a:solidFill>
                  <a:srgbClr val="006666"/>
                </a:solidFill>
                <a:latin typeface="Times New Roman" panose="02020603050405020304" pitchFamily="18" charset="0"/>
              </a:rPr>
              <a:t>Kepentingan</a:t>
            </a:r>
            <a:r>
              <a:rPr altLang="en-US" b="1" dirty="0" sz="2400" lang="en-US">
                <a:solidFill>
                  <a:srgbClr val="006666"/>
                </a:solidFill>
                <a:latin typeface="Times New Roman" panose="02020603050405020304" pitchFamily="18" charset="0"/>
              </a:rPr>
              <a:t> </a:t>
            </a:r>
            <a:r>
              <a:rPr altLang="en-US" b="1" dirty="0" sz="2400" lang="en-US" err="1">
                <a:solidFill>
                  <a:srgbClr val="006666"/>
                </a:solidFill>
                <a:latin typeface="Times New Roman" panose="02020603050405020304" pitchFamily="18" charset="0"/>
              </a:rPr>
              <a:t>Umum</a:t>
            </a:r>
            <a:r>
              <a:rPr altLang="en-US" b="1" dirty="0" sz="2400" lang="en-US">
                <a:solidFill>
                  <a:srgbClr val="006666"/>
                </a:solidFill>
                <a:latin typeface="Times New Roman" panose="02020603050405020304" pitchFamily="18" charset="0"/>
              </a:rPr>
              <a:t>,</a:t>
            </a:r>
            <a:r>
              <a:rPr altLang="en-US" b="1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menurut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asas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ini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negara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dapat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menyesuaikan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diri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dengan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semua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keadaan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dan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peristiwa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yang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bersangkut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paut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dengan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kepentingan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umum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Jadi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hukum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tidak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terikat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pada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batas-batas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wilayah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suatu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negara</a:t>
            </a:r>
            <a:r>
              <a:rPr altLang="en-US" dirty="0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6" tmFilter="0, 0; .2, .5; .8, .5; 1, 0"/>
                                        <p:tgtEl>
                                          <p:spTgt spid="10486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7"/>
                                        <p:tgtEl>
                                          <p:spTgt spid="10486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mph" presetID="24" presetSubtype="0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dur="500" fill="hold" id="11"/>
                                        <p:tgtEl>
                                          <p:spTgt spid="1048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l="-25098" s="-12549"/>
                                      </p:by>
                                    </p:animClr>
                                    <p:animClr clrSpc="hsl" dir="cw">
                                      <p:cBhvr>
                                        <p:cTn dur="500" fill="hold" id="12"/>
                                        <p:tgtEl>
                                          <p:spTgt spid="1048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by>
                                        <p:hsl h="0" l="-25098" s="-12549"/>
                                      </p:by>
                                    </p:animClr>
                                    <p:animClr clrSpc="hsl" dir="cw">
                                      <p:cBhvr>
                                        <p:cTn dur="500" fill="hold" id="13"/>
                                        <p:tgtEl>
                                          <p:spTgt spid="1048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l="-25098" s="-12549"/>
                                      </p:by>
                                    </p:animClr>
                                    <p:set>
                                      <p:cBhvr>
                                        <p:cTn dur="500" fill="hold" id="14"/>
                                        <p:tgtEl>
                                          <p:spTgt spid="1048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mph" presetID="24" presetSubtype="0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dur="500" fill="hold" id="18"/>
                                        <p:tgtEl>
                                          <p:spTgt spid="1048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l="-25098" s="-12549"/>
                                      </p:by>
                                    </p:animClr>
                                    <p:animClr clrSpc="hsl" dir="cw">
                                      <p:cBhvr>
                                        <p:cTn dur="500" fill="hold" id="19"/>
                                        <p:tgtEl>
                                          <p:spTgt spid="1048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by>
                                        <p:hsl h="0" l="-25098" s="-12549"/>
                                      </p:by>
                                    </p:animClr>
                                    <p:animClr clrSpc="hsl" dir="cw">
                                      <p:cBhvr>
                                        <p:cTn dur="500" fill="hold" id="20"/>
                                        <p:tgtEl>
                                          <p:spTgt spid="1048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l="-25098" s="-12549"/>
                                      </p:by>
                                    </p:animClr>
                                    <p:set>
                                      <p:cBhvr>
                                        <p:cTn dur="500" fill="hold" id="21"/>
                                        <p:tgtEl>
                                          <p:spTgt spid="1048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>
                      <p:stCondLst>
                        <p:cond delay="indefinite"/>
                      </p:stCondLst>
                      <p:childTnLst>
                        <p:par>
                          <p:cTn fill="hold" id="2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4" nodeType="clickEffect" presetClass="emph" presetID="24" presetSubtype="0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dur="500" fill="hold" id="25"/>
                                        <p:tgtEl>
                                          <p:spTgt spid="1048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l="-25098" s="-12549"/>
                                      </p:by>
                                    </p:animClr>
                                    <p:animClr clrSpc="hsl" dir="cw">
                                      <p:cBhvr>
                                        <p:cTn dur="500" fill="hold" id="26"/>
                                        <p:tgtEl>
                                          <p:spTgt spid="1048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by>
                                        <p:hsl h="0" l="-25098" s="-12549"/>
                                      </p:by>
                                    </p:animClr>
                                    <p:animClr clrSpc="hsl" dir="cw">
                                      <p:cBhvr>
                                        <p:cTn dur="500" fill="hold" id="27"/>
                                        <p:tgtEl>
                                          <p:spTgt spid="1048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l="-25098" s="-12549"/>
                                      </p:by>
                                    </p:animClr>
                                    <p:set>
                                      <p:cBhvr>
                                        <p:cTn dur="500" fill="hold" id="28"/>
                                        <p:tgtEl>
                                          <p:spTgt spid="1048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5" grpId="0"/>
      <p:bldP spid="104860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28563" y="251239"/>
            <a:ext cx="9507887" cy="1233327"/>
          </a:xfrm>
        </p:spPr>
        <p:txBody>
          <a:bodyPr/>
          <a:p>
            <a:pPr>
              <a:tabLst>
                <a:tab algn="l" pos="0"/>
                <a:tab algn="l" pos="457154"/>
                <a:tab algn="l" pos="914309"/>
                <a:tab algn="l" pos="1371463"/>
                <a:tab algn="l" pos="1828617"/>
                <a:tab algn="l" pos="2285771"/>
                <a:tab algn="l" pos="2742926"/>
                <a:tab algn="l" pos="3200080"/>
                <a:tab algn="l" pos="3657234"/>
                <a:tab algn="l" pos="4114389"/>
                <a:tab algn="l" pos="4571543"/>
                <a:tab algn="l" pos="5028697"/>
                <a:tab algn="l" pos="5485851"/>
                <a:tab algn="l" pos="5943006"/>
                <a:tab algn="l" pos="6400160"/>
                <a:tab algn="l" pos="6857314"/>
                <a:tab algn="l" pos="7314468"/>
                <a:tab algn="l" pos="7771623"/>
                <a:tab algn="l" pos="8228777"/>
                <a:tab algn="l" pos="8685931"/>
                <a:tab algn="l" pos="9143086"/>
              </a:tabLst>
            </a:pPr>
            <a:r>
              <a:rPr altLang="en-US" b="1" dirty="0" sz="3400" lang="en-US">
                <a:solidFill>
                  <a:srgbClr val="1C243C"/>
                </a:solidFill>
                <a:latin typeface="Times New Roman" panose="02020603050405020304" pitchFamily="18" charset="0"/>
              </a:rPr>
              <a:t>TUJUAN HUKUM INTERNASIONAL</a:t>
            </a:r>
          </a:p>
        </p:txBody>
      </p:sp>
      <p:sp>
        <p:nvSpPr>
          <p:cNvPr id="1048612" name="Text Box 2"/>
          <p:cNvSpPr txBox="1">
            <a:spLocks noChangeArrowheads="1"/>
          </p:cNvSpPr>
          <p:nvPr/>
        </p:nvSpPr>
        <p:spPr bwMode="auto">
          <a:xfrm>
            <a:off x="1371421" y="1627423"/>
            <a:ext cx="10179313" cy="4680928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/>
          <a:p>
            <a:pPr indent="-220641" marL="261912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 charset="2"/>
              <a:buChar char=""/>
              <a:tabLst>
                <a:tab algn="l" pos="261912"/>
                <a:tab algn="l" pos="719066"/>
                <a:tab algn="l" pos="1176220"/>
                <a:tab algn="l" pos="1633375"/>
                <a:tab algn="l" pos="2090529"/>
                <a:tab algn="l" pos="2547683"/>
                <a:tab algn="l" pos="3004837"/>
                <a:tab algn="l" pos="3461992"/>
                <a:tab algn="l" pos="3919146"/>
                <a:tab algn="l" pos="4376300"/>
                <a:tab algn="l" pos="4833455"/>
                <a:tab algn="l" pos="5290609"/>
                <a:tab algn="l" pos="5747763"/>
                <a:tab algn="l" pos="6204917"/>
                <a:tab algn="l" pos="6662072"/>
                <a:tab algn="l" pos="7119226"/>
                <a:tab algn="l" pos="7576380"/>
                <a:tab algn="l" pos="8033535"/>
                <a:tab algn="l" pos="8490689"/>
                <a:tab algn="l" pos="8947843"/>
                <a:tab algn="l" pos="9404997"/>
                <a:tab algn="l" pos="9600240"/>
                <a:tab algn="l" pos="10057394"/>
              </a:tabLst>
            </a:pPr>
            <a:r>
              <a:rPr b="1" dirty="0" sz="2400" lang="en-US">
                <a:solidFill>
                  <a:srgbClr val="333333"/>
                </a:solidFill>
                <a:latin typeface="Times New Roman" pitchFamily="16" charset="0"/>
                <a:cs typeface="Arial Unicode MS" charset="0"/>
              </a:rPr>
              <a:t>J.G. Starke</a:t>
            </a:r>
          </a:p>
          <a:p>
            <a:pPr indent="-222228" lvl="1" marL="582555">
              <a:spcBef>
                <a:spcPts val="1000"/>
              </a:spcBef>
              <a:buClr>
                <a:srgbClr val="263050"/>
              </a:buClr>
              <a:buSzPct val="80000"/>
              <a:buFont typeface="Wingdings" charset="2"/>
              <a:buChar char=""/>
              <a:tabLst>
                <a:tab algn="l" pos="261912"/>
                <a:tab algn="l" pos="719066"/>
                <a:tab algn="l" pos="1176220"/>
                <a:tab algn="l" pos="1633375"/>
                <a:tab algn="l" pos="2090529"/>
                <a:tab algn="l" pos="2547683"/>
                <a:tab algn="l" pos="3004837"/>
                <a:tab algn="l" pos="3461992"/>
                <a:tab algn="l" pos="3919146"/>
                <a:tab algn="l" pos="4376300"/>
                <a:tab algn="l" pos="4833455"/>
                <a:tab algn="l" pos="5290609"/>
                <a:tab algn="l" pos="5747763"/>
                <a:tab algn="l" pos="6204917"/>
                <a:tab algn="l" pos="6662072"/>
                <a:tab algn="l" pos="7119226"/>
                <a:tab algn="l" pos="7576380"/>
                <a:tab algn="l" pos="8033535"/>
                <a:tab algn="l" pos="8490689"/>
                <a:tab algn="l" pos="8947843"/>
                <a:tab algn="l" pos="9404997"/>
                <a:tab algn="l" pos="9600240"/>
                <a:tab algn="l" pos="10057394"/>
              </a:tabLst>
            </a:pPr>
            <a:r>
              <a:rPr b="1" dirty="0" sz="2200" i="1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[</a:t>
            </a:r>
            <a:r>
              <a:rPr b="1" dirty="0" sz="2200" i="1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Pertama</a:t>
            </a:r>
            <a:r>
              <a:rPr b="1" dirty="0" sz="2200" i="1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]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,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hukum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internasional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dimaksudkan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sebagai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suatu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upaya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untuk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memelihara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perdamaian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dunia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;</a:t>
            </a:r>
          </a:p>
          <a:p>
            <a:pPr indent="-222228" lvl="1" marL="582555">
              <a:spcBef>
                <a:spcPts val="1000"/>
              </a:spcBef>
              <a:buClr>
                <a:srgbClr val="263050"/>
              </a:buClr>
              <a:buSzPct val="80000"/>
              <a:buFont typeface="Wingdings" charset="2"/>
              <a:buChar char=""/>
              <a:tabLst>
                <a:tab algn="l" pos="261912"/>
                <a:tab algn="l" pos="719066"/>
                <a:tab algn="l" pos="1176220"/>
                <a:tab algn="l" pos="1633375"/>
                <a:tab algn="l" pos="2090529"/>
                <a:tab algn="l" pos="2547683"/>
                <a:tab algn="l" pos="3004837"/>
                <a:tab algn="l" pos="3461992"/>
                <a:tab algn="l" pos="3919146"/>
                <a:tab algn="l" pos="4376300"/>
                <a:tab algn="l" pos="4833455"/>
                <a:tab algn="l" pos="5290609"/>
                <a:tab algn="l" pos="5747763"/>
                <a:tab algn="l" pos="6204917"/>
                <a:tab algn="l" pos="6662072"/>
                <a:tab algn="l" pos="7119226"/>
                <a:tab algn="l" pos="7576380"/>
                <a:tab algn="l" pos="8033535"/>
                <a:tab algn="l" pos="8490689"/>
                <a:tab algn="l" pos="8947843"/>
                <a:tab algn="l" pos="9404997"/>
                <a:tab algn="l" pos="9600240"/>
                <a:tab algn="l" pos="10057394"/>
              </a:tabLst>
            </a:pPr>
            <a:r>
              <a:rPr b="1" dirty="0" sz="2200" i="1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[</a:t>
            </a:r>
            <a:r>
              <a:rPr b="1" dirty="0" sz="2200" i="1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Kedua</a:t>
            </a:r>
            <a:r>
              <a:rPr b="1" dirty="0" sz="2200" i="1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]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,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mengabaikan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atas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segala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bentuk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peraturan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yang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tidak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menyukai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berbagai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peraturan-peraturan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terkait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dengan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kebijakan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tinggi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(</a:t>
            </a:r>
            <a:r>
              <a:rPr b="1" dirty="0" sz="2200" i="1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a high policy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),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yakni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berkaitan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dengan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isu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perdamaian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atau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perang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.</a:t>
            </a:r>
          </a:p>
          <a:p>
            <a:pPr indent="-220641" marL="261912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 charset="2"/>
              <a:buChar char=""/>
              <a:tabLst>
                <a:tab algn="l" pos="261912"/>
                <a:tab algn="l" pos="719066"/>
                <a:tab algn="l" pos="1176220"/>
                <a:tab algn="l" pos="1633375"/>
                <a:tab algn="l" pos="2090529"/>
                <a:tab algn="l" pos="2547683"/>
                <a:tab algn="l" pos="3004837"/>
                <a:tab algn="l" pos="3461992"/>
                <a:tab algn="l" pos="3919146"/>
                <a:tab algn="l" pos="4376300"/>
                <a:tab algn="l" pos="4833455"/>
                <a:tab algn="l" pos="5290609"/>
                <a:tab algn="l" pos="5747763"/>
                <a:tab algn="l" pos="6204917"/>
                <a:tab algn="l" pos="6662072"/>
                <a:tab algn="l" pos="7119226"/>
                <a:tab algn="l" pos="7576380"/>
                <a:tab algn="l" pos="8033535"/>
                <a:tab algn="l" pos="8490689"/>
                <a:tab algn="l" pos="8947843"/>
                <a:tab algn="l" pos="9404997"/>
                <a:tab algn="l" pos="9600240"/>
                <a:tab algn="l" pos="10057394"/>
              </a:tabLst>
            </a:pPr>
            <a:r>
              <a:rPr b="1" dirty="0" sz="2200" lang="en-US">
                <a:solidFill>
                  <a:srgbClr val="333333"/>
                </a:solidFill>
                <a:latin typeface="Times New Roman" pitchFamily="16" charset="0"/>
                <a:cs typeface="Arial Unicode MS" charset="0"/>
              </a:rPr>
              <a:t>HUKUM INTERNASIONAL,</a:t>
            </a:r>
            <a:r>
              <a:rPr b="1"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dimaksudkan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untuk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membakukan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penilaian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terhadap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berbagai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pelanggaran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hukum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internasional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,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sebagai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hasil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akibat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dari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peperangan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atau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konflik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atau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karena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agresi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militer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,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atau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ketidakmampuan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suatu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negara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untuk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mencegah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timbulnya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problem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apidemik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,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sebagai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persoalan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pelucutan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senjata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,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terorisme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internasional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,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pelanggaran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dalam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praktek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konflik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militer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konvensional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dan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konflik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militer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b="1"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non-</a:t>
            </a:r>
            <a:r>
              <a:rPr b="1" dirty="0" sz="22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internasional</a:t>
            </a:r>
            <a:r>
              <a:rPr dirty="0" sz="22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.</a:t>
            </a:r>
          </a:p>
          <a:p>
            <a:pPr indent="-217466" marL="271436">
              <a:lnSpc>
                <a:spcPct val="90000"/>
              </a:lnSpc>
              <a:spcBef>
                <a:spcPts val="1800"/>
              </a:spcBef>
              <a:buSzPct val="80000"/>
              <a:tabLst>
                <a:tab algn="l" pos="261912"/>
                <a:tab algn="l" pos="719066"/>
                <a:tab algn="l" pos="1176220"/>
                <a:tab algn="l" pos="1633375"/>
                <a:tab algn="l" pos="2090529"/>
                <a:tab algn="l" pos="2547683"/>
                <a:tab algn="l" pos="3004837"/>
                <a:tab algn="l" pos="3461992"/>
                <a:tab algn="l" pos="3919146"/>
                <a:tab algn="l" pos="4376300"/>
                <a:tab algn="l" pos="4833455"/>
                <a:tab algn="l" pos="5290609"/>
                <a:tab algn="l" pos="5747763"/>
                <a:tab algn="l" pos="6204917"/>
                <a:tab algn="l" pos="6662072"/>
                <a:tab algn="l" pos="7119226"/>
                <a:tab algn="l" pos="7576380"/>
                <a:tab algn="l" pos="8033535"/>
                <a:tab algn="l" pos="8490689"/>
                <a:tab algn="l" pos="8947843"/>
                <a:tab algn="l" pos="9404997"/>
                <a:tab algn="l" pos="9600240"/>
                <a:tab algn="l" pos="10057394"/>
              </a:tabLst>
            </a:pPr>
            <a:endParaRPr dirty="0" sz="2200" lang="en-US">
              <a:solidFill>
                <a:srgbClr val="263050"/>
              </a:solidFill>
              <a:latin typeface="Times New Roman" pitchFamily="16" charset="0"/>
              <a:cs typeface="Arial Unicode MS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5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23 -0.51921 C -0.18737 -0.51736 -0.18411 -0.51597 -0.18138 -0.51342 C -0.17994 -0.51203 -0.17942 -0.50879 -0.17799 -0.5074 C -0.17591 -0.50532 -0.17343 -0.50509 -0.17122 -0.50347 C -0.17005 -0.50254 -0.16914 -0.50046 -0.16796 -0.49953 C -0.16497 -0.49652 -0.1621 -0.49351 -0.15898 -0.49143 C -0.15677 -0.49004 -0.15442 -0.49004 -0.15221 -0.48958 C -0.14257 -0.478 -0.15481 -0.49166 -0.14557 -0.48356 C -0.13684 -0.47569 -0.14726 -0.48263 -0.1388 -0.47754 C -0.13763 -0.47615 -0.13658 -0.47453 -0.13541 -0.47361 C -0.13437 -0.47268 -0.13294 -0.47291 -0.13203 -0.47152 C -0.13098 -0.47013 -0.13098 -0.46689 -0.12981 -0.4655 C -0.12786 -0.46342 -0.12317 -0.46157 -0.12317 -0.46157 L 0.54753 0.26088 L 0.178 -0.25671 L 0.3336 -0.34213 L 0.3336 -0.34213 L 0.46576 -0.27453 L -0.10182 -0.09537 " pathEditMode="relative" ptsTypes="AAAAAAAAAAAAAAAAAAAA">
                                      <p:cBhvr>
                                        <p:cTn dur="2000" fill="hold" id="6"/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1" grpId="0"/>
      <p:bldP spid="10486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1"/>
          <p:cNvSpPr>
            <a:spLocks noGrp="1" noChangeArrowheads="1"/>
          </p:cNvSpPr>
          <p:nvPr>
            <p:ph type="title"/>
          </p:nvPr>
        </p:nvSpPr>
        <p:spPr>
          <a:xfrm>
            <a:off x="1341264" y="467111"/>
            <a:ext cx="9507887" cy="1233327"/>
          </a:xfrm>
        </p:spPr>
        <p:txBody>
          <a:bodyPr/>
          <a:p>
            <a:pPr>
              <a:tabLst>
                <a:tab algn="l" pos="0"/>
                <a:tab algn="l" pos="457154"/>
                <a:tab algn="l" pos="914309"/>
                <a:tab algn="l" pos="1371463"/>
                <a:tab algn="l" pos="1828617"/>
                <a:tab algn="l" pos="2285771"/>
                <a:tab algn="l" pos="2742926"/>
                <a:tab algn="l" pos="3200080"/>
                <a:tab algn="l" pos="3657234"/>
                <a:tab algn="l" pos="4114389"/>
                <a:tab algn="l" pos="4571543"/>
                <a:tab algn="l" pos="5028697"/>
                <a:tab algn="l" pos="5485851"/>
                <a:tab algn="l" pos="5943006"/>
                <a:tab algn="l" pos="6400160"/>
                <a:tab algn="l" pos="6857314"/>
                <a:tab algn="l" pos="7314468"/>
                <a:tab algn="l" pos="7771623"/>
                <a:tab algn="l" pos="8228777"/>
                <a:tab algn="l" pos="8685931"/>
                <a:tab algn="l" pos="9143086"/>
              </a:tabLst>
            </a:pPr>
            <a:r>
              <a:rPr altLang="en-US" b="1" sz="3400" lang="en-US">
                <a:solidFill>
                  <a:srgbClr val="1C243C"/>
                </a:solidFill>
                <a:latin typeface="Times New Roman" panose="02020603050405020304" pitchFamily="18" charset="0"/>
              </a:rPr>
              <a:t>FUNGSI HUKUM INTERNASIONAL</a:t>
            </a:r>
          </a:p>
        </p:txBody>
      </p:sp>
      <p:sp>
        <p:nvSpPr>
          <p:cNvPr id="1048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41263" y="1902024"/>
            <a:ext cx="4571405" cy="4122201"/>
          </a:xfrm>
        </p:spPr>
        <p:txBody>
          <a:bodyPr/>
          <a:p>
            <a:pPr indent="-220641" marL="261912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63050"/>
              </a:buClr>
              <a:buSzPct val="80000"/>
              <a:buFont typeface="Wingdings" panose="05000000000000000000" pitchFamily="2" charset="2"/>
              <a:buChar char=""/>
              <a:tabLst>
                <a:tab algn="l" pos="261912"/>
                <a:tab algn="l" pos="374613"/>
                <a:tab algn="l" pos="831767"/>
                <a:tab algn="l" pos="1288921"/>
                <a:tab algn="l" pos="1746075"/>
                <a:tab algn="l" pos="2203230"/>
                <a:tab algn="l" pos="2660384"/>
                <a:tab algn="l" pos="3117538"/>
                <a:tab algn="l" pos="3574692"/>
                <a:tab algn="l" pos="4031847"/>
                <a:tab algn="l" pos="4489001"/>
                <a:tab algn="l" pos="4946155"/>
                <a:tab algn="l" pos="5403310"/>
                <a:tab algn="l" pos="5860464"/>
                <a:tab algn="l" pos="6317618"/>
                <a:tab algn="l" pos="6774772"/>
                <a:tab algn="l" pos="7231927"/>
                <a:tab algn="l" pos="7689081"/>
                <a:tab algn="l" pos="8146235"/>
                <a:tab algn="l" pos="8603390"/>
                <a:tab algn="l" pos="9060544"/>
              </a:tabLst>
            </a:pPr>
            <a:r>
              <a:rPr altLang="en-US" b="1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David J. Bederman</a:t>
            </a:r>
          </a:p>
          <a:p>
            <a:pPr indent="-220641" marL="261912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63050"/>
              </a:buClr>
              <a:buSzPct val="80000"/>
              <a:buFont typeface="Wingdings" panose="05000000000000000000" pitchFamily="2" charset="2"/>
              <a:buChar char=""/>
              <a:tabLst>
                <a:tab algn="l" pos="261912"/>
                <a:tab algn="l" pos="374613"/>
                <a:tab algn="l" pos="831767"/>
                <a:tab algn="l" pos="1288921"/>
                <a:tab algn="l" pos="1746075"/>
                <a:tab algn="l" pos="2203230"/>
                <a:tab algn="l" pos="2660384"/>
                <a:tab algn="l" pos="3117538"/>
                <a:tab algn="l" pos="3574692"/>
                <a:tab algn="l" pos="4031847"/>
                <a:tab algn="l" pos="4489001"/>
                <a:tab algn="l" pos="4946155"/>
                <a:tab algn="l" pos="5403310"/>
                <a:tab algn="l" pos="5860464"/>
                <a:tab algn="l" pos="6317618"/>
                <a:tab algn="l" pos="6774772"/>
                <a:tab algn="l" pos="7231927"/>
                <a:tab algn="l" pos="7689081"/>
                <a:tab algn="l" pos="8146235"/>
                <a:tab algn="l" pos="8603390"/>
                <a:tab algn="l" pos="9060544"/>
              </a:tabLst>
            </a:pPr>
            <a:r>
              <a:rPr altLang="en-US" b="1" sz="2400" lang="en-US">
                <a:solidFill>
                  <a:srgbClr val="333333"/>
                </a:solidFill>
                <a:latin typeface="Times New Roman" panose="02020603050405020304" pitchFamily="18" charset="0"/>
              </a:rPr>
              <a:t>K.J. Holstin</a:t>
            </a:r>
          </a:p>
        </p:txBody>
      </p:sp>
      <p:sp>
        <p:nvSpPr>
          <p:cNvPr id="104861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207915" y="2189325"/>
            <a:ext cx="7649166" cy="4122200"/>
          </a:xfrm>
        </p:spPr>
        <p:txBody>
          <a:bodyPr anchor="ctr">
            <a:normAutofit fontScale="91667" lnSpcReduction="10000"/>
          </a:bodyPr>
          <a:p>
            <a:pPr indent="-334930" marL="334930">
              <a:buSzPct val="26000"/>
              <a:buNone/>
              <a:tabLst>
                <a:tab algn="l" pos="334930"/>
                <a:tab algn="l" pos="447630"/>
                <a:tab algn="l" pos="904785"/>
                <a:tab algn="l" pos="1361939"/>
                <a:tab algn="l" pos="1819093"/>
                <a:tab algn="l" pos="2276247"/>
                <a:tab algn="l" pos="2733402"/>
                <a:tab algn="l" pos="3190556"/>
                <a:tab algn="l" pos="3647710"/>
                <a:tab algn="l" pos="4104864"/>
                <a:tab algn="l" pos="4562019"/>
                <a:tab algn="l" pos="5019173"/>
                <a:tab algn="l" pos="5476327"/>
                <a:tab algn="l" pos="5933482"/>
                <a:tab algn="l" pos="6390636"/>
                <a:tab algn="l" pos="6847790"/>
                <a:tab algn="l" pos="7304944"/>
                <a:tab algn="l" pos="7762099"/>
                <a:tab algn="l" pos="8219253"/>
                <a:tab algn="l" pos="8676407"/>
                <a:tab algn="l" pos="9133562"/>
              </a:tabLst>
            </a:pPr>
            <a:r>
              <a:rPr altLang="en-US" sz="2400" lang="gsw-FR"/>
              <a:t>Sebagai suatu sistem, hukum internasional merupakan sistem hukum yang </a:t>
            </a:r>
            <a:r>
              <a:rPr altLang="en-US" b="1" sz="2400" lang="gsw-FR"/>
              <a:t>Otonom, Mandiri</a:t>
            </a:r>
            <a:r>
              <a:rPr altLang="en-US" sz="2400" lang="gsw-FR"/>
              <a:t> dari politik internasional yang fungsi utamanya adalah melayani kebutuhan-kebutuhan komunitas internasional termasuk sistem negara yang otentik.</a:t>
            </a:r>
          </a:p>
          <a:p>
            <a:pPr indent="-334930" marL="334930">
              <a:buSzPct val="26000"/>
              <a:buNone/>
              <a:tabLst>
                <a:tab algn="l" pos="334930"/>
                <a:tab algn="l" pos="447630"/>
                <a:tab algn="l" pos="904785"/>
                <a:tab algn="l" pos="1361939"/>
                <a:tab algn="l" pos="1819093"/>
                <a:tab algn="l" pos="2276247"/>
                <a:tab algn="l" pos="2733402"/>
                <a:tab algn="l" pos="3190556"/>
                <a:tab algn="l" pos="3647710"/>
                <a:tab algn="l" pos="4104864"/>
                <a:tab algn="l" pos="4562019"/>
                <a:tab algn="l" pos="5019173"/>
                <a:tab algn="l" pos="5476327"/>
                <a:tab algn="l" pos="5933482"/>
                <a:tab algn="l" pos="6390636"/>
                <a:tab algn="l" pos="6847790"/>
                <a:tab algn="l" pos="7304944"/>
                <a:tab algn="l" pos="7762099"/>
                <a:tab algn="l" pos="8219253"/>
                <a:tab algn="l" pos="8676407"/>
                <a:tab algn="l" pos="9133562"/>
              </a:tabLst>
            </a:pPr>
            <a:r>
              <a:rPr altLang="en-US" sz="2400" lang="gsw-FR"/>
              <a:t>Hukum internasional berfungsi sebagai instrumen hukum antara bangsa-bangsa dengan maksud dan tujuan untuk memperjuangkan terciptannya </a:t>
            </a:r>
            <a:r>
              <a:rPr altLang="en-US" b="1" sz="2400" lang="gsw-FR"/>
              <a:t>Perdamaian Dunia </a:t>
            </a:r>
            <a:r>
              <a:rPr altLang="en-US" sz="2400" lang="gsw-FR"/>
              <a:t>(</a:t>
            </a:r>
            <a:r>
              <a:rPr altLang="en-US" sz="2400" i="1" lang="gsw-FR"/>
              <a:t>world peace</a:t>
            </a:r>
            <a:r>
              <a:rPr altLang="en-US" sz="2400" lang="gsw-FR"/>
              <a:t>); </a:t>
            </a:r>
            <a:r>
              <a:rPr altLang="en-US" b="1" sz="2400" lang="gsw-FR"/>
              <a:t>Ketertiban Dunia</a:t>
            </a:r>
            <a:r>
              <a:rPr altLang="en-US" sz="2400" lang="gsw-FR"/>
              <a:t> (</a:t>
            </a:r>
            <a:r>
              <a:rPr altLang="en-US" sz="2400" i="1" lang="gsw-FR"/>
              <a:t>world order</a:t>
            </a:r>
            <a:r>
              <a:rPr altLang="en-US" sz="2400" lang="gsw-FR"/>
              <a:t>); dan berusaha untuk mencegah negara-negara menggunakan kekerasan senjata dalam penyelesaian sengketa internasional, melainkan mengedepankan cara-cara damai (</a:t>
            </a:r>
            <a:r>
              <a:rPr altLang="en-US" sz="2400" i="1" lang="gsw-FR"/>
              <a:t>peaceful mechanism</a:t>
            </a:r>
            <a:r>
              <a:rPr altLang="en-US" sz="2400" lang="gsw-FR"/>
              <a:t>)</a:t>
            </a:r>
          </a:p>
        </p:txBody>
      </p:sp>
      <p:sp>
        <p:nvSpPr>
          <p:cNvPr id="1048620" name="Oval 4"/>
          <p:cNvSpPr>
            <a:spLocks noChangeArrowheads="1"/>
          </p:cNvSpPr>
          <p:nvPr/>
        </p:nvSpPr>
        <p:spPr bwMode="auto">
          <a:xfrm>
            <a:off x="1357136" y="3125828"/>
            <a:ext cx="1758721" cy="1463484"/>
          </a:xfrm>
          <a:prstGeom prst="ellipse"/>
          <a:gradFill rotWithShape="0">
            <a:gsLst>
              <a:gs pos="0">
                <a:srgbClr val="2D6BC7"/>
              </a:gs>
              <a:gs pos="100000">
                <a:srgbClr val="0E213E"/>
              </a:gs>
            </a:gsLst>
            <a:path path="shape">
              <a:fillToRect l="50000" t="50000" r="50000" b="50000"/>
            </a:path>
          </a:gradFill>
          <a:ln w="9525" cap="flat">
            <a:noFill/>
            <a:round/>
            <a:headEnd/>
            <a:tailEnd/>
          </a:ln>
          <a:effectLst>
            <a:outerShdw algn="ctr" dir="2700000" dist="153753" rotWithShape="0">
              <a:srgbClr val="B2B2B2">
                <a:alpha val="50027"/>
              </a:srgbClr>
            </a:outerShdw>
          </a:effectLst>
        </p:spPr>
        <p:txBody>
          <a:bodyPr anchor="ctr" bIns="46794" lIns="89988" rIns="89988" tIns="46794" wrap="none"/>
          <a:p>
            <a:pPr algn="ctr">
              <a:tabLst>
                <a:tab algn="l" pos="0"/>
                <a:tab algn="l" pos="457154"/>
                <a:tab algn="l" pos="914309"/>
                <a:tab algn="l" pos="1371463"/>
                <a:tab algn="l" pos="1828617"/>
                <a:tab algn="l" pos="2285771"/>
                <a:tab algn="l" pos="2742926"/>
                <a:tab algn="l" pos="3200080"/>
                <a:tab algn="l" pos="3657234"/>
                <a:tab algn="l" pos="4114389"/>
                <a:tab algn="l" pos="4571543"/>
                <a:tab algn="l" pos="5028697"/>
                <a:tab algn="l" pos="5485851"/>
                <a:tab algn="l" pos="5943006"/>
                <a:tab algn="l" pos="6400160"/>
                <a:tab algn="l" pos="6857314"/>
                <a:tab algn="l" pos="7314468"/>
                <a:tab algn="l" pos="7771623"/>
                <a:tab algn="l" pos="8228777"/>
                <a:tab algn="l" pos="8685931"/>
                <a:tab algn="l" pos="9143086"/>
              </a:tabLst>
            </a:pPr>
            <a:r>
              <a:rPr b="1" lang="gsw-FR">
                <a:solidFill>
                  <a:srgbClr val="EEEEEE"/>
                </a:solidFill>
                <a:latin typeface="Times New Roman" pitchFamily="16" charset="0"/>
                <a:cs typeface="Arial Unicode MS" charset="0"/>
              </a:rPr>
              <a:t>World Peace</a:t>
            </a:r>
          </a:p>
        </p:txBody>
      </p:sp>
      <p:sp>
        <p:nvSpPr>
          <p:cNvPr id="1048621" name="Oval 5"/>
          <p:cNvSpPr>
            <a:spLocks noChangeArrowheads="1"/>
          </p:cNvSpPr>
          <p:nvPr/>
        </p:nvSpPr>
        <p:spPr bwMode="auto">
          <a:xfrm>
            <a:off x="1673007" y="4054394"/>
            <a:ext cx="1553961" cy="1411104"/>
          </a:xfrm>
          <a:prstGeom prst="ellipse"/>
          <a:gradFill rotWithShape="0">
            <a:gsLst>
              <a:gs pos="0">
                <a:srgbClr val="FF9900"/>
              </a:gs>
              <a:gs pos="100000">
                <a:srgbClr val="5A3600"/>
              </a:gs>
            </a:gsLst>
            <a:path path="shape">
              <a:fillToRect l="50000" t="50000" r="50000" b="50000"/>
            </a:path>
          </a:gradFill>
          <a:ln w="9525" cap="flat">
            <a:noFill/>
            <a:round/>
            <a:headEnd/>
            <a:tailEnd/>
          </a:ln>
          <a:effectLst>
            <a:outerShdw algn="ctr" dir="2700000" dist="153753" rotWithShape="0">
              <a:srgbClr val="B2B2B2">
                <a:alpha val="50027"/>
              </a:srgbClr>
            </a:outerShdw>
          </a:effectLst>
        </p:spPr>
        <p:txBody>
          <a:bodyPr anchor="ctr" bIns="46794" lIns="89988" rIns="89988" tIns="46794" wrap="none"/>
          <a:p>
            <a:pPr algn="ctr">
              <a:tabLst>
                <a:tab algn="l" pos="0"/>
                <a:tab algn="l" pos="457154"/>
                <a:tab algn="l" pos="914309"/>
                <a:tab algn="l" pos="1371463"/>
                <a:tab algn="l" pos="1828617"/>
                <a:tab algn="l" pos="2285771"/>
                <a:tab algn="l" pos="2742926"/>
                <a:tab algn="l" pos="3200080"/>
                <a:tab algn="l" pos="3657234"/>
                <a:tab algn="l" pos="4114389"/>
                <a:tab algn="l" pos="4571543"/>
                <a:tab algn="l" pos="5028697"/>
                <a:tab algn="l" pos="5485851"/>
                <a:tab algn="l" pos="5943006"/>
                <a:tab algn="l" pos="6400160"/>
                <a:tab algn="l" pos="6857314"/>
                <a:tab algn="l" pos="7314468"/>
                <a:tab algn="l" pos="7771623"/>
                <a:tab algn="l" pos="8228777"/>
                <a:tab algn="l" pos="8685931"/>
                <a:tab algn="l" pos="9143086"/>
              </a:tabLst>
            </a:pPr>
            <a:r>
              <a:rPr b="1" lang="gsw-FR">
                <a:solidFill>
                  <a:srgbClr val="EEEEEE"/>
                </a:solidFill>
                <a:latin typeface="Times New Roman" pitchFamily="16" charset="0"/>
                <a:cs typeface="Arial Unicode MS" charset="0"/>
              </a:rPr>
              <a:t>World Order</a:t>
            </a:r>
          </a:p>
        </p:txBody>
      </p:sp>
      <p:sp>
        <p:nvSpPr>
          <p:cNvPr id="1048622" name="Oval 6"/>
          <p:cNvSpPr>
            <a:spLocks noChangeArrowheads="1"/>
          </p:cNvSpPr>
          <p:nvPr/>
        </p:nvSpPr>
        <p:spPr bwMode="auto">
          <a:xfrm>
            <a:off x="1866656" y="4943278"/>
            <a:ext cx="1447612" cy="1401581"/>
          </a:xfrm>
          <a:prstGeom prst="ellipse"/>
          <a:gradFill rotWithShape="0">
            <a:gsLst>
              <a:gs pos="0">
                <a:srgbClr val="9999FF"/>
              </a:gs>
              <a:gs pos="100000">
                <a:srgbClr val="464675"/>
              </a:gs>
            </a:gsLst>
            <a:path path="shape">
              <a:fillToRect l="50000" t="50000" r="50000" b="50000"/>
            </a:path>
          </a:gradFill>
          <a:ln w="9525" cap="flat">
            <a:noFill/>
            <a:round/>
            <a:headEnd/>
            <a:tailEnd/>
          </a:ln>
          <a:effectLst>
            <a:outerShdw algn="ctr" dir="2700000" dist="153753" rotWithShape="0">
              <a:srgbClr val="B2B2B2">
                <a:alpha val="50027"/>
              </a:srgbClr>
            </a:outerShdw>
          </a:effectLst>
        </p:spPr>
        <p:txBody>
          <a:bodyPr anchor="ctr" bIns="46794" lIns="89988" rIns="89988" tIns="46794" wrap="none"/>
          <a:p>
            <a:pPr algn="ctr">
              <a:tabLst>
                <a:tab algn="l" pos="0"/>
                <a:tab algn="l" pos="457154"/>
                <a:tab algn="l" pos="914309"/>
                <a:tab algn="l" pos="1371463"/>
                <a:tab algn="l" pos="1828617"/>
                <a:tab algn="l" pos="2285771"/>
                <a:tab algn="l" pos="2742926"/>
                <a:tab algn="l" pos="3200080"/>
                <a:tab algn="l" pos="3657234"/>
                <a:tab algn="l" pos="4114389"/>
                <a:tab algn="l" pos="4571543"/>
                <a:tab algn="l" pos="5028697"/>
                <a:tab algn="l" pos="5485851"/>
                <a:tab algn="l" pos="5943006"/>
                <a:tab algn="l" pos="6400160"/>
                <a:tab algn="l" pos="6857314"/>
                <a:tab algn="l" pos="7314468"/>
                <a:tab algn="l" pos="7771623"/>
                <a:tab algn="l" pos="8228777"/>
                <a:tab algn="l" pos="8685931"/>
                <a:tab algn="l" pos="9143086"/>
              </a:tabLst>
            </a:pPr>
            <a:r>
              <a:rPr b="1" lang="gsw-FR">
                <a:solidFill>
                  <a:srgbClr val="EEEEEE"/>
                </a:solidFill>
                <a:latin typeface="Times New Roman" pitchFamily="16" charset="0"/>
                <a:cs typeface="Arial Unicode MS" charset="0"/>
              </a:rPr>
              <a:t>Peaceful</a:t>
            </a:r>
          </a:p>
          <a:p>
            <a:pPr algn="ctr">
              <a:tabLst>
                <a:tab algn="l" pos="0"/>
                <a:tab algn="l" pos="457154"/>
                <a:tab algn="l" pos="914309"/>
                <a:tab algn="l" pos="1371463"/>
                <a:tab algn="l" pos="1828617"/>
                <a:tab algn="l" pos="2285771"/>
                <a:tab algn="l" pos="2742926"/>
                <a:tab algn="l" pos="3200080"/>
                <a:tab algn="l" pos="3657234"/>
                <a:tab algn="l" pos="4114389"/>
                <a:tab algn="l" pos="4571543"/>
                <a:tab algn="l" pos="5028697"/>
                <a:tab algn="l" pos="5485851"/>
                <a:tab algn="l" pos="5943006"/>
                <a:tab algn="l" pos="6400160"/>
                <a:tab algn="l" pos="6857314"/>
                <a:tab algn="l" pos="7314468"/>
                <a:tab algn="l" pos="7771623"/>
                <a:tab algn="l" pos="8228777"/>
                <a:tab algn="l" pos="8685931"/>
                <a:tab algn="l" pos="9143086"/>
              </a:tabLst>
            </a:pPr>
            <a:r>
              <a:rPr b="1" lang="gsw-FR">
                <a:solidFill>
                  <a:srgbClr val="EEEEEE"/>
                </a:solidFill>
                <a:latin typeface="Times New Roman" pitchFamily="16" charset="0"/>
                <a:cs typeface="Arial Unicode MS" charset="0"/>
              </a:rPr>
              <a:t>Mechanism</a:t>
            </a:r>
          </a:p>
        </p:txBody>
      </p:sp>
    </p:spTree>
  </p:cSld>
  <p:clrMapOvr>
    <a:masterClrMapping/>
  </p:clrMapOvr>
  <p:transition spd="med">
    <p:fade/>
  </p:transition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BAB VI SISTEM HUKUM DAN PERADILAN INTERNASIONAL</dc:title>
  <dc:creator>Mak Vera</dc:creator>
  <cp:lastModifiedBy>Mak Vera</cp:lastModifiedBy>
  <dcterms:created xsi:type="dcterms:W3CDTF">2023-03-01T23:42:39Z</dcterms:created>
  <dcterms:modified xsi:type="dcterms:W3CDTF">2023-05-19T12:50:12Z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b82988bc10e740d2abe5c207345d8fc7</vt:lpwstr>
  </property>
</Properties>
</file>