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9" r:id="rId2"/>
    <p:sldId id="333" r:id="rId3"/>
    <p:sldId id="334" r:id="rId4"/>
    <p:sldId id="335" r:id="rId5"/>
    <p:sldId id="344" r:id="rId6"/>
    <p:sldId id="345" r:id="rId7"/>
    <p:sldId id="336" r:id="rId8"/>
    <p:sldId id="337" r:id="rId9"/>
    <p:sldId id="338" r:id="rId10"/>
    <p:sldId id="339" r:id="rId11"/>
    <p:sldId id="340" r:id="rId12"/>
    <p:sldId id="347" r:id="rId13"/>
    <p:sldId id="346" r:id="rId14"/>
    <p:sldId id="32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E"/>
    <a:srgbClr val="003C71"/>
    <a:srgbClr val="0071C5"/>
    <a:srgbClr val="F83308"/>
    <a:srgbClr val="FD9208"/>
    <a:srgbClr val="009FDF"/>
    <a:srgbClr val="F3D54E"/>
    <a:srgbClr val="F0C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 autoAdjust="0"/>
    <p:restoredTop sz="94634" autoAdjust="0"/>
  </p:normalViewPr>
  <p:slideViewPr>
    <p:cSldViewPr snapToGrid="0">
      <p:cViewPr varScale="1">
        <p:scale>
          <a:sx n="248" d="100"/>
          <a:sy n="248" d="100"/>
        </p:scale>
        <p:origin x="200" y="43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1/24/20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5000">
              <a:schemeClr val="tx2"/>
            </a:gs>
            <a:gs pos="77000">
              <a:srgbClr val="009FDF">
                <a:alpha val="89000"/>
              </a:srgbClr>
            </a:gs>
            <a:gs pos="55000">
              <a:srgbClr val="0071C5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7187F7-B112-B040-8DFC-FBF5B4B30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8BAAD-160B-A946-A8CB-E15EBC39DC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613" y="472459"/>
            <a:ext cx="1771636" cy="8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52FA08-FCD4-2940-90D5-061237559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14300"/>
            <a:ext cx="91440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15000">
              <a:srgbClr val="003C71"/>
            </a:gs>
            <a:gs pos="95000">
              <a:schemeClr val="accent2">
                <a:alpha val="46000"/>
              </a:schemeClr>
            </a:gs>
            <a:gs pos="39000">
              <a:srgbClr val="00589E"/>
            </a:gs>
            <a:gs pos="62000">
              <a:srgbClr val="0071C5">
                <a:alpha val="95000"/>
                <a:lumMod val="94000"/>
                <a:lumOff val="6000"/>
              </a:srgbClr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993EF-C5A4-EB4D-BDB9-7D01BAF851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642938" y="642937"/>
            <a:ext cx="51435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A99DF-B5C8-4C49-AA2C-6FA7BD517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873056" y="872557"/>
            <a:ext cx="5143501" cy="3398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59DE0-8AF8-2646-81E1-E91DA69E3F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38768" y="1612064"/>
            <a:ext cx="4066465" cy="19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F6EFB-EE20-F644-8A61-F85A04245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613" y="472459"/>
            <a:ext cx="1771636" cy="8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14pt Intel Clear third level</a:t>
            </a:r>
          </a:p>
          <a:p>
            <a:pPr lvl="3"/>
            <a:r>
              <a:rPr lang="en-US" dirty="0"/>
              <a:t>12pt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2"/>
            <a:ext cx="4465637" cy="47510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18551" y="4838045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A337A2-CF3A-0D48-BBD3-6C1EF26D469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126707" y="4857082"/>
            <a:ext cx="441637" cy="2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50" r:id="rId3"/>
    <p:sldLayoutId id="2147483684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77" r:id="rId12"/>
    <p:sldLayoutId id="2147483665" r:id="rId13"/>
    <p:sldLayoutId id="2147483654" r:id="rId14"/>
    <p:sldLayoutId id="214748365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test-xdis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latest/fixture.html#conftest-py-sharing-fixture-func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docs.pytest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tx2"/>
            </a:gs>
            <a:gs pos="77000">
              <a:srgbClr val="009FDF">
                <a:alpha val="89000"/>
              </a:srgbClr>
            </a:gs>
            <a:gs pos="55000">
              <a:srgbClr val="0071C5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BAFEEC-3C70-9349-AF7D-586AA3988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b="1" dirty="0" err="1"/>
              <a:t>Py.test</a:t>
            </a:r>
            <a:r>
              <a:rPr lang="pl-PL" b="1" dirty="0"/>
              <a:t> – Historia z życia wzięta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C917673-FB3E-E342-89AD-896EA0120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687" y="3730752"/>
            <a:ext cx="7236273" cy="338328"/>
          </a:xfrm>
        </p:spPr>
        <p:txBody>
          <a:bodyPr/>
          <a:lstStyle/>
          <a:p>
            <a:r>
              <a:rPr lang="pl-PL" sz="2000" dirty="0"/>
              <a:t>Rafał </a:t>
            </a:r>
            <a:r>
              <a:rPr lang="pl-PL" sz="2000" dirty="0" err="1"/>
              <a:t>Błaczkowski</a:t>
            </a:r>
            <a:r>
              <a:rPr lang="pl-PL" sz="2000" dirty="0"/>
              <a:t>, </a:t>
            </a:r>
            <a:r>
              <a:rPr lang="pl-PL" sz="2000" dirty="0" err="1"/>
              <a:t>Artificial</a:t>
            </a:r>
            <a:r>
              <a:rPr lang="pl-PL" sz="2000" dirty="0"/>
              <a:t> </a:t>
            </a:r>
            <a:r>
              <a:rPr lang="pl-PL" sz="2000" dirty="0" err="1"/>
              <a:t>Intelligence</a:t>
            </a:r>
            <a:r>
              <a:rPr lang="pl-PL" sz="2000" dirty="0"/>
              <a:t> Products </a:t>
            </a:r>
            <a:r>
              <a:rPr lang="pl-PL" sz="2000" dirty="0" err="1"/>
              <a:t>Group</a:t>
            </a:r>
            <a:r>
              <a:rPr lang="pl-PL" sz="2000" dirty="0"/>
              <a:t> (AIPG)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76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xdist</a:t>
            </a:r>
            <a:r>
              <a:rPr lang="pl-PL" dirty="0"/>
              <a:t> </a:t>
            </a:r>
            <a:r>
              <a:rPr lang="pl-PL" dirty="0" err="1"/>
              <a:t>plugin</a:t>
            </a:r>
            <a:endParaRPr lang="pl-P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C8025A-6F4A-E146-9811-F186BF1D88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586" y="1481543"/>
            <a:ext cx="3289300" cy="4699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3B2C9D-1E6E-3D4A-8E61-220147F81105}"/>
              </a:ext>
            </a:extLst>
          </p:cNvPr>
          <p:cNvSpPr/>
          <p:nvPr/>
        </p:nvSpPr>
        <p:spPr>
          <a:xfrm>
            <a:off x="825264" y="2631625"/>
            <a:ext cx="51347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Instalacja: </a:t>
            </a:r>
            <a:r>
              <a:rPr lang="pl-PL" dirty="0">
                <a:hlinkClick r:id="rId3"/>
              </a:rPr>
              <a:t>https://pypi.org/project/pytest-xdist/</a:t>
            </a:r>
            <a:endParaRPr lang="pl-PL" dirty="0"/>
          </a:p>
          <a:p>
            <a:endParaRPr lang="pl-PL" dirty="0"/>
          </a:p>
          <a:p>
            <a:r>
              <a:rPr lang="pl-PL" dirty="0"/>
              <a:t>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pytest-xdist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00DD2-2488-B24C-904D-B515238414B1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/test_8_multi.py</a:t>
            </a:r>
          </a:p>
        </p:txBody>
      </p:sp>
    </p:spTree>
    <p:extLst>
      <p:ext uri="{BB962C8B-B14F-4D97-AF65-F5344CB8AC3E}">
        <p14:creationId xmlns:p14="http://schemas.microsoft.com/office/powerpoint/2010/main" val="25678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 konfiguracyjny </a:t>
            </a:r>
            <a:r>
              <a:rPr lang="pl-PL" dirty="0" err="1"/>
              <a:t>pytest</a:t>
            </a: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C9331-87CC-A54B-A5B2-90E1544D1802}"/>
              </a:ext>
            </a:extLst>
          </p:cNvPr>
          <p:cNvSpPr/>
          <p:nvPr/>
        </p:nvSpPr>
        <p:spPr>
          <a:xfrm>
            <a:off x="708258" y="1917845"/>
            <a:ext cx="6164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/>
              <a:t>conftest.py</a:t>
            </a:r>
            <a:r>
              <a:rPr lang="pl-PL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Kod (np. </a:t>
            </a:r>
            <a:r>
              <a:rPr lang="pl-PL" sz="2000" dirty="0" err="1"/>
              <a:t>fixture</a:t>
            </a:r>
            <a:r>
              <a:rPr lang="pl-PL" sz="2000" dirty="0"/>
              <a:t>) jest uruchamiany przed testami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conftest.py</a:t>
            </a:r>
            <a:r>
              <a:rPr lang="pl-PL" sz="2000" dirty="0"/>
              <a:t> może znajdować się na różnych poziomach (w różnych podkatalogach)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Opis: </a:t>
            </a:r>
            <a:r>
              <a:rPr lang="pl-PL" sz="2000" dirty="0">
                <a:hlinkClick r:id="rId2"/>
              </a:rPr>
              <a:t>link</a:t>
            </a:r>
            <a:endParaRPr lang="pl-PL" sz="2000" dirty="0"/>
          </a:p>
          <a:p>
            <a:endParaRPr lang="pl-P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75164-A65C-B64B-AF0C-FF26661E5A45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conftest.py</a:t>
            </a:r>
            <a:endParaRPr lang="pl-PL" sz="16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14FCD-E213-5748-9E76-D633CE36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77437F-047E-D448-9E45-6C1DAFCC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Pytest</a:t>
            </a:r>
            <a:r>
              <a:rPr lang="pl-PL" dirty="0"/>
              <a:t> - ciekawostki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CC217-D987-FA46-B209-517D767236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Parametryzacja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Oznaczanie parametrów specjalnymi znacznikami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Własny sposób wyświetlania nazw Przypadków Testowych (</a:t>
            </a:r>
            <a:r>
              <a:rPr lang="pl-PL" dirty="0" err="1"/>
              <a:t>ids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Formatowanie / </a:t>
            </a:r>
            <a:r>
              <a:rPr lang="pl-PL" dirty="0" err="1"/>
              <a:t>refactoring</a:t>
            </a:r>
            <a:r>
              <a:rPr lang="pl-PL" dirty="0"/>
              <a:t> kodu przypadków testowych -  w celu łatwiejszego ich utrzymania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6560F-7F70-7B4A-B1A4-234FAED4730C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/test_9_interesting.py</a:t>
            </a:r>
          </a:p>
        </p:txBody>
      </p:sp>
    </p:spTree>
    <p:extLst>
      <p:ext uri="{BB962C8B-B14F-4D97-AF65-F5344CB8AC3E}">
        <p14:creationId xmlns:p14="http://schemas.microsoft.com/office/powerpoint/2010/main" val="26390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CBAFEEC-3C70-9349-AF7D-586AA3988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69" y="4086377"/>
            <a:ext cx="8212886" cy="1102519"/>
          </a:xfrm>
        </p:spPr>
        <p:txBody>
          <a:bodyPr/>
          <a:lstStyle/>
          <a:p>
            <a:pPr algn="ctr"/>
            <a:r>
              <a:rPr lang="pl-PL" b="1" dirty="0"/>
              <a:t>Dziękuję za uwagę </a:t>
            </a:r>
            <a:r>
              <a:rPr lang="pl-PL" b="1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39919-1259-B943-8485-2EFD835451B9}"/>
              </a:ext>
            </a:extLst>
          </p:cNvPr>
          <p:cNvSpPr/>
          <p:nvPr/>
        </p:nvSpPr>
        <p:spPr>
          <a:xfrm>
            <a:off x="2460542" y="3841294"/>
            <a:ext cx="385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https</a:t>
            </a:r>
            <a:r>
              <a:rPr lang="pl-PL" dirty="0">
                <a:solidFill>
                  <a:schemeClr val="bg1"/>
                </a:solidFill>
              </a:rPr>
              <a:t>://</a:t>
            </a:r>
            <a:r>
              <a:rPr lang="pl-PL" dirty="0" err="1">
                <a:solidFill>
                  <a:schemeClr val="bg1"/>
                </a:solidFill>
              </a:rPr>
              <a:t>github.com</a:t>
            </a:r>
            <a:r>
              <a:rPr lang="pl-PL" dirty="0">
                <a:solidFill>
                  <a:schemeClr val="bg1"/>
                </a:solidFill>
              </a:rPr>
              <a:t>/</a:t>
            </a:r>
            <a:r>
              <a:rPr lang="pl-PL" dirty="0" err="1">
                <a:solidFill>
                  <a:schemeClr val="bg1"/>
                </a:solidFill>
              </a:rPr>
              <a:t>ifar</a:t>
            </a:r>
            <a:r>
              <a:rPr lang="pl-PL" dirty="0">
                <a:solidFill>
                  <a:schemeClr val="bg1"/>
                </a:solidFill>
              </a:rPr>
              <a:t>/3QA-pytest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D0039-53D9-0646-AFD5-0B5F9C8A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36" y="749434"/>
            <a:ext cx="2981393" cy="29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rgbClr val="00589E"/>
            </a:gs>
            <a:gs pos="23000">
              <a:schemeClr val="tx2"/>
            </a:gs>
            <a:gs pos="92000">
              <a:srgbClr val="009FDF">
                <a:alpha val="46000"/>
              </a:srgbClr>
            </a:gs>
            <a:gs pos="62000">
              <a:srgbClr val="0071C5">
                <a:lumMod val="94000"/>
                <a:lumOff val="6000"/>
                <a:alpha val="95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205256" y="3078606"/>
            <a:ext cx="6330212" cy="925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0" i="0" kern="1200" baseline="0">
                <a:solidFill>
                  <a:srgbClr val="F3D54E"/>
                </a:solidFill>
                <a:latin typeface="Intel Clear"/>
                <a:ea typeface="+mn-ea"/>
                <a:cs typeface="Intel Clear"/>
              </a:defRPr>
            </a:lvl1pPr>
            <a:lvl2pPr marL="457200" indent="0" algn="l" defTabSz="457200" rtl="0" eaLnBrk="1" latinLnBrk="0" hangingPunct="1">
              <a:spcBef>
                <a:spcPts val="1200"/>
              </a:spcBef>
              <a:buFont typeface="Wingdings" charset="2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914400" indent="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145059" y="-486032"/>
            <a:ext cx="65" cy="5078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100" dirty="0">
              <a:solidFill>
                <a:srgbClr val="003C71"/>
              </a:solidFill>
            </a:endParaRPr>
          </a:p>
          <a:p>
            <a:endParaRPr lang="en-US" sz="1100">
              <a:solidFill>
                <a:srgbClr val="003C71"/>
              </a:solidFill>
            </a:endParaRPr>
          </a:p>
          <a:p>
            <a:endParaRPr lang="en-US" sz="1100" dirty="0" err="1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pytest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B0739-9DBB-CA48-9CE6-7F35950410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Darmowy </a:t>
            </a:r>
            <a:r>
              <a:rPr lang="pl-PL" dirty="0" err="1"/>
              <a:t>framework</a:t>
            </a:r>
            <a:r>
              <a:rPr lang="pl-PL" dirty="0"/>
              <a:t> testowy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Język programowania: </a:t>
            </a:r>
            <a:r>
              <a:rPr lang="pl-PL" dirty="0" err="1"/>
              <a:t>Python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Bogata biblioteka gotowych funkcjonalności ułatwiających testowanie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Dobrze udokumentowany (</a:t>
            </a:r>
            <a:r>
              <a:rPr lang="pl-PL" dirty="0">
                <a:hlinkClick r:id="rId2"/>
              </a:rPr>
              <a:t>https://docs.pytest.org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Spora liczba rozszerzeń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B5F3-D613-304F-A1DF-061D4854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25" y="3456831"/>
            <a:ext cx="952500" cy="90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0DDE8A-C867-1548-889D-EF4EF7FC5CD7}"/>
              </a:ext>
            </a:extLst>
          </p:cNvPr>
          <p:cNvSpPr/>
          <p:nvPr/>
        </p:nvSpPr>
        <p:spPr>
          <a:xfrm>
            <a:off x="7731125" y="4314460"/>
            <a:ext cx="100059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" dirty="0" err="1"/>
              <a:t>https</a:t>
            </a:r>
            <a:r>
              <a:rPr lang="pl-PL" sz="600" dirty="0"/>
              <a:t>://</a:t>
            </a:r>
            <a:r>
              <a:rPr lang="pl-PL" sz="600" dirty="0" err="1"/>
              <a:t>docs.pytest.org</a:t>
            </a:r>
            <a:r>
              <a:rPr lang="pl-PL" sz="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48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9E7B5-BA27-8041-BC1A-CF54B93C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4" y="1956784"/>
            <a:ext cx="6653718" cy="20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Pierwszy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D09DE-AC01-664C-B6AC-F358CEC2A9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59456" y="1368620"/>
            <a:ext cx="5221913" cy="242026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06775-F31C-FF4B-9B0C-E0EA06036FBA}"/>
              </a:ext>
            </a:extLst>
          </p:cNvPr>
          <p:cNvSpPr txBox="1"/>
          <p:nvPr/>
        </p:nvSpPr>
        <p:spPr>
          <a:xfrm>
            <a:off x="455613" y="3937306"/>
            <a:ext cx="6194865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/test_1_first_test.py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/test_2_first_test.py</a:t>
            </a:r>
          </a:p>
        </p:txBody>
      </p:sp>
    </p:spTree>
    <p:extLst>
      <p:ext uri="{BB962C8B-B14F-4D97-AF65-F5344CB8AC3E}">
        <p14:creationId xmlns:p14="http://schemas.microsoft.com/office/powerpoint/2010/main" val="378772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Parametryzacja testów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FAD4C9-8797-7349-94FC-6E0B774E59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28813" y="1339140"/>
            <a:ext cx="5283200" cy="2324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1D58B0-DC23-D249-B0B0-2F214E6CDB0D}"/>
              </a:ext>
            </a:extLst>
          </p:cNvPr>
          <p:cNvSpPr txBox="1"/>
          <p:nvPr/>
        </p:nvSpPr>
        <p:spPr>
          <a:xfrm>
            <a:off x="455613" y="3937306"/>
            <a:ext cx="6194865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/test_3_parametrize.py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/test_4_parametrize.py</a:t>
            </a:r>
          </a:p>
        </p:txBody>
      </p:sp>
    </p:spTree>
    <p:extLst>
      <p:ext uri="{BB962C8B-B14F-4D97-AF65-F5344CB8AC3E}">
        <p14:creationId xmlns:p14="http://schemas.microsoft.com/office/powerpoint/2010/main" val="37045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Oznaczanie testów (</a:t>
            </a:r>
            <a:r>
              <a:rPr lang="pl-PL" dirty="0" err="1"/>
              <a:t>tagowanie</a:t>
            </a:r>
            <a:r>
              <a:rPr lang="pl-PL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3286F8-9AE5-B74E-AFF4-0C6041F568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1" y="978992"/>
            <a:ext cx="8228012" cy="157876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A3D4A0-460C-7341-AF36-B978B50F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584" y="3348171"/>
            <a:ext cx="5880100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F1DDA2-26E2-744A-B67D-58F9220F4BDF}"/>
              </a:ext>
            </a:extLst>
          </p:cNvPr>
          <p:cNvSpPr txBox="1"/>
          <p:nvPr/>
        </p:nvSpPr>
        <p:spPr>
          <a:xfrm>
            <a:off x="455613" y="4105919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/test_5_marks.py</a:t>
            </a:r>
          </a:p>
        </p:txBody>
      </p:sp>
    </p:spTree>
    <p:extLst>
      <p:ext uri="{BB962C8B-B14F-4D97-AF65-F5344CB8AC3E}">
        <p14:creationId xmlns:p14="http://schemas.microsoft.com/office/powerpoint/2010/main" val="29596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Skip / </a:t>
            </a:r>
            <a:r>
              <a:rPr lang="pl-PL" dirty="0" err="1"/>
              <a:t>SkipIf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300D41-FA14-5244-AC85-F6937BDD2A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1" y="882793"/>
            <a:ext cx="8228012" cy="25753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DDF393-F982-214B-9617-CF6CE2DE6757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/test_6_skip.py</a:t>
            </a:r>
          </a:p>
        </p:txBody>
      </p:sp>
    </p:spTree>
    <p:extLst>
      <p:ext uri="{BB962C8B-B14F-4D97-AF65-F5344CB8AC3E}">
        <p14:creationId xmlns:p14="http://schemas.microsoft.com/office/powerpoint/2010/main" val="26940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Xfail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D5EC21-9092-8C4F-86F6-FAE23C069C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5613" y="1261103"/>
            <a:ext cx="8228012" cy="21429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7E60BC-AED2-BA4A-B8C1-1F6E892A037F}"/>
              </a:ext>
            </a:extLst>
          </p:cNvPr>
          <p:cNvSpPr txBox="1"/>
          <p:nvPr/>
        </p:nvSpPr>
        <p:spPr>
          <a:xfrm>
            <a:off x="455613" y="3937306"/>
            <a:ext cx="6194865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</a:t>
            </a:r>
            <a:r>
              <a:rPr lang="pl-PL" sz="1600" dirty="0" err="1">
                <a:solidFill>
                  <a:srgbClr val="003C71"/>
                </a:solidFill>
              </a:rPr>
              <a:t>operations</a:t>
            </a:r>
            <a:r>
              <a:rPr lang="pl-PL" sz="1600" dirty="0">
                <a:solidFill>
                  <a:srgbClr val="003C71"/>
                </a:solidFill>
              </a:rPr>
              <a:t>/test_7_xfail.py</a:t>
            </a:r>
          </a:p>
        </p:txBody>
      </p:sp>
    </p:spTree>
    <p:extLst>
      <p:ext uri="{BB962C8B-B14F-4D97-AF65-F5344CB8AC3E}">
        <p14:creationId xmlns:p14="http://schemas.microsoft.com/office/powerpoint/2010/main" val="247373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474F7-8AFB-7844-A060-B98703CB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F2C1E-22FF-A740-B405-4332D8B5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Fixture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587589-B866-024C-8FAE-0802F5D35A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49760" y="308848"/>
            <a:ext cx="5820792" cy="3425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7606B8-D14D-A749-9BB0-F0F09AE89A5C}"/>
              </a:ext>
            </a:extLst>
          </p:cNvPr>
          <p:cNvSpPr txBox="1"/>
          <p:nvPr/>
        </p:nvSpPr>
        <p:spPr>
          <a:xfrm>
            <a:off x="455613" y="3937306"/>
            <a:ext cx="6194865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pl-PL" sz="1600" dirty="0">
                <a:solidFill>
                  <a:srgbClr val="003C71"/>
                </a:solidFill>
              </a:rPr>
              <a:t>Pliki z repozytorium: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/waluty/test_1_fixtures.py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rgbClr val="003C71"/>
                </a:solidFill>
              </a:rPr>
              <a:t>tests</a:t>
            </a:r>
            <a:r>
              <a:rPr lang="pl-PL" sz="1600" dirty="0">
                <a:solidFill>
                  <a:srgbClr val="003C71"/>
                </a:solidFill>
              </a:rPr>
              <a:t>/waluty/test_2_fixture2.py</a:t>
            </a:r>
          </a:p>
        </p:txBody>
      </p:sp>
    </p:spTree>
    <p:extLst>
      <p:ext uri="{BB962C8B-B14F-4D97-AF65-F5344CB8AC3E}">
        <p14:creationId xmlns:p14="http://schemas.microsoft.com/office/powerpoint/2010/main" val="22560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338</Words>
  <Application>Microsoft Macintosh PowerPoint</Application>
  <PresentationFormat>On-screen Show (16:9)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Intel Clear</vt:lpstr>
      <vt:lpstr>Intel Clear Pro</vt:lpstr>
      <vt:lpstr>Wingdings</vt:lpstr>
      <vt:lpstr>Int_PPT Template_ClearPro_16x9</vt:lpstr>
      <vt:lpstr>Py.test – Historia z życia wzięta</vt:lpstr>
      <vt:lpstr>pytest</vt:lpstr>
      <vt:lpstr>Instalacja</vt:lpstr>
      <vt:lpstr>Pierwszy test</vt:lpstr>
      <vt:lpstr>Parametryzacja testów</vt:lpstr>
      <vt:lpstr>Oznaczanie testów (tagowanie)</vt:lpstr>
      <vt:lpstr>Skip / SkipIf</vt:lpstr>
      <vt:lpstr>Xfail</vt:lpstr>
      <vt:lpstr>Fixture</vt:lpstr>
      <vt:lpstr>xdist plugin</vt:lpstr>
      <vt:lpstr>Plik konfiguracyjny pytest</vt:lpstr>
      <vt:lpstr>Pytest - ciekawostki</vt:lpstr>
      <vt:lpstr>Dziękuję za uwagę 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2015-05-06T16:36:39Z</dcterms:created>
  <dcterms:modified xsi:type="dcterms:W3CDTF">2020-01-27T21:06:25Z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cdd39821-8ab9-4dfd-ac10-08b98069a7ea</vt:lpwstr>
  </property>
  <property fmtid="{D5CDD505-2E9C-101B-9397-08002B2CF9AE}" pid="3" name="CTP_TimeStamp">
    <vt:lpwstr>2018-01-18 21:29:22Z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