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08CEB-DEE8-4A51-B883-A29C65C911E5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95DC18-A31F-42F3-B5CA-A5CDE22F27B5}">
      <dgm:prSet/>
      <dgm:spPr/>
      <dgm:t>
        <a:bodyPr/>
        <a:lstStyle/>
        <a:p>
          <a:r>
            <a:rPr lang="en-US" b="1" i="0" baseline="0"/>
            <a:t>Week 1 (4 Lessons):</a:t>
          </a:r>
          <a:r>
            <a:rPr lang="en-US" b="0" i="0" baseline="0"/>
            <a:t> </a:t>
          </a:r>
          <a:endParaRPr lang="en-US"/>
        </a:p>
      </dgm:t>
    </dgm:pt>
    <dgm:pt modelId="{19A49AF1-ABD2-4E43-B4A4-FD36462D22A8}" type="parTrans" cxnId="{0DAB15F3-F2DC-4DF7-A3EF-B82E3BBF9986}">
      <dgm:prSet/>
      <dgm:spPr/>
      <dgm:t>
        <a:bodyPr/>
        <a:lstStyle/>
        <a:p>
          <a:endParaRPr lang="en-US"/>
        </a:p>
      </dgm:t>
    </dgm:pt>
    <dgm:pt modelId="{162E1FAE-BFDB-44F4-9F7C-CA73E81460D0}" type="sibTrans" cxnId="{0DAB15F3-F2DC-4DF7-A3EF-B82E3BBF9986}">
      <dgm:prSet/>
      <dgm:spPr/>
      <dgm:t>
        <a:bodyPr/>
        <a:lstStyle/>
        <a:p>
          <a:endParaRPr lang="en-US"/>
        </a:p>
      </dgm:t>
    </dgm:pt>
    <dgm:pt modelId="{6C67527A-3B4E-4FA1-B1F0-2D88E3331B39}">
      <dgm:prSet/>
      <dgm:spPr/>
      <dgm:t>
        <a:bodyPr/>
        <a:lstStyle/>
        <a:p>
          <a:r>
            <a:rPr lang="en-US" b="1" i="0" baseline="0"/>
            <a:t>Lesson 1:</a:t>
          </a:r>
          <a:r>
            <a:rPr lang="en-US" b="0" i="0" baseline="0"/>
            <a:t> Setup FastAPI, Redis, Celery, and basic DB (SQLite). </a:t>
          </a:r>
          <a:endParaRPr lang="en-US"/>
        </a:p>
      </dgm:t>
    </dgm:pt>
    <dgm:pt modelId="{EEE7A028-8BE0-42A2-A941-C0824936F981}" type="parTrans" cxnId="{8BBD9900-8935-463D-A9DF-2A9DFB1F723B}">
      <dgm:prSet/>
      <dgm:spPr/>
      <dgm:t>
        <a:bodyPr/>
        <a:lstStyle/>
        <a:p>
          <a:endParaRPr lang="en-US"/>
        </a:p>
      </dgm:t>
    </dgm:pt>
    <dgm:pt modelId="{26A76E4B-92E0-46F9-8CD9-463DAAC5BF87}" type="sibTrans" cxnId="{8BBD9900-8935-463D-A9DF-2A9DFB1F723B}">
      <dgm:prSet/>
      <dgm:spPr/>
      <dgm:t>
        <a:bodyPr/>
        <a:lstStyle/>
        <a:p>
          <a:endParaRPr lang="en-US"/>
        </a:p>
      </dgm:t>
    </dgm:pt>
    <dgm:pt modelId="{E023A77A-574E-4E16-A367-FE71D7A43B8C}">
      <dgm:prSet/>
      <dgm:spPr/>
      <dgm:t>
        <a:bodyPr/>
        <a:lstStyle/>
        <a:p>
          <a:r>
            <a:rPr lang="en-US" b="1" i="0" baseline="0"/>
            <a:t>Lesson 2:</a:t>
          </a:r>
          <a:r>
            <a:rPr lang="en-US" b="0" i="0" baseline="0"/>
            <a:t> Core backend - Shop registration and bag listing endpoints. </a:t>
          </a:r>
          <a:endParaRPr lang="en-US"/>
        </a:p>
      </dgm:t>
    </dgm:pt>
    <dgm:pt modelId="{C2B6D717-CE29-4118-AAB9-B8A011C79ACD}" type="parTrans" cxnId="{9090B9DA-9848-4421-881C-88B2ABF83BE3}">
      <dgm:prSet/>
      <dgm:spPr/>
      <dgm:t>
        <a:bodyPr/>
        <a:lstStyle/>
        <a:p>
          <a:endParaRPr lang="en-US"/>
        </a:p>
      </dgm:t>
    </dgm:pt>
    <dgm:pt modelId="{4C7DD069-F67E-4F49-9FFD-4A70ED9AEFB3}" type="sibTrans" cxnId="{9090B9DA-9848-4421-881C-88B2ABF83BE3}">
      <dgm:prSet/>
      <dgm:spPr/>
      <dgm:t>
        <a:bodyPr/>
        <a:lstStyle/>
        <a:p>
          <a:endParaRPr lang="en-US"/>
        </a:p>
      </dgm:t>
    </dgm:pt>
    <dgm:pt modelId="{64E1B193-B023-4EBB-97CB-454803FB93DB}">
      <dgm:prSet/>
      <dgm:spPr/>
      <dgm:t>
        <a:bodyPr/>
        <a:lstStyle/>
        <a:p>
          <a:r>
            <a:rPr lang="en-US" b="1" i="0" baseline="0" dirty="0"/>
            <a:t>Lesson 3:</a:t>
          </a:r>
          <a:r>
            <a:rPr lang="en-US" b="0" i="0" baseline="0" dirty="0"/>
            <a:t> Purchase flow - Buy endpoint + Redis for bag availability. </a:t>
          </a:r>
          <a:endParaRPr lang="en-US" dirty="0"/>
        </a:p>
      </dgm:t>
    </dgm:pt>
    <dgm:pt modelId="{960355BE-DE2C-42B4-B861-0657AE8DF2CF}" type="parTrans" cxnId="{7D0B7B1D-CD36-40AD-8E6A-5CA46FC4A34C}">
      <dgm:prSet/>
      <dgm:spPr/>
      <dgm:t>
        <a:bodyPr/>
        <a:lstStyle/>
        <a:p>
          <a:endParaRPr lang="en-US"/>
        </a:p>
      </dgm:t>
    </dgm:pt>
    <dgm:pt modelId="{62A63DD1-A72F-4D1E-B4D5-15280B45F10B}" type="sibTrans" cxnId="{7D0B7B1D-CD36-40AD-8E6A-5CA46FC4A34C}">
      <dgm:prSet/>
      <dgm:spPr/>
      <dgm:t>
        <a:bodyPr/>
        <a:lstStyle/>
        <a:p>
          <a:endParaRPr lang="en-US"/>
        </a:p>
      </dgm:t>
    </dgm:pt>
    <dgm:pt modelId="{1CE26D04-1B8B-49A2-AD54-8D79745DFB81}">
      <dgm:prSet/>
      <dgm:spPr/>
      <dgm:t>
        <a:bodyPr/>
        <a:lstStyle/>
        <a:p>
          <a:r>
            <a:rPr lang="en-US" b="1" i="0" baseline="0"/>
            <a:t>Lesson 4:</a:t>
          </a:r>
          <a:r>
            <a:rPr lang="en-US" b="0" i="0" baseline="0"/>
            <a:t> Celery task for pickup reminder + basic frontend (list bags). </a:t>
          </a:r>
          <a:endParaRPr lang="en-US"/>
        </a:p>
      </dgm:t>
    </dgm:pt>
    <dgm:pt modelId="{6CBBA61C-CD97-4311-97B4-958D85C5F4AD}" type="parTrans" cxnId="{9383B0D5-5B8B-4ED2-BED2-F4774F34FE25}">
      <dgm:prSet/>
      <dgm:spPr/>
      <dgm:t>
        <a:bodyPr/>
        <a:lstStyle/>
        <a:p>
          <a:endParaRPr lang="en-US"/>
        </a:p>
      </dgm:t>
    </dgm:pt>
    <dgm:pt modelId="{319401E4-D631-42D4-8B40-B212873A8BB0}" type="sibTrans" cxnId="{9383B0D5-5B8B-4ED2-BED2-F4774F34FE25}">
      <dgm:prSet/>
      <dgm:spPr/>
      <dgm:t>
        <a:bodyPr/>
        <a:lstStyle/>
        <a:p>
          <a:endParaRPr lang="en-US"/>
        </a:p>
      </dgm:t>
    </dgm:pt>
    <dgm:pt modelId="{86E50DE1-3275-4514-9C02-A5C07686571A}">
      <dgm:prSet/>
      <dgm:spPr/>
      <dgm:t>
        <a:bodyPr/>
        <a:lstStyle/>
        <a:p>
          <a:r>
            <a:rPr lang="en-US" b="1" i="0" baseline="0"/>
            <a:t>Week 2 (4 Lessons, Optional):</a:t>
          </a:r>
          <a:r>
            <a:rPr lang="en-US" b="0" i="0" baseline="0"/>
            <a:t> </a:t>
          </a:r>
          <a:endParaRPr lang="en-US"/>
        </a:p>
      </dgm:t>
    </dgm:pt>
    <dgm:pt modelId="{C7854DF6-8AC1-4A59-BA81-F5744AED2665}" type="parTrans" cxnId="{EEDB7EE4-D73B-4BF1-AFB4-C64F11655B26}">
      <dgm:prSet/>
      <dgm:spPr/>
      <dgm:t>
        <a:bodyPr/>
        <a:lstStyle/>
        <a:p>
          <a:endParaRPr lang="en-US"/>
        </a:p>
      </dgm:t>
    </dgm:pt>
    <dgm:pt modelId="{5DEC6D0F-9B44-4125-9B42-D9F5189BEE3F}" type="sibTrans" cxnId="{EEDB7EE4-D73B-4BF1-AFB4-C64F11655B26}">
      <dgm:prSet/>
      <dgm:spPr/>
      <dgm:t>
        <a:bodyPr/>
        <a:lstStyle/>
        <a:p>
          <a:endParaRPr lang="en-US"/>
        </a:p>
      </dgm:t>
    </dgm:pt>
    <dgm:pt modelId="{CB709DA7-9062-4181-97E6-68E0FFC00D70}">
      <dgm:prSet/>
      <dgm:spPr/>
      <dgm:t>
        <a:bodyPr/>
        <a:lstStyle/>
        <a:p>
          <a:r>
            <a:rPr lang="en-US" b="1" i="0" baseline="0"/>
            <a:t>Lesson 5:</a:t>
          </a:r>
          <a:r>
            <a:rPr lang="en-US" b="0" i="0" baseline="0"/>
            <a:t> Add user registration (customers) + frontend buy button. </a:t>
          </a:r>
          <a:endParaRPr lang="en-US"/>
        </a:p>
      </dgm:t>
    </dgm:pt>
    <dgm:pt modelId="{3D5ADA24-35EF-4F46-A79D-168A4A31C5A4}" type="parTrans" cxnId="{C4668CC2-F0FC-41DA-B033-CB35594A8089}">
      <dgm:prSet/>
      <dgm:spPr/>
      <dgm:t>
        <a:bodyPr/>
        <a:lstStyle/>
        <a:p>
          <a:endParaRPr lang="en-US"/>
        </a:p>
      </dgm:t>
    </dgm:pt>
    <dgm:pt modelId="{52D2BD78-915C-4757-8DC9-9A733F8D437B}" type="sibTrans" cxnId="{C4668CC2-F0FC-41DA-B033-CB35594A8089}">
      <dgm:prSet/>
      <dgm:spPr/>
      <dgm:t>
        <a:bodyPr/>
        <a:lstStyle/>
        <a:p>
          <a:endParaRPr lang="en-US"/>
        </a:p>
      </dgm:t>
    </dgm:pt>
    <dgm:pt modelId="{351440A1-33AC-4112-A116-09321C0F4835}">
      <dgm:prSet/>
      <dgm:spPr/>
      <dgm:t>
        <a:bodyPr/>
        <a:lstStyle/>
        <a:p>
          <a:r>
            <a:rPr lang="en-US" b="1" i="0" baseline="0"/>
            <a:t>Lesson 6:</a:t>
          </a:r>
          <a:r>
            <a:rPr lang="en-US" b="0" i="0" baseline="0"/>
            <a:t> Redis caching for nearby bags + basic testing. </a:t>
          </a:r>
          <a:endParaRPr lang="en-US"/>
        </a:p>
      </dgm:t>
    </dgm:pt>
    <dgm:pt modelId="{DAB87413-5250-4AD3-A228-FC0F6A11F96B}" type="parTrans" cxnId="{1E8168C0-7C8B-4598-B189-1D572B248EA0}">
      <dgm:prSet/>
      <dgm:spPr/>
      <dgm:t>
        <a:bodyPr/>
        <a:lstStyle/>
        <a:p>
          <a:endParaRPr lang="en-US"/>
        </a:p>
      </dgm:t>
    </dgm:pt>
    <dgm:pt modelId="{23E3462B-7FA4-44AB-86C2-F4F30F3F3811}" type="sibTrans" cxnId="{1E8168C0-7C8B-4598-B189-1D572B248EA0}">
      <dgm:prSet/>
      <dgm:spPr/>
      <dgm:t>
        <a:bodyPr/>
        <a:lstStyle/>
        <a:p>
          <a:endParaRPr lang="en-US"/>
        </a:p>
      </dgm:t>
    </dgm:pt>
    <dgm:pt modelId="{A2D12108-12F9-4EEA-9ECF-A2EABC62D3B8}">
      <dgm:prSet/>
      <dgm:spPr/>
      <dgm:t>
        <a:bodyPr/>
        <a:lstStyle/>
        <a:p>
          <a:r>
            <a:rPr lang="en-US" b="1" i="0" baseline="0"/>
            <a:t>Lesson 7:</a:t>
          </a:r>
          <a:r>
            <a:rPr lang="en-US" b="0" i="0" baseline="0"/>
            <a:t> Fix bugs, add pickup confirmation (QR code or ID). </a:t>
          </a:r>
          <a:endParaRPr lang="en-US"/>
        </a:p>
      </dgm:t>
    </dgm:pt>
    <dgm:pt modelId="{856274D1-FD62-4B49-B568-9228D4D343F8}" type="parTrans" cxnId="{20453A6C-954A-43AB-B479-0A8A83D94B10}">
      <dgm:prSet/>
      <dgm:spPr/>
      <dgm:t>
        <a:bodyPr/>
        <a:lstStyle/>
        <a:p>
          <a:endParaRPr lang="en-US"/>
        </a:p>
      </dgm:t>
    </dgm:pt>
    <dgm:pt modelId="{9E1A3A7C-E568-45D3-87EA-8AD6395CFFD2}" type="sibTrans" cxnId="{20453A6C-954A-43AB-B479-0A8A83D94B10}">
      <dgm:prSet/>
      <dgm:spPr/>
      <dgm:t>
        <a:bodyPr/>
        <a:lstStyle/>
        <a:p>
          <a:endParaRPr lang="en-US"/>
        </a:p>
      </dgm:t>
    </dgm:pt>
    <dgm:pt modelId="{5517A037-BE81-4CBF-80EB-9F113012BB0E}">
      <dgm:prSet/>
      <dgm:spPr/>
      <dgm:t>
        <a:bodyPr/>
        <a:lstStyle/>
        <a:p>
          <a:r>
            <a:rPr lang="en-US" b="1" i="0" baseline="0"/>
            <a:t>Lesson 8:</a:t>
          </a:r>
          <a:r>
            <a:rPr lang="en-US" b="0" i="0" baseline="0"/>
            <a:t> Demo prep - simple UI tweaks and practice run.</a:t>
          </a:r>
          <a:endParaRPr lang="en-US"/>
        </a:p>
      </dgm:t>
    </dgm:pt>
    <dgm:pt modelId="{9D5623CB-F714-4D56-A8B6-B93D17F3A2CE}" type="parTrans" cxnId="{E87BAB09-EE85-4665-9470-DC221AE5E396}">
      <dgm:prSet/>
      <dgm:spPr/>
      <dgm:t>
        <a:bodyPr/>
        <a:lstStyle/>
        <a:p>
          <a:endParaRPr lang="en-US"/>
        </a:p>
      </dgm:t>
    </dgm:pt>
    <dgm:pt modelId="{0E88A725-0236-404C-A8EA-47A6CC5C0E59}" type="sibTrans" cxnId="{E87BAB09-EE85-4665-9470-DC221AE5E396}">
      <dgm:prSet/>
      <dgm:spPr/>
      <dgm:t>
        <a:bodyPr/>
        <a:lstStyle/>
        <a:p>
          <a:endParaRPr lang="en-US"/>
        </a:p>
      </dgm:t>
    </dgm:pt>
    <dgm:pt modelId="{EEC40E1E-F53E-4559-A010-0394AF4F7696}" type="pres">
      <dgm:prSet presAssocID="{3CD08CEB-DEE8-4A51-B883-A29C65C911E5}" presName="linearFlow" presStyleCnt="0">
        <dgm:presLayoutVars>
          <dgm:dir/>
          <dgm:animLvl val="lvl"/>
          <dgm:resizeHandles val="exact"/>
        </dgm:presLayoutVars>
      </dgm:prSet>
      <dgm:spPr/>
    </dgm:pt>
    <dgm:pt modelId="{949558E5-0864-40CA-9F1E-F6ADD09458EE}" type="pres">
      <dgm:prSet presAssocID="{6195DC18-A31F-42F3-B5CA-A5CDE22F27B5}" presName="composite" presStyleCnt="0"/>
      <dgm:spPr/>
    </dgm:pt>
    <dgm:pt modelId="{10ABFFC5-4479-43A2-9215-1FE06E55B950}" type="pres">
      <dgm:prSet presAssocID="{6195DC18-A31F-42F3-B5CA-A5CDE22F27B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CE194FD-3ED9-4D8C-8531-778DBBF00A85}" type="pres">
      <dgm:prSet presAssocID="{6195DC18-A31F-42F3-B5CA-A5CDE22F27B5}" presName="descendantText" presStyleLbl="alignAcc1" presStyleIdx="0" presStyleCnt="2">
        <dgm:presLayoutVars>
          <dgm:bulletEnabled val="1"/>
        </dgm:presLayoutVars>
      </dgm:prSet>
      <dgm:spPr/>
    </dgm:pt>
    <dgm:pt modelId="{875CA00A-02AF-4A88-B0EA-D51449FF736D}" type="pres">
      <dgm:prSet presAssocID="{162E1FAE-BFDB-44F4-9F7C-CA73E81460D0}" presName="sp" presStyleCnt="0"/>
      <dgm:spPr/>
    </dgm:pt>
    <dgm:pt modelId="{03D8316D-5A27-4538-9BD6-21F56937C31C}" type="pres">
      <dgm:prSet presAssocID="{86E50DE1-3275-4514-9C02-A5C07686571A}" presName="composite" presStyleCnt="0"/>
      <dgm:spPr/>
    </dgm:pt>
    <dgm:pt modelId="{26DC45BE-C0D2-4271-9BE6-769C515DBF8C}" type="pres">
      <dgm:prSet presAssocID="{86E50DE1-3275-4514-9C02-A5C07686571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13D3FFA-39C1-4129-86DF-37FC46BDF233}" type="pres">
      <dgm:prSet presAssocID="{86E50DE1-3275-4514-9C02-A5C07686571A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BBD9900-8935-463D-A9DF-2A9DFB1F723B}" srcId="{6195DC18-A31F-42F3-B5CA-A5CDE22F27B5}" destId="{6C67527A-3B4E-4FA1-B1F0-2D88E3331B39}" srcOrd="0" destOrd="0" parTransId="{EEE7A028-8BE0-42A2-A941-C0824936F981}" sibTransId="{26A76E4B-92E0-46F9-8CD9-463DAAC5BF87}"/>
    <dgm:cxn modelId="{E87BAB09-EE85-4665-9470-DC221AE5E396}" srcId="{86E50DE1-3275-4514-9C02-A5C07686571A}" destId="{5517A037-BE81-4CBF-80EB-9F113012BB0E}" srcOrd="3" destOrd="0" parTransId="{9D5623CB-F714-4D56-A8B6-B93D17F3A2CE}" sibTransId="{0E88A725-0236-404C-A8EA-47A6CC5C0E59}"/>
    <dgm:cxn modelId="{7D0B7B1D-CD36-40AD-8E6A-5CA46FC4A34C}" srcId="{6195DC18-A31F-42F3-B5CA-A5CDE22F27B5}" destId="{64E1B193-B023-4EBB-97CB-454803FB93DB}" srcOrd="2" destOrd="0" parTransId="{960355BE-DE2C-42B4-B861-0657AE8DF2CF}" sibTransId="{62A63DD1-A72F-4D1E-B4D5-15280B45F10B}"/>
    <dgm:cxn modelId="{B4C73022-19D9-41DD-86E6-CECC1402BB46}" type="presOf" srcId="{1CE26D04-1B8B-49A2-AD54-8D79745DFB81}" destId="{FCE194FD-3ED9-4D8C-8531-778DBBF00A85}" srcOrd="0" destOrd="3" presId="urn:microsoft.com/office/officeart/2005/8/layout/chevron2"/>
    <dgm:cxn modelId="{E508F025-7C56-4A4B-B723-5B02E9C2FEE6}" type="presOf" srcId="{86E50DE1-3275-4514-9C02-A5C07686571A}" destId="{26DC45BE-C0D2-4271-9BE6-769C515DBF8C}" srcOrd="0" destOrd="0" presId="urn:microsoft.com/office/officeart/2005/8/layout/chevron2"/>
    <dgm:cxn modelId="{644BFD39-72AD-40A5-A586-47F8404D3D96}" type="presOf" srcId="{5517A037-BE81-4CBF-80EB-9F113012BB0E}" destId="{E13D3FFA-39C1-4129-86DF-37FC46BDF233}" srcOrd="0" destOrd="3" presId="urn:microsoft.com/office/officeart/2005/8/layout/chevron2"/>
    <dgm:cxn modelId="{20453A6C-954A-43AB-B479-0A8A83D94B10}" srcId="{86E50DE1-3275-4514-9C02-A5C07686571A}" destId="{A2D12108-12F9-4EEA-9ECF-A2EABC62D3B8}" srcOrd="2" destOrd="0" parTransId="{856274D1-FD62-4B49-B568-9228D4D343F8}" sibTransId="{9E1A3A7C-E568-45D3-87EA-8AD6395CFFD2}"/>
    <dgm:cxn modelId="{E0A97573-10E5-4C72-8CEB-D2359A220148}" type="presOf" srcId="{A2D12108-12F9-4EEA-9ECF-A2EABC62D3B8}" destId="{E13D3FFA-39C1-4129-86DF-37FC46BDF233}" srcOrd="0" destOrd="2" presId="urn:microsoft.com/office/officeart/2005/8/layout/chevron2"/>
    <dgm:cxn modelId="{B5191083-5274-43CB-8532-7A6767AC5FB3}" type="presOf" srcId="{CB709DA7-9062-4181-97E6-68E0FFC00D70}" destId="{E13D3FFA-39C1-4129-86DF-37FC46BDF233}" srcOrd="0" destOrd="0" presId="urn:microsoft.com/office/officeart/2005/8/layout/chevron2"/>
    <dgm:cxn modelId="{80E5338E-7E89-4C7E-8D8C-AC607DB1AD37}" type="presOf" srcId="{3CD08CEB-DEE8-4A51-B883-A29C65C911E5}" destId="{EEC40E1E-F53E-4559-A010-0394AF4F7696}" srcOrd="0" destOrd="0" presId="urn:microsoft.com/office/officeart/2005/8/layout/chevron2"/>
    <dgm:cxn modelId="{9E98DDAA-9A9F-49D2-A5EE-2AD360D42C4E}" type="presOf" srcId="{6195DC18-A31F-42F3-B5CA-A5CDE22F27B5}" destId="{10ABFFC5-4479-43A2-9215-1FE06E55B950}" srcOrd="0" destOrd="0" presId="urn:microsoft.com/office/officeart/2005/8/layout/chevron2"/>
    <dgm:cxn modelId="{0AF028AD-4417-4DC6-B799-EB716963136B}" type="presOf" srcId="{E023A77A-574E-4E16-A367-FE71D7A43B8C}" destId="{FCE194FD-3ED9-4D8C-8531-778DBBF00A85}" srcOrd="0" destOrd="1" presId="urn:microsoft.com/office/officeart/2005/8/layout/chevron2"/>
    <dgm:cxn modelId="{1E8168C0-7C8B-4598-B189-1D572B248EA0}" srcId="{86E50DE1-3275-4514-9C02-A5C07686571A}" destId="{351440A1-33AC-4112-A116-09321C0F4835}" srcOrd="1" destOrd="0" parTransId="{DAB87413-5250-4AD3-A228-FC0F6A11F96B}" sibTransId="{23E3462B-7FA4-44AB-86C2-F4F30F3F3811}"/>
    <dgm:cxn modelId="{C4668CC2-F0FC-41DA-B033-CB35594A8089}" srcId="{86E50DE1-3275-4514-9C02-A5C07686571A}" destId="{CB709DA7-9062-4181-97E6-68E0FFC00D70}" srcOrd="0" destOrd="0" parTransId="{3D5ADA24-35EF-4F46-A79D-168A4A31C5A4}" sibTransId="{52D2BD78-915C-4757-8DC9-9A733F8D437B}"/>
    <dgm:cxn modelId="{9383B0D5-5B8B-4ED2-BED2-F4774F34FE25}" srcId="{6195DC18-A31F-42F3-B5CA-A5CDE22F27B5}" destId="{1CE26D04-1B8B-49A2-AD54-8D79745DFB81}" srcOrd="3" destOrd="0" parTransId="{6CBBA61C-CD97-4311-97B4-958D85C5F4AD}" sibTransId="{319401E4-D631-42D4-8B40-B212873A8BB0}"/>
    <dgm:cxn modelId="{9090B9DA-9848-4421-881C-88B2ABF83BE3}" srcId="{6195DC18-A31F-42F3-B5CA-A5CDE22F27B5}" destId="{E023A77A-574E-4E16-A367-FE71D7A43B8C}" srcOrd="1" destOrd="0" parTransId="{C2B6D717-CE29-4118-AAB9-B8A011C79ACD}" sibTransId="{4C7DD069-F67E-4F49-9FFD-4A70ED9AEFB3}"/>
    <dgm:cxn modelId="{EEDB7EE4-D73B-4BF1-AFB4-C64F11655B26}" srcId="{3CD08CEB-DEE8-4A51-B883-A29C65C911E5}" destId="{86E50DE1-3275-4514-9C02-A5C07686571A}" srcOrd="1" destOrd="0" parTransId="{C7854DF6-8AC1-4A59-BA81-F5744AED2665}" sibTransId="{5DEC6D0F-9B44-4125-9B42-D9F5189BEE3F}"/>
    <dgm:cxn modelId="{5497D3EF-F406-439D-8970-6A34A727C801}" type="presOf" srcId="{351440A1-33AC-4112-A116-09321C0F4835}" destId="{E13D3FFA-39C1-4129-86DF-37FC46BDF233}" srcOrd="0" destOrd="1" presId="urn:microsoft.com/office/officeart/2005/8/layout/chevron2"/>
    <dgm:cxn modelId="{B751FCF0-4CA4-419F-8550-92387318C962}" type="presOf" srcId="{64E1B193-B023-4EBB-97CB-454803FB93DB}" destId="{FCE194FD-3ED9-4D8C-8531-778DBBF00A85}" srcOrd="0" destOrd="2" presId="urn:microsoft.com/office/officeart/2005/8/layout/chevron2"/>
    <dgm:cxn modelId="{0DAB15F3-F2DC-4DF7-A3EF-B82E3BBF9986}" srcId="{3CD08CEB-DEE8-4A51-B883-A29C65C911E5}" destId="{6195DC18-A31F-42F3-B5CA-A5CDE22F27B5}" srcOrd="0" destOrd="0" parTransId="{19A49AF1-ABD2-4E43-B4A4-FD36462D22A8}" sibTransId="{162E1FAE-BFDB-44F4-9F7C-CA73E81460D0}"/>
    <dgm:cxn modelId="{F507CCFE-5DE7-4A3C-9AB9-8F899D6D120B}" type="presOf" srcId="{6C67527A-3B4E-4FA1-B1F0-2D88E3331B39}" destId="{FCE194FD-3ED9-4D8C-8531-778DBBF00A85}" srcOrd="0" destOrd="0" presId="urn:microsoft.com/office/officeart/2005/8/layout/chevron2"/>
    <dgm:cxn modelId="{1727B548-1040-47AB-B3DA-346E72FF1FD7}" type="presParOf" srcId="{EEC40E1E-F53E-4559-A010-0394AF4F7696}" destId="{949558E5-0864-40CA-9F1E-F6ADD09458EE}" srcOrd="0" destOrd="0" presId="urn:microsoft.com/office/officeart/2005/8/layout/chevron2"/>
    <dgm:cxn modelId="{F1C19E00-D4C2-4008-BDCB-FAF7FF78EF86}" type="presParOf" srcId="{949558E5-0864-40CA-9F1E-F6ADD09458EE}" destId="{10ABFFC5-4479-43A2-9215-1FE06E55B950}" srcOrd="0" destOrd="0" presId="urn:microsoft.com/office/officeart/2005/8/layout/chevron2"/>
    <dgm:cxn modelId="{35B0A953-E798-49D3-B95A-2EECA8BB05E9}" type="presParOf" srcId="{949558E5-0864-40CA-9F1E-F6ADD09458EE}" destId="{FCE194FD-3ED9-4D8C-8531-778DBBF00A85}" srcOrd="1" destOrd="0" presId="urn:microsoft.com/office/officeart/2005/8/layout/chevron2"/>
    <dgm:cxn modelId="{5B54B146-73A7-41FD-A965-6508FB4CD4E8}" type="presParOf" srcId="{EEC40E1E-F53E-4559-A010-0394AF4F7696}" destId="{875CA00A-02AF-4A88-B0EA-D51449FF736D}" srcOrd="1" destOrd="0" presId="urn:microsoft.com/office/officeart/2005/8/layout/chevron2"/>
    <dgm:cxn modelId="{7FE703DF-7E49-4D65-A7FE-6B020F8F4478}" type="presParOf" srcId="{EEC40E1E-F53E-4559-A010-0394AF4F7696}" destId="{03D8316D-5A27-4538-9BD6-21F56937C31C}" srcOrd="2" destOrd="0" presId="urn:microsoft.com/office/officeart/2005/8/layout/chevron2"/>
    <dgm:cxn modelId="{00E3174C-B345-4DD5-B528-951656BBDC22}" type="presParOf" srcId="{03D8316D-5A27-4538-9BD6-21F56937C31C}" destId="{26DC45BE-C0D2-4271-9BE6-769C515DBF8C}" srcOrd="0" destOrd="0" presId="urn:microsoft.com/office/officeart/2005/8/layout/chevron2"/>
    <dgm:cxn modelId="{CD388B58-F6C0-430C-8C51-55B586F77107}" type="presParOf" srcId="{03D8316D-5A27-4538-9BD6-21F56937C31C}" destId="{E13D3FFA-39C1-4129-86DF-37FC46BDF2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FFC5-4479-43A2-9215-1FE06E55B950}">
      <dsp:nvSpPr>
        <dsp:cNvPr id="0" name=""/>
        <dsp:cNvSpPr/>
      </dsp:nvSpPr>
      <dsp:spPr>
        <a:xfrm rot="5400000">
          <a:off x="-360531" y="361436"/>
          <a:ext cx="2403542" cy="168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Week 1 (4 Lessons):</a:t>
          </a:r>
          <a:r>
            <a:rPr lang="en-US" sz="1600" b="0" i="0" kern="1200" baseline="0"/>
            <a:t> </a:t>
          </a:r>
          <a:endParaRPr lang="en-US" sz="1600" kern="1200"/>
        </a:p>
      </dsp:txBody>
      <dsp:txXfrm rot="-5400000">
        <a:off x="1" y="842145"/>
        <a:ext cx="1682479" cy="721063"/>
      </dsp:txXfrm>
    </dsp:sp>
    <dsp:sp modelId="{FCE194FD-3ED9-4D8C-8531-778DBBF00A85}">
      <dsp:nvSpPr>
        <dsp:cNvPr id="0" name=""/>
        <dsp:cNvSpPr/>
      </dsp:nvSpPr>
      <dsp:spPr>
        <a:xfrm rot="5400000">
          <a:off x="5317888" y="-3634503"/>
          <a:ext cx="1562302" cy="883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Lesson 1:</a:t>
          </a:r>
          <a:r>
            <a:rPr lang="en-US" sz="2200" b="0" i="0" kern="1200" baseline="0"/>
            <a:t> Setup FastAPI, Redis, Celery, and basic DB (SQLite).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Lesson 2:</a:t>
          </a:r>
          <a:r>
            <a:rPr lang="en-US" sz="2200" b="0" i="0" kern="1200" baseline="0"/>
            <a:t> Core backend - Shop registration and bag listing endpoints.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Lesson 3:</a:t>
          </a:r>
          <a:r>
            <a:rPr lang="en-US" sz="2200" b="0" i="0" kern="1200" baseline="0" dirty="0"/>
            <a:t> Purchase flow - Buy endpoint + Redis for bag availability.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Lesson 4:</a:t>
          </a:r>
          <a:r>
            <a:rPr lang="en-US" sz="2200" b="0" i="0" kern="1200" baseline="0"/>
            <a:t> Celery task for pickup reminder + basic frontend (list bags). </a:t>
          </a:r>
          <a:endParaRPr lang="en-US" sz="2200" kern="1200"/>
        </a:p>
      </dsp:txBody>
      <dsp:txXfrm rot="-5400000">
        <a:off x="1682480" y="77170"/>
        <a:ext cx="8756855" cy="1409772"/>
      </dsp:txXfrm>
    </dsp:sp>
    <dsp:sp modelId="{26DC45BE-C0D2-4271-9BE6-769C515DBF8C}">
      <dsp:nvSpPr>
        <dsp:cNvPr id="0" name=""/>
        <dsp:cNvSpPr/>
      </dsp:nvSpPr>
      <dsp:spPr>
        <a:xfrm rot="5400000">
          <a:off x="-360531" y="2480398"/>
          <a:ext cx="2403542" cy="168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Week 2 (4 Lessons, Optional):</a:t>
          </a:r>
          <a:r>
            <a:rPr lang="en-US" sz="1600" b="0" i="0" kern="1200" baseline="0"/>
            <a:t> </a:t>
          </a:r>
          <a:endParaRPr lang="en-US" sz="1600" kern="1200"/>
        </a:p>
      </dsp:txBody>
      <dsp:txXfrm rot="-5400000">
        <a:off x="1" y="2961107"/>
        <a:ext cx="1682479" cy="721063"/>
      </dsp:txXfrm>
    </dsp:sp>
    <dsp:sp modelId="{E13D3FFA-39C1-4129-86DF-37FC46BDF233}">
      <dsp:nvSpPr>
        <dsp:cNvPr id="0" name=""/>
        <dsp:cNvSpPr/>
      </dsp:nvSpPr>
      <dsp:spPr>
        <a:xfrm rot="5400000">
          <a:off x="5317888" y="-1515541"/>
          <a:ext cx="1562302" cy="883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Lesson 5:</a:t>
          </a:r>
          <a:r>
            <a:rPr lang="en-US" sz="2200" b="0" i="0" kern="1200" baseline="0"/>
            <a:t> Add user registration (customers) + frontend buy button.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Lesson 6:</a:t>
          </a:r>
          <a:r>
            <a:rPr lang="en-US" sz="2200" b="0" i="0" kern="1200" baseline="0"/>
            <a:t> Redis caching for nearby bags + basic testing.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Lesson 7:</a:t>
          </a:r>
          <a:r>
            <a:rPr lang="en-US" sz="2200" b="0" i="0" kern="1200" baseline="0"/>
            <a:t> Fix bugs, add pickup confirmation (QR code or ID).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Lesson 8:</a:t>
          </a:r>
          <a:r>
            <a:rPr lang="en-US" sz="2200" b="0" i="0" kern="1200" baseline="0"/>
            <a:t> Demo prep - simple UI tweaks and practice run.</a:t>
          </a:r>
          <a:endParaRPr lang="en-US" sz="2200" kern="1200"/>
        </a:p>
      </dsp:txBody>
      <dsp:txXfrm rot="-5400000">
        <a:off x="1682480" y="2196132"/>
        <a:ext cx="8756855" cy="140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79A58-86BA-436C-85B2-9503EAE4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9F9C64-7DC3-4E47-ADDA-A8F9C4B6C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A3B85-F4CC-4C38-8F39-55ADC031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B8C53-F313-4BC7-9746-EA65292A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9EA29-EECF-47DF-A02A-F84973D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98071-B8C6-42D0-A4B3-D8BD9ACA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1AE70C-1A42-4469-8F9C-D7CD9CD4E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74380-5CC5-4CF7-853A-0AE8568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79C0CC-01DB-444D-86B3-BB6B2A79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988E1-DF18-430D-9225-062C2083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5D078F-6C66-45EE-A87D-FFEC85F4C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E48800-CD77-4A56-B1CE-8FCB6216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2F3D7-D945-49C6-AB15-89332128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2EE7E-B070-48B3-8E4C-FCFE303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23224-7B94-45C0-9850-4276D4C4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196DC-4293-4E42-8D18-A376CE32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A369C-6C1B-4E2D-92C2-FE9EBCD1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52640-D5F7-45B6-82FD-9E1E1A75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459396-65A5-46B4-B8CC-E91829AD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A5A8E-3811-405B-A64F-F9535E58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38C30-8BDD-49FA-962F-A736A38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92CF6-D34F-4C67-9F10-672F8AF8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AFBB3-4E90-4915-921A-BF2EA8F7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664E1-F56C-4A65-AA66-68218DE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5ADDC6-08E6-49A3-B15B-5DC4245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F8EEE-D9C5-4F9C-B4CE-406188EC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5FF7B-6618-4D55-A97C-8D8022468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471845-9863-42D8-B245-01B639C0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3D2EE-2FAB-4E0C-8CDC-42AB89CA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28072-3736-4B31-9ECA-CA469AA8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CA6999-7BBD-442A-8239-8CBDDA17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B6FCA-953D-41C1-BEA7-21C82B1A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9BF5D-123D-4772-AEFF-A3F5FE64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0B517B-CFD2-451B-A4BA-6BE857841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E5F88D-949A-42C6-90DB-7ADE26D16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EB84F2-6C17-4A09-9817-3C6615B29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88D640-30F3-4CFD-8DE0-8E3F0508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5BCB0A-DF86-43D9-BCB3-5F404AED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CED46B-A070-4E51-974E-C942D992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A056D-436A-4CE9-B7DA-1E7C7DA9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51DAF4-F8D5-42F8-9BD8-58E3C021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30E755-3EF7-4898-8489-32EFC6AE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E382EB-571F-4483-812E-19ADCC83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63BF4C-0EF9-4BDB-9AE6-50F4AB45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1C8394-4C8D-4AC4-B8CB-A1FD0EB7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5D31BE-8893-4328-8CC9-A93FAA1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C54F5-5C78-4555-9806-B4181A37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13B4E-CAC5-4814-9C9E-143C5289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CDEB4C-8634-447A-ACF8-EFA3AF273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D3E047-0581-49D8-A34F-3906A277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47A9F-B6D1-46D7-973C-00F6C0D7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87009C-FD3E-460A-8DC2-2DC61FB8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9F0EC-FDA6-4F63-B571-09E00AA3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042FDA-33FE-4E76-A8FC-A113B7DF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4CCD6C-BFFA-40E2-A09C-3D719612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EF2278-66CF-41B5-9D3D-D76FF476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23146F-10E7-4629-BDDD-37277526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65097E-28F8-4C58-A3C6-52CB3A2A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38D05-F8EE-4ACA-BCE9-785140C5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32EC69-7F58-488B-B4FA-C7873A7B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4CEEE-FF53-4738-8053-142DFC9D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D407-2AE6-4091-B243-16410441B7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671F00-2A0A-4CF0-901E-66446E313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F04FB-7064-43F0-BEEE-47E49EEA3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46FC-5CEB-45C5-A8DA-B5373DB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A8FC6F-A402-4D82-BB7D-9827EC77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69" y="3011212"/>
            <a:ext cx="4330262" cy="324769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A8D6C-E493-4145-A00A-EABF57B18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SurplusSaver</a:t>
            </a:r>
            <a:r>
              <a:rPr lang="en-US" dirty="0"/>
              <a:t>: Fighting Food Waste in Our Region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9CDBB-1C89-4D7E-9AC2-ABB9C32E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72333-FF0F-4B4D-A254-778F29CE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CF038A-B8D2-4A76-9F8A-271070B9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8240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year, shops in our region discard tons of unsold food—perfectly edible but past its prime sales window. Businesses lose money, and waste piles up.</a:t>
            </a:r>
          </a:p>
          <a:p>
            <a:pPr marL="0" indent="0">
              <a:buNone/>
            </a:pPr>
            <a:r>
              <a:rPr lang="en-US" sz="2400" dirty="0"/>
              <a:t>(Hypothetical) "30% of food produced locally goes unsold; 1.5 tons of CO2 emitted per ton of wasted food."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2C5867-DC3F-4305-AE83-CB21D815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476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AEB2ED-AD50-4883-93B7-65E7C0B9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7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Food waste is a global issue, but it’s also local. Shops here throw out surplus daily—think bakeries with day-old bread or grocers with near-expiry produce.</a:t>
            </a:r>
          </a:p>
          <a:p>
            <a:pPr marL="0" indent="0">
              <a:buNone/>
            </a:pPr>
            <a:r>
              <a:rPr lang="en-US" dirty="0"/>
              <a:t>This isn’t just an environmental problem; it’s a lost opportunity for businesses and budget-conscious customers.</a:t>
            </a:r>
          </a:p>
        </p:txBody>
      </p:sp>
      <p:pic>
        <p:nvPicPr>
          <p:cNvPr id="1027" name="Picture 3" descr="Food Waste Is a Massive Problem—Here's Why - FoodPrint">
            <a:extLst>
              <a:ext uri="{FF2B5EF4-FFF2-40B4-BE49-F238E27FC236}">
                <a16:creationId xmlns:a16="http://schemas.microsoft.com/office/drawing/2014/main" id="{24AF8B62-CA3C-4EF8-BE31-536142F0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24" y="2854366"/>
            <a:ext cx="5403685" cy="359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1151B-181D-4AB0-B4E6-49C8E431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Solution:SurplusSaver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6B574-6AC1-4DA0-8D7D-5B672C0D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SurplusSaver</a:t>
            </a:r>
            <a:r>
              <a:rPr lang="en-US" dirty="0"/>
              <a:t> connects local shops with customers to sell unsold food at a discount via ‘Surprise Bags.’ Think $5 for $15 worth of goods!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Businesses list surplus items.</a:t>
            </a:r>
          </a:p>
          <a:p>
            <a:pPr marL="0" indent="0">
              <a:buNone/>
            </a:pPr>
            <a:r>
              <a:rPr lang="en-US" dirty="0"/>
              <a:t>	Customers buy and pick up discounted bags.</a:t>
            </a:r>
          </a:p>
          <a:p>
            <a:pPr marL="0" indent="0">
              <a:buNone/>
            </a:pPr>
            <a:r>
              <a:rPr lang="en-US" dirty="0"/>
              <a:t>	Real-time availability and notifications.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15705-AA99-4A9D-924E-B0CE3828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1506"/>
            <a:ext cx="12012004" cy="10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58A34-FCD7-45BC-80C0-2D77622F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of the Project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7F158-E3EE-4034-8150-19E09631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Build a functional MVP with:</a:t>
            </a:r>
          </a:p>
          <a:p>
            <a:pPr algn="just"/>
            <a:r>
              <a:rPr lang="en-US" dirty="0"/>
              <a:t>User registration (shops and customers).</a:t>
            </a:r>
          </a:p>
          <a:p>
            <a:pPr algn="just"/>
            <a:r>
              <a:rPr lang="en-US" dirty="0"/>
              <a:t>Listing and browsing Surprise Bags.</a:t>
            </a:r>
          </a:p>
          <a:p>
            <a:pPr algn="just"/>
            <a:r>
              <a:rPr lang="en-US" dirty="0"/>
              <a:t>Purchase and pickup system.</a:t>
            </a:r>
          </a:p>
          <a:p>
            <a:pPr algn="just"/>
            <a:r>
              <a:rPr lang="en-US" dirty="0"/>
              <a:t>Real-time updates and notifications.</a:t>
            </a:r>
          </a:p>
          <a:p>
            <a:pPr marL="0" indent="0" algn="just">
              <a:buNone/>
            </a:pPr>
            <a:r>
              <a:rPr lang="en-US" b="1" dirty="0"/>
              <a:t>Out of Scope (for now):</a:t>
            </a:r>
            <a:r>
              <a:rPr lang="en-US" dirty="0"/>
              <a:t> Delivery, advanced analytics, multi-region support.</a:t>
            </a:r>
          </a:p>
          <a:p>
            <a:pPr marL="0" indent="0" algn="just">
              <a:buNone/>
            </a:pPr>
            <a:r>
              <a:rPr lang="en-US" dirty="0"/>
              <a:t>Your goal is an MVP: a working app with core features. Users sign up, shops list bags, customers buy them, and pickups happen.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8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84CC4-A11D-400C-932D-46885735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Feasibility Analysis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9CC05-B221-429A-A27A-565A4360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Market Need: No similar app in our region; local shops and eco-conscious customers are untapped.</a:t>
            </a:r>
          </a:p>
          <a:p>
            <a:pPr marL="0" indent="0">
              <a:buNone/>
            </a:pPr>
            <a:r>
              <a:rPr lang="en-US" dirty="0"/>
              <a:t>Tech Stack: </a:t>
            </a:r>
            <a:r>
              <a:rPr lang="en-US" dirty="0" err="1"/>
              <a:t>FastAPI</a:t>
            </a:r>
            <a:r>
              <a:rPr lang="en-US" dirty="0"/>
              <a:t>, Redis, and Celery are lightweight, modern, and within your skillset.</a:t>
            </a:r>
          </a:p>
          <a:p>
            <a:pPr marL="0" indent="0">
              <a:buNone/>
            </a:pPr>
            <a:r>
              <a:rPr lang="en-US" dirty="0"/>
              <a:t>Time: 1-2 weeks is enough for an MVP with your Redis and Celery knowledge.</a:t>
            </a:r>
          </a:p>
          <a:p>
            <a:pPr marL="0" indent="0">
              <a:buNone/>
            </a:pPr>
            <a:r>
              <a:rPr lang="en-US" dirty="0"/>
              <a:t>Cost: Minimal—open-source tools, basic hosting (e.g., Heroku free tier).</a:t>
            </a:r>
          </a:p>
        </p:txBody>
      </p:sp>
    </p:spTree>
    <p:extLst>
      <p:ext uri="{BB962C8B-B14F-4D97-AF65-F5344CB8AC3E}">
        <p14:creationId xmlns:p14="http://schemas.microsoft.com/office/powerpoint/2010/main" val="276610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50A67-7B10-4FB0-A30D-0ACB6916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Overview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00283-B219-4034-82CF-307E6817A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43"/>
            <a:ext cx="10515600" cy="47237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Backend</a:t>
            </a:r>
            <a:r>
              <a:rPr lang="en-US" dirty="0"/>
              <a:t>: </a:t>
            </a:r>
            <a:r>
              <a:rPr lang="en-US" dirty="0" err="1"/>
              <a:t>FastAPI</a:t>
            </a:r>
            <a:r>
              <a:rPr lang="en-US" dirty="0"/>
              <a:t> (API and logic).</a:t>
            </a:r>
          </a:p>
          <a:p>
            <a:pPr marL="0" indent="0">
              <a:buNone/>
            </a:pPr>
            <a:r>
              <a:rPr lang="en-US" b="1" dirty="0"/>
              <a:t>Cache</a:t>
            </a:r>
            <a:r>
              <a:rPr lang="en-US" dirty="0"/>
              <a:t>/</a:t>
            </a:r>
            <a:r>
              <a:rPr lang="en-US" b="1" dirty="0"/>
              <a:t>Message</a:t>
            </a:r>
            <a:r>
              <a:rPr lang="en-US" dirty="0"/>
              <a:t> </a:t>
            </a:r>
            <a:r>
              <a:rPr lang="en-US" b="1" dirty="0"/>
              <a:t>Broker</a:t>
            </a:r>
            <a:r>
              <a:rPr lang="en-US" dirty="0"/>
              <a:t>: Redis (speed and updates).</a:t>
            </a:r>
          </a:p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 </a:t>
            </a:r>
            <a:r>
              <a:rPr lang="en-US" b="1" dirty="0"/>
              <a:t>Queue</a:t>
            </a:r>
            <a:r>
              <a:rPr lang="en-US" dirty="0"/>
              <a:t>: Celery (notifications and scheduling).</a:t>
            </a:r>
          </a:p>
          <a:p>
            <a:pPr marL="0" indent="0">
              <a:buNone/>
            </a:pPr>
            <a:r>
              <a:rPr lang="en-US" b="1" dirty="0"/>
              <a:t>Frontend</a:t>
            </a:r>
            <a:r>
              <a:rPr lang="en-US" dirty="0"/>
              <a:t>: Your choice (e.g., React, Vue, or HTML).</a:t>
            </a:r>
          </a:p>
          <a:p>
            <a:pPr marL="0" indent="0">
              <a:buNone/>
            </a:pPr>
            <a:r>
              <a:rPr lang="en-US" b="1" dirty="0"/>
              <a:t>Database</a:t>
            </a:r>
            <a:r>
              <a:rPr lang="en-US" dirty="0"/>
              <a:t>: SQLite (simple) or PostgreSQL (scalable).</a:t>
            </a:r>
          </a:p>
          <a:p>
            <a:pPr marL="0" indent="0">
              <a:buNone/>
            </a:pPr>
            <a:r>
              <a:rPr lang="en-US" dirty="0"/>
              <a:t>Here’s the big picture: </a:t>
            </a:r>
            <a:r>
              <a:rPr lang="en-US" dirty="0" err="1"/>
              <a:t>FastAPI</a:t>
            </a:r>
            <a:r>
              <a:rPr lang="en-US" dirty="0"/>
              <a:t> runs the show, Redis keeps it fast, Celery handles background tasks, and the frontend ties it together.</a:t>
            </a:r>
          </a:p>
          <a:p>
            <a:pPr marL="0" indent="0">
              <a:buNone/>
            </a:pPr>
            <a:r>
              <a:rPr lang="en-US" dirty="0"/>
              <a:t>You’ve got flexibility on the frontend—focus is on the backend where your skills shine.</a:t>
            </a:r>
          </a:p>
        </p:txBody>
      </p:sp>
    </p:spTree>
    <p:extLst>
      <p:ext uri="{BB962C8B-B14F-4D97-AF65-F5344CB8AC3E}">
        <p14:creationId xmlns:p14="http://schemas.microsoft.com/office/powerpoint/2010/main" val="174983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759B6-B5EC-4816-A196-A67F707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Roadmap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C9CA040-B65F-409B-80E6-428044FA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658504"/>
              </p:ext>
            </p:extLst>
          </p:nvPr>
        </p:nvGraphicFramePr>
        <p:xfrm>
          <a:off x="880242" y="1729242"/>
          <a:ext cx="10515600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8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545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SurplusSaver: Fighting Food Waste in Our Region </vt:lpstr>
      <vt:lpstr>Problem Statement</vt:lpstr>
      <vt:lpstr>Презентация PowerPoint</vt:lpstr>
      <vt:lpstr>Solution:SurplusSaver</vt:lpstr>
      <vt:lpstr>Scope of the Project</vt:lpstr>
      <vt:lpstr>Feasibility Analysis</vt:lpstr>
      <vt:lpstr>Technical Overview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SurplusSaver: Fighting Food Waste in Our Region </dc:title>
  <dc:creator>Sanjar Shukurov</dc:creator>
  <cp:lastModifiedBy>Sanjar Shukurov</cp:lastModifiedBy>
  <cp:revision>5</cp:revision>
  <dcterms:created xsi:type="dcterms:W3CDTF">2025-03-24T11:29:08Z</dcterms:created>
  <dcterms:modified xsi:type="dcterms:W3CDTF">2025-03-24T12:44:13Z</dcterms:modified>
</cp:coreProperties>
</file>