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4" r:id="rId4"/>
    <p:sldId id="276" r:id="rId5"/>
    <p:sldId id="278" r:id="rId6"/>
    <p:sldId id="275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F2286-F689-4B64-B0B7-00920560B7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5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1E44-651E-4C96-83A3-B2CC01D2AD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8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FAFCB-58CE-44C4-B571-34AC3647A4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43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15576-8527-47C3-A3F4-0A1140D4F4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3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CB7CA-2424-490A-9B6D-5E58ACF43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3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8C5E7-A546-4623-B8BE-C509E8B873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74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1E25D-D706-43DD-8D2E-8D64E1227F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16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82DFA-95B5-4538-A930-10FEEB349C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5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87052-736F-45B6-B417-EDE7D8D64C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9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FF29B0-0631-4D0F-ABF2-D6CC4B7EFA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2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A2402-3868-4C35-A9B2-869754F7B6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5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66298E-EB02-4936-916F-5CE07F28F7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as-vn/mol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hyperlink" Target="https://github.com/orgs/ifas-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Resim1" descr="C:\Users\Kara\Desktop\git.png">
            <a:extLst>
              <a:ext uri="{FF2B5EF4-FFF2-40B4-BE49-F238E27FC236}">
                <a16:creationId xmlns:a16="http://schemas.microsoft.com/office/drawing/2014/main" id="{A555A2F7-BBF4-4EED-89BD-ED53153FC335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7" y="1174978"/>
            <a:ext cx="3480480" cy="166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Content Placeholder 3">
            <a:extLst>
              <a:ext uri="{FF2B5EF4-FFF2-40B4-BE49-F238E27FC236}">
                <a16:creationId xmlns:a16="http://schemas.microsoft.com/office/drawing/2014/main" id="{1862C4FE-DF87-4137-952D-47003BAD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86" y="2630183"/>
            <a:ext cx="5683704" cy="332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8" name="TextBox 1">
            <a:extLst>
              <a:ext uri="{FF2B5EF4-FFF2-40B4-BE49-F238E27FC236}">
                <a16:creationId xmlns:a16="http://schemas.microsoft.com/office/drawing/2014/main" id="{554E8865-B5A1-483D-B697-8940AFB6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17" y="5722745"/>
            <a:ext cx="5683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tr-TR" altLang="vi-VN" sz="2400" dirty="0"/>
              <a:t>Prepared for the </a:t>
            </a:r>
            <a:r>
              <a:rPr lang="en-US" altLang="vi-VN" sz="2400" dirty="0"/>
              <a:t>lab seminar</a:t>
            </a:r>
            <a:r>
              <a:rPr lang="tr-TR" altLang="vi-VN" sz="2400" dirty="0"/>
              <a:t> – </a:t>
            </a:r>
            <a:r>
              <a:rPr lang="en-US" altLang="vi-VN" sz="2400" dirty="0"/>
              <a:t>22/07/19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72571" y="29030"/>
            <a:ext cx="1886858" cy="9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laytBaşlığı1">
            <a:extLst>
              <a:ext uri="{FF2B5EF4-FFF2-40B4-BE49-F238E27FC236}">
                <a16:creationId xmlns:a16="http://schemas.microsoft.com/office/drawing/2014/main" id="{AC3A651B-A6E1-4F0B-9948-43E70AD92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86" y="903287"/>
            <a:ext cx="7400243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Pull /Push a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E0B6D-7CC7-49BC-9762-FAEDA15C5AFB}"/>
              </a:ext>
            </a:extLst>
          </p:cNvPr>
          <p:cNvSpPr/>
          <p:nvPr/>
        </p:nvSpPr>
        <p:spPr>
          <a:xfrm>
            <a:off x="756786" y="1803912"/>
            <a:ext cx="7197043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P</a:t>
            </a:r>
            <a:r>
              <a:rPr lang="tr-TR" altLang="en-US" sz="2400" dirty="0"/>
              <a:t>ull</a:t>
            </a:r>
            <a:r>
              <a:rPr lang="en-US" altLang="en-US" sz="2400" dirty="0"/>
              <a:t> (clone) a repository from </a:t>
            </a:r>
            <a:r>
              <a:rPr lang="en-US" altLang="en-US" sz="2400" dirty="0" err="1"/>
              <a:t>github</a:t>
            </a:r>
            <a:r>
              <a:rPr lang="en-US" alt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git </a:t>
            </a:r>
            <a:r>
              <a:rPr lang="tr-TR" altLang="en-US" sz="2400" dirty="0">
                <a:highlight>
                  <a:srgbClr val="FFFF00"/>
                </a:highlight>
              </a:rPr>
              <a:t>pull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dirty="0">
                <a:highlight>
                  <a:srgbClr val="FFFF00"/>
                </a:highlight>
                <a:hlinkClick r:id="rId4"/>
              </a:rPr>
              <a:t>https://github.com/ifas-vn/moltemplate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endParaRPr lang="tr-TR" altLang="en-US" sz="2400" dirty="0">
              <a:highlight>
                <a:srgbClr val="FFFF00"/>
              </a:highlight>
            </a:endParaRPr>
          </a:p>
          <a:p>
            <a:pPr marL="1524000" lvl="1" indent="-1066800">
              <a:lnSpc>
                <a:spcPct val="12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git remote add origin </a:t>
            </a:r>
            <a:br>
              <a:rPr lang="en-US" altLang="en-US" sz="2400" dirty="0">
                <a:highlight>
                  <a:srgbClr val="FFFF00"/>
                </a:highlight>
              </a:rPr>
            </a:br>
            <a:r>
              <a:rPr lang="en-US" altLang="en-US" sz="2400" dirty="0">
                <a:highlight>
                  <a:srgbClr val="FFFF00"/>
                </a:highlight>
                <a:hlinkClick r:id="rId4"/>
              </a:rPr>
              <a:t>https://github.com/ifas-vn/moltemplate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</a:p>
          <a:p>
            <a:pPr marL="1524000" lvl="1" indent="-1066800">
              <a:lnSpc>
                <a:spcPct val="120000"/>
              </a:lnSpc>
            </a:pPr>
            <a:r>
              <a:rPr lang="en-US" altLang="en-US" sz="2400" dirty="0"/>
              <a:t># </a:t>
            </a:r>
            <a:r>
              <a:rPr lang="tr-TR" altLang="en-US" sz="2400" dirty="0"/>
              <a:t>I defined the link as origin. </a:t>
            </a:r>
            <a:endParaRPr lang="en-US" altLang="en-US" sz="2400" dirty="0"/>
          </a:p>
          <a:p>
            <a:pPr marL="1524000" lvl="1" indent="-1066800">
              <a:lnSpc>
                <a:spcPct val="120000"/>
              </a:lnSpc>
            </a:pPr>
            <a:r>
              <a:rPr lang="en-US" altLang="en-US" sz="2400" dirty="0"/>
              <a:t># </a:t>
            </a:r>
            <a:r>
              <a:rPr lang="tr-TR" altLang="en-US" sz="2400" dirty="0"/>
              <a:t>No need to write this link every time.</a:t>
            </a:r>
          </a:p>
          <a:p>
            <a:pPr lvl="3">
              <a:lnSpc>
                <a:spcPct val="120000"/>
              </a:lnSpc>
            </a:pPr>
            <a:endParaRPr lang="tr-TR" altLang="en-US" sz="2400" dirty="0"/>
          </a:p>
          <a:p>
            <a:pPr>
              <a:lnSpc>
                <a:spcPct val="120000"/>
              </a:lnSpc>
            </a:pPr>
            <a:r>
              <a:rPr lang="tr-TR" altLang="en-US" sz="2400" dirty="0"/>
              <a:t>Edit</a:t>
            </a:r>
            <a:r>
              <a:rPr lang="en-US" altLang="en-US" sz="2400" dirty="0"/>
              <a:t>ed files … Tracked files … Staged files …</a:t>
            </a:r>
            <a:endParaRPr lang="tr-TR" altLang="en-US" sz="2400" dirty="0"/>
          </a:p>
          <a:p>
            <a:pPr marL="449263">
              <a:lnSpc>
                <a:spcPct val="12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</a:t>
            </a:r>
            <a:r>
              <a:rPr lang="tr-TR" altLang="en-US" sz="2400" dirty="0">
                <a:highlight>
                  <a:srgbClr val="FFFF00"/>
                </a:highlight>
              </a:rPr>
              <a:t>git commit –am </a:t>
            </a:r>
            <a:r>
              <a:rPr lang="en-US" altLang="en-US" sz="2400" dirty="0">
                <a:highlight>
                  <a:srgbClr val="FFFF00"/>
                </a:highlight>
              </a:rPr>
              <a:t>‘</a:t>
            </a:r>
            <a:r>
              <a:rPr lang="tr-TR" altLang="en-US" sz="2400" dirty="0">
                <a:highlight>
                  <a:srgbClr val="FFFF00"/>
                </a:highlight>
              </a:rPr>
              <a:t>something added</a:t>
            </a:r>
            <a:r>
              <a:rPr lang="en-US" altLang="en-US" sz="2400" dirty="0">
                <a:highlight>
                  <a:srgbClr val="FFFF00"/>
                </a:highlight>
              </a:rPr>
              <a:t>’</a:t>
            </a:r>
            <a:endParaRPr lang="tr-TR" altLang="en-US" sz="2400" dirty="0">
              <a:highlight>
                <a:srgbClr val="FFFF00"/>
              </a:highlight>
            </a:endParaRPr>
          </a:p>
          <a:p>
            <a:pPr marL="449263">
              <a:lnSpc>
                <a:spcPct val="12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</a:t>
            </a:r>
            <a:r>
              <a:rPr lang="tr-TR" altLang="en-US" sz="2400" dirty="0">
                <a:highlight>
                  <a:srgbClr val="FFFF00"/>
                </a:highlight>
              </a:rPr>
              <a:t>git push origin</a:t>
            </a:r>
          </a:p>
        </p:txBody>
      </p:sp>
    </p:spTree>
    <p:extLst>
      <p:ext uri="{BB962C8B-B14F-4D97-AF65-F5344CB8AC3E}">
        <p14:creationId xmlns:p14="http://schemas.microsoft.com/office/powerpoint/2010/main" val="45630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72571" y="29030"/>
            <a:ext cx="1886858" cy="9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laytBaşlığı1">
            <a:extLst>
              <a:ext uri="{FF2B5EF4-FFF2-40B4-BE49-F238E27FC236}">
                <a16:creationId xmlns:a16="http://schemas.microsoft.com/office/drawing/2014/main" id="{AC3A651B-A6E1-4F0B-9948-43E70AD92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86" y="903287"/>
            <a:ext cx="7400243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One step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B3FC9-0B85-4631-8E06-31B4924267E2}"/>
              </a:ext>
            </a:extLst>
          </p:cNvPr>
          <p:cNvSpPr/>
          <p:nvPr/>
        </p:nvSpPr>
        <p:spPr>
          <a:xfrm>
            <a:off x="756785" y="1850323"/>
            <a:ext cx="815498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altLang="en-US" sz="2400" dirty="0"/>
              <a:t>An easy way to revert last commi</a:t>
            </a:r>
            <a:r>
              <a:rPr lang="en-US" altLang="en-US" sz="2400" dirty="0"/>
              <a:t>t:</a:t>
            </a:r>
            <a:endParaRPr lang="tr-TR" altLang="en-US" sz="2400" dirty="0"/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git revert HEAD~</a:t>
            </a:r>
            <a:r>
              <a:rPr lang="tr-TR" altLang="en-US" sz="2400" dirty="0">
                <a:highlight>
                  <a:srgbClr val="FFFF00"/>
                </a:highlight>
              </a:rPr>
              <a:t>1</a:t>
            </a:r>
            <a:r>
              <a:rPr lang="en-US" altLang="en-US" sz="2400" dirty="0">
                <a:highlight>
                  <a:srgbClr val="FFFF00"/>
                </a:highlight>
              </a:rPr>
              <a:t>..HEAD</a:t>
            </a:r>
            <a:endParaRPr lang="tr-TR" altLang="en-US" sz="24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$ </a:t>
            </a:r>
            <a:r>
              <a:rPr lang="tr-TR" altLang="en-US" sz="2400" dirty="0">
                <a:highlight>
                  <a:srgbClr val="FFFF00"/>
                </a:highlight>
              </a:rPr>
              <a:t>git push origin</a:t>
            </a:r>
            <a:endParaRPr lang="en-US" altLang="en-US" sz="2400" dirty="0">
              <a:highlight>
                <a:srgbClr val="FFFF00"/>
              </a:highlight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1B36E4C-D2ED-4190-87C7-4EBD698B8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6" y="3429000"/>
            <a:ext cx="3057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8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Başlığı1">
            <a:extLst>
              <a:ext uri="{FF2B5EF4-FFF2-40B4-BE49-F238E27FC236}">
                <a16:creationId xmlns:a16="http://schemas.microsoft.com/office/drawing/2014/main" id="{D46825F0-E3C8-4B1A-B3B6-8C9413A6E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640956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What is Git?</a:t>
            </a:r>
          </a:p>
        </p:txBody>
      </p:sp>
      <p:sp>
        <p:nvSpPr>
          <p:cNvPr id="2" name="Nesne1">
            <a:extLst>
              <a:ext uri="{FF2B5EF4-FFF2-40B4-BE49-F238E27FC236}">
                <a16:creationId xmlns:a16="http://schemas.microsoft.com/office/drawing/2014/main" id="{5BFCD23C-44CE-4876-A438-8C17EE68B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470" y="1870529"/>
            <a:ext cx="8251825" cy="4521200"/>
          </a:xfrm>
        </p:spPr>
        <p:txBody>
          <a:bodyPr>
            <a:normAutofit/>
          </a:bodyPr>
          <a:lstStyle/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Version control system.</a:t>
            </a:r>
          </a:p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Go to: </a:t>
            </a:r>
            <a:r>
              <a:rPr lang="en-US" altLang="en-US" sz="2800" b="1" i="1" u="sng" dirty="0">
                <a:solidFill>
                  <a:srgbClr val="FF0000"/>
                </a:solidFill>
              </a:rPr>
              <a:t>git-scm.com</a:t>
            </a:r>
            <a:r>
              <a:rPr lang="en-US" altLang="en-US" sz="2800" dirty="0"/>
              <a:t> to download and use it as your main book! (</a:t>
            </a:r>
            <a:r>
              <a:rPr lang="en-US" altLang="en-US" sz="2800" i="1" dirty="0"/>
              <a:t>Google is your friend</a:t>
            </a:r>
            <a:r>
              <a:rPr lang="en-US" altLang="en-US" sz="2800" dirty="0"/>
              <a:t>)</a:t>
            </a:r>
          </a:p>
        </p:txBody>
      </p:sp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D159E4-982C-4AE2-9954-BDE39EEAB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8911" y="3979298"/>
            <a:ext cx="6473318" cy="2783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Başlığı1">
            <a:extLst>
              <a:ext uri="{FF2B5EF4-FFF2-40B4-BE49-F238E27FC236}">
                <a16:creationId xmlns:a16="http://schemas.microsoft.com/office/drawing/2014/main" id="{D46825F0-E3C8-4B1A-B3B6-8C9413A6E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640956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Install Git</a:t>
            </a:r>
          </a:p>
        </p:txBody>
      </p:sp>
      <p:sp>
        <p:nvSpPr>
          <p:cNvPr id="2" name="Nesne1">
            <a:extLst>
              <a:ext uri="{FF2B5EF4-FFF2-40B4-BE49-F238E27FC236}">
                <a16:creationId xmlns:a16="http://schemas.microsoft.com/office/drawing/2014/main" id="{5BFCD23C-44CE-4876-A438-8C17EE68B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739" y="1695844"/>
            <a:ext cx="8699272" cy="4521200"/>
          </a:xfrm>
        </p:spPr>
        <p:txBody>
          <a:bodyPr>
            <a:normAutofit fontScale="92500" lnSpcReduction="10000"/>
          </a:bodyPr>
          <a:lstStyle/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Linux (</a:t>
            </a:r>
            <a:r>
              <a:rPr lang="vi-VN" sz="1600" dirty="0"/>
              <a:t>Debian-based distribution</a:t>
            </a:r>
            <a:r>
              <a:rPr lang="en-US" altLang="en-US" sz="2400" dirty="0"/>
              <a:t>):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</a:t>
            </a:r>
            <a:r>
              <a:rPr lang="en-US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sudo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 apt install git-all</a:t>
            </a:r>
          </a:p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MacOS: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–version</a:t>
            </a:r>
          </a:p>
          <a:p>
            <a:pPr marL="1174750" lvl="1" indent="-4572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Win: </a:t>
            </a:r>
            <a:r>
              <a:rPr lang="vi-VN" sz="2400" dirty="0">
                <a:hlinkClick r:id="rId2"/>
              </a:rPr>
              <a:t>git-scm.com/download/win</a:t>
            </a:r>
            <a:endParaRPr lang="vi-VN" sz="2400" dirty="0"/>
          </a:p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Let</a:t>
            </a:r>
            <a:r>
              <a:rPr lang="tr-TR" altLang="en-US" sz="2400" dirty="0"/>
              <a:t>’</a:t>
            </a:r>
            <a:r>
              <a:rPr lang="en-US" altLang="en-US" sz="2400" dirty="0"/>
              <a:t>s define ourselves first</a:t>
            </a:r>
            <a:r>
              <a:rPr lang="vi-VN" altLang="en-US" sz="2400" dirty="0"/>
              <a:t>:</a:t>
            </a:r>
          </a:p>
          <a:p>
            <a:pPr marL="135763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config --global </a:t>
            </a:r>
            <a:r>
              <a:rPr lang="en-US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user.email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 “email”</a:t>
            </a:r>
          </a:p>
          <a:p>
            <a:pPr marL="135763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</a:t>
            </a:r>
            <a:r>
              <a:rPr lang="en-US" altLang="en-US" sz="2000" dirty="0">
                <a:highlight>
                  <a:srgbClr val="FFFF00"/>
                </a:highlight>
                <a:latin typeface=".VnAvant" panose="020B7200000000000000" pitchFamily="34" charset="0"/>
              </a:rPr>
              <a:t>git config --global user.name “username”</a:t>
            </a:r>
          </a:p>
          <a:p>
            <a:pPr marL="135763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</a:t>
            </a:r>
            <a:r>
              <a:rPr lang="en-US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init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.VnAvant" panose="020B7200000000000000" pitchFamily="34" charset="0"/>
              </a:rPr>
              <a:t>   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.VnAvant" panose="020B7200000000000000" pitchFamily="34" charset="0"/>
              </a:rPr>
              <a:t>#</a:t>
            </a:r>
            <a:r>
              <a:rPr lang="en-US" altLang="en-US" sz="2400" dirty="0"/>
              <a:t>make a git folder in our computer</a:t>
            </a:r>
          </a:p>
          <a:p>
            <a:pPr marL="135763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status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.VnAvant" panose="020B7200000000000000" pitchFamily="34" charset="0"/>
              </a:rPr>
              <a:t>   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.VnAvant" panose="020B7200000000000000" pitchFamily="34" charset="0"/>
              </a:rPr>
              <a:t>#</a:t>
            </a:r>
            <a:r>
              <a:rPr lang="en-US" altLang="en-US" sz="2400" dirty="0"/>
              <a:t>view your git status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.VnArial Narrow" panose="020B7200000000000000" pitchFamily="34" charset="0"/>
            </a:endParaRPr>
          </a:p>
          <a:p>
            <a:pPr marL="1357630" lvl="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vi-VN" sz="2000" dirty="0"/>
          </a:p>
        </p:txBody>
      </p:sp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7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Başlığı1">
            <a:extLst>
              <a:ext uri="{FF2B5EF4-FFF2-40B4-BE49-F238E27FC236}">
                <a16:creationId xmlns:a16="http://schemas.microsoft.com/office/drawing/2014/main" id="{D46825F0-E3C8-4B1A-B3B6-8C9413A6E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640956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Staging area</a:t>
            </a:r>
          </a:p>
        </p:txBody>
      </p:sp>
      <p:sp>
        <p:nvSpPr>
          <p:cNvPr id="2" name="Nesne1">
            <a:extLst>
              <a:ext uri="{FF2B5EF4-FFF2-40B4-BE49-F238E27FC236}">
                <a16:creationId xmlns:a16="http://schemas.microsoft.com/office/drawing/2014/main" id="{5BFCD23C-44CE-4876-A438-8C17EE68B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15" y="1695844"/>
            <a:ext cx="8699272" cy="900625"/>
          </a:xfrm>
        </p:spPr>
        <p:txBody>
          <a:bodyPr>
            <a:normAutofit/>
          </a:bodyPr>
          <a:lstStyle/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Tracked</a:t>
            </a:r>
            <a:r>
              <a:rPr lang="en-US" altLang="en-US" sz="2800" dirty="0">
                <a:solidFill>
                  <a:srgbClr val="FF0000"/>
                </a:solidFill>
              </a:rPr>
              <a:t>/untracked</a:t>
            </a:r>
            <a:r>
              <a:rPr lang="en-US" altLang="en-US" sz="2800" dirty="0"/>
              <a:t> file: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add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/rm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 &lt;filename&gt;</a:t>
            </a:r>
          </a:p>
        </p:txBody>
      </p:sp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Nesne1" descr="C:\Users\Kara\Desktop\x.png">
            <a:extLst>
              <a:ext uri="{FF2B5EF4-FFF2-40B4-BE49-F238E27FC236}">
                <a16:creationId xmlns:a16="http://schemas.microsoft.com/office/drawing/2014/main" id="{6C8B99F6-277B-4AEF-999F-F1FA88889FEF}"/>
              </a:ext>
            </a:extLst>
          </p:cNvPr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9" y="2375582"/>
            <a:ext cx="6534150" cy="3771900"/>
          </a:xfrm>
          <a:prstGeom prst="rect">
            <a:avLst/>
          </a:prstGeom>
        </p:spPr>
      </p:pic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8D482AA6-6481-49E6-88F2-621B56644740}"/>
              </a:ext>
            </a:extLst>
          </p:cNvPr>
          <p:cNvSpPr/>
          <p:nvPr/>
        </p:nvSpPr>
        <p:spPr>
          <a:xfrm>
            <a:off x="187325" y="2884321"/>
            <a:ext cx="2342016" cy="1555975"/>
          </a:xfrm>
          <a:prstGeom prst="rightArrowCallout">
            <a:avLst>
              <a:gd name="adj1" fmla="val 13845"/>
              <a:gd name="adj2" fmla="val 25000"/>
              <a:gd name="adj3" fmla="val 12605"/>
              <a:gd name="adj4" fmla="val 8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lvl="2" indent="-261938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Unmodified</a:t>
            </a:r>
          </a:p>
          <a:p>
            <a:pPr marL="261938" lvl="2" indent="-261938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Modified</a:t>
            </a:r>
          </a:p>
          <a:p>
            <a:pPr marL="261938" lvl="2" indent="-261938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Staged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.VnAva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2" name="Picture 2" descr="VÃ²ng Äá»£i tráº¡ng thÃ¡i cá»§a cÃ¡c táº­p tin">
            <a:extLst>
              <a:ext uri="{FF2B5EF4-FFF2-40B4-BE49-F238E27FC236}">
                <a16:creationId xmlns:a16="http://schemas.microsoft.com/office/drawing/2014/main" id="{5CB40BEF-445B-4A7B-889D-43642BA72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2581954"/>
            <a:ext cx="8653736" cy="37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esne1">
            <a:extLst>
              <a:ext uri="{FF2B5EF4-FFF2-40B4-BE49-F238E27FC236}">
                <a16:creationId xmlns:a16="http://schemas.microsoft.com/office/drawing/2014/main" id="{C4BD6829-7287-49F1-AAD5-0A4D94C31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15" y="1695844"/>
            <a:ext cx="8699272" cy="900625"/>
          </a:xfrm>
        </p:spPr>
        <p:txBody>
          <a:bodyPr>
            <a:normAutofit/>
          </a:bodyPr>
          <a:lstStyle/>
          <a:p>
            <a:pPr marL="117475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Commit file: 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$ git commit 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–a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.VnAvant" panose="020B7200000000000000" pitchFamily="34" charset="0"/>
              </a:rPr>
              <a:t> –m ‘message’</a:t>
            </a:r>
          </a:p>
        </p:txBody>
      </p:sp>
      <p:sp>
        <p:nvSpPr>
          <p:cNvPr id="8" name="SlaytBaşlığı1">
            <a:extLst>
              <a:ext uri="{FF2B5EF4-FFF2-40B4-BE49-F238E27FC236}">
                <a16:creationId xmlns:a16="http://schemas.microsoft.com/office/drawing/2014/main" id="{0DFBFF20-52D6-46D4-9E57-4A646E71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640956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Staging area</a:t>
            </a:r>
          </a:p>
        </p:txBody>
      </p:sp>
    </p:spTree>
    <p:extLst>
      <p:ext uri="{BB962C8B-B14F-4D97-AF65-F5344CB8AC3E}">
        <p14:creationId xmlns:p14="http://schemas.microsoft.com/office/powerpoint/2010/main" val="13900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6792686" y="2"/>
            <a:ext cx="2235200" cy="112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Nesne1" descr="C:\Users\Kara\Desktop\x2.png">
            <a:extLst>
              <a:ext uri="{FF2B5EF4-FFF2-40B4-BE49-F238E27FC236}">
                <a16:creationId xmlns:a16="http://schemas.microsoft.com/office/drawing/2014/main" id="{F6347308-5143-4DF3-831E-BE314ED5520D}"/>
              </a:ext>
            </a:extLst>
          </p:cNvPr>
          <p:cNvPicPr>
            <a:picLocks noGrp="1" noRot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16203"/>
            <a:ext cx="9144000" cy="6166979"/>
          </a:xfrm>
        </p:spPr>
      </p:pic>
    </p:spTree>
    <p:extLst>
      <p:ext uri="{BB962C8B-B14F-4D97-AF65-F5344CB8AC3E}">
        <p14:creationId xmlns:p14="http://schemas.microsoft.com/office/powerpoint/2010/main" val="33867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72571" y="29030"/>
            <a:ext cx="1886858" cy="9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75CF96-7FB2-4C47-983D-2F4052570457}"/>
              </a:ext>
            </a:extLst>
          </p:cNvPr>
          <p:cNvSpPr/>
          <p:nvPr/>
        </p:nvSpPr>
        <p:spPr>
          <a:xfrm>
            <a:off x="312057" y="2021114"/>
            <a:ext cx="8570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2620"/>
                </a:solidFill>
                <a:latin typeface="omnes-pro"/>
              </a:rPr>
              <a:t>Repository: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 A </a:t>
            </a:r>
            <a:r>
              <a:rPr lang="en-US" b="1" dirty="0">
                <a:solidFill>
                  <a:srgbClr val="2D2620"/>
                </a:solidFill>
                <a:latin typeface="omnes-pro"/>
              </a:rPr>
              <a:t>directory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 or </a:t>
            </a:r>
            <a:r>
              <a:rPr lang="en-US" b="1" dirty="0">
                <a:solidFill>
                  <a:srgbClr val="2D2620"/>
                </a:solidFill>
                <a:latin typeface="omnes-pro"/>
              </a:rPr>
              <a:t>storage space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 where your projects can live. Sometimes GitHub users shorten this to “repo.” It can be local to a folder on your computer, or it can be a storage space on GitHub or another online host. You can </a:t>
            </a:r>
            <a:r>
              <a:rPr lang="en-US" b="1" dirty="0">
                <a:solidFill>
                  <a:srgbClr val="2D2620"/>
                </a:solidFill>
                <a:latin typeface="omnes-pro"/>
              </a:rPr>
              <a:t>keep code files, text files, image files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… inside a repository.</a:t>
            </a:r>
            <a:endParaRPr lang="vi-VN" dirty="0"/>
          </a:p>
        </p:txBody>
      </p:sp>
      <p:sp>
        <p:nvSpPr>
          <p:cNvPr id="9" name="SlaytBaşlığı1">
            <a:extLst>
              <a:ext uri="{FF2B5EF4-FFF2-40B4-BE49-F238E27FC236}">
                <a16:creationId xmlns:a16="http://schemas.microsoft.com/office/drawing/2014/main" id="{73133ADB-0587-4CDC-923A-E8B543C3C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86" y="816203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2BAD6-C115-493A-B0E6-C7D504FB29FB}"/>
              </a:ext>
            </a:extLst>
          </p:cNvPr>
          <p:cNvSpPr/>
          <p:nvPr/>
        </p:nvSpPr>
        <p:spPr>
          <a:xfrm>
            <a:off x="312057" y="3429000"/>
            <a:ext cx="8570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2620"/>
                </a:solidFill>
                <a:latin typeface="omnes-pro"/>
              </a:rPr>
              <a:t>Branch: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 How do multiple people work on a project at the same time without Git getting them confused? Usually, they “branch off” of the main project with </a:t>
            </a:r>
            <a:r>
              <a:rPr lang="en-US" b="1" dirty="0">
                <a:solidFill>
                  <a:srgbClr val="2D2620"/>
                </a:solidFill>
                <a:latin typeface="omnes-pro"/>
              </a:rPr>
              <a:t>their own versions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 full of changes they themselves have made. After they’re done, it’s time to “merge” that branch back with the “master,” the main directory of the project.</a:t>
            </a: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D767B-B4D6-4CC4-BDA5-AD4C4C06BE36}"/>
              </a:ext>
            </a:extLst>
          </p:cNvPr>
          <p:cNvSpPr/>
          <p:nvPr/>
        </p:nvSpPr>
        <p:spPr>
          <a:xfrm>
            <a:off x="312057" y="4961209"/>
            <a:ext cx="8570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D2620"/>
                </a:solidFill>
                <a:latin typeface="omnes-pro"/>
              </a:rPr>
              <a:t>Commit: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 This is the command that gives Git its power. When you commit, you are taking a </a:t>
            </a:r>
            <a:r>
              <a:rPr lang="en-US" b="1" dirty="0">
                <a:solidFill>
                  <a:srgbClr val="2D2620"/>
                </a:solidFill>
                <a:latin typeface="omnes-pro"/>
              </a:rPr>
              <a:t>“snapshot” of your repository</a:t>
            </a:r>
            <a:r>
              <a:rPr lang="en-US" dirty="0">
                <a:solidFill>
                  <a:srgbClr val="2D2620"/>
                </a:solidFill>
                <a:latin typeface="omnes-pro"/>
              </a:rPr>
              <a:t> at that point in time, giving you a checkpoint to which you can reevaluate or restore your project to any previous state.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0615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72571" y="29030"/>
            <a:ext cx="1886858" cy="9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aytBaşlığı1">
            <a:extLst>
              <a:ext uri="{FF2B5EF4-FFF2-40B4-BE49-F238E27FC236}">
                <a16:creationId xmlns:a16="http://schemas.microsoft.com/office/drawing/2014/main" id="{73133ADB-0587-4CDC-923A-E8B543C3C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86" y="816203"/>
            <a:ext cx="4461101" cy="90062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“Languages”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BFCC3-2206-43B2-8094-09E06F5A5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612" y="1873840"/>
            <a:ext cx="3209176" cy="4705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E796F0-D08F-4627-818A-CB3B04485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6214" y="1873840"/>
            <a:ext cx="3226898" cy="47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Resim1" descr="C:\Users\Kara\Desktop\git.png">
            <a:extLst>
              <a:ext uri="{FF2B5EF4-FFF2-40B4-BE49-F238E27FC236}">
                <a16:creationId xmlns:a16="http://schemas.microsoft.com/office/drawing/2014/main" id="{4D2CC036-D398-4550-B74B-E8D4E7BD5BBF}"/>
              </a:ext>
            </a:extLst>
          </p:cNvPr>
          <p:cNvPicPr>
            <a:picLocks noRo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35" y="278267"/>
            <a:ext cx="1381352" cy="5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C3E63A0-42FB-47EB-A860-ACCA88A56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3"/>
          <a:stretch/>
        </p:blipFill>
        <p:spPr bwMode="auto">
          <a:xfrm>
            <a:off x="72571" y="29030"/>
            <a:ext cx="1886858" cy="94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laytBaşlığı1">
            <a:extLst>
              <a:ext uri="{FF2B5EF4-FFF2-40B4-BE49-F238E27FC236}">
                <a16:creationId xmlns:a16="http://schemas.microsoft.com/office/drawing/2014/main" id="{73133ADB-0587-4CDC-923A-E8B543C3C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8158" y="816203"/>
            <a:ext cx="5789156" cy="900625"/>
          </a:xfrm>
        </p:spPr>
        <p:txBody>
          <a:bodyPr>
            <a:normAutofit/>
          </a:bodyPr>
          <a:lstStyle/>
          <a:p>
            <a:pPr algn="r"/>
            <a:r>
              <a:rPr lang="vi-VN" sz="3200" dirty="0">
                <a:hlinkClick r:id="rId4"/>
              </a:rPr>
              <a:t>https://github.com/orgs/ifas-vn</a:t>
            </a:r>
            <a:endParaRPr lang="en-US" altLang="en-US" sz="3200" dirty="0">
              <a:latin typeface=".VnAvant" panose="020B7200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05864-F697-4CE2-B6A8-B19F15330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77754"/>
            <a:ext cx="9144000" cy="45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29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</TotalTime>
  <Words>220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.VnArial Narrow</vt:lpstr>
      <vt:lpstr>.VnAvant</vt:lpstr>
      <vt:lpstr>Arial</vt:lpstr>
      <vt:lpstr>Calibri</vt:lpstr>
      <vt:lpstr>Calibri Light</vt:lpstr>
      <vt:lpstr>Courier New</vt:lpstr>
      <vt:lpstr>omnes-pro</vt:lpstr>
      <vt:lpstr>Times New Roman</vt:lpstr>
      <vt:lpstr>Wingdings</vt:lpstr>
      <vt:lpstr>Retrospect</vt:lpstr>
      <vt:lpstr>PowerPoint Presentation</vt:lpstr>
      <vt:lpstr>What is Git?</vt:lpstr>
      <vt:lpstr>Install Git</vt:lpstr>
      <vt:lpstr>Staging area</vt:lpstr>
      <vt:lpstr>Staging area</vt:lpstr>
      <vt:lpstr>PowerPoint Presentation</vt:lpstr>
      <vt:lpstr>Repository</vt:lpstr>
      <vt:lpstr>“Languages”</vt:lpstr>
      <vt:lpstr>https://github.com/orgs/ifas-vn</vt:lpstr>
      <vt:lpstr>Pull /Push a repository</vt:lpstr>
      <vt:lpstr>One step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THIEU</dc:creator>
  <cp:lastModifiedBy>VIET THIEU</cp:lastModifiedBy>
  <cp:revision>44</cp:revision>
  <dcterms:created xsi:type="dcterms:W3CDTF">2016-03-21T04:48:55Z</dcterms:created>
  <dcterms:modified xsi:type="dcterms:W3CDTF">2019-07-22T08:24:19Z</dcterms:modified>
</cp:coreProperties>
</file>