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3"/>
  </p:notesMasterIdLst>
  <p:handoutMasterIdLst>
    <p:handoutMasterId r:id="rId24"/>
  </p:handoutMasterIdLst>
  <p:sldIdLst>
    <p:sldId id="281" r:id="rId5"/>
    <p:sldId id="382" r:id="rId6"/>
    <p:sldId id="284" r:id="rId7"/>
    <p:sldId id="357" r:id="rId8"/>
    <p:sldId id="351" r:id="rId9"/>
    <p:sldId id="364" r:id="rId10"/>
    <p:sldId id="365" r:id="rId11"/>
    <p:sldId id="366" r:id="rId12"/>
    <p:sldId id="368" r:id="rId13"/>
    <p:sldId id="369" r:id="rId14"/>
    <p:sldId id="370" r:id="rId15"/>
    <p:sldId id="361" r:id="rId16"/>
    <p:sldId id="362" r:id="rId17"/>
    <p:sldId id="360" r:id="rId18"/>
    <p:sldId id="377" r:id="rId19"/>
    <p:sldId id="378" r:id="rId20"/>
    <p:sldId id="379" r:id="rId21"/>
    <p:sldId id="363" r:id="rId2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804" y="54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88" d="100"/>
          <a:sy n="88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pg) Christian Ifashe" userId="4aa1a1a5-c7c3-49ac-949c-93f04be7d0c8" providerId="ADAL" clId="{B588B1B7-BC35-45BA-A104-357B6E41B892}"/>
    <pc:docChg chg="modSld">
      <pc:chgData name="(pg) Christian Ifashe" userId="4aa1a1a5-c7c3-49ac-949c-93f04be7d0c8" providerId="ADAL" clId="{B588B1B7-BC35-45BA-A104-357B6E41B892}" dt="2025-05-20T20:34:04.012" v="32" actId="20577"/>
      <pc:docMkLst>
        <pc:docMk/>
      </pc:docMkLst>
      <pc:sldChg chg="modSp mod">
        <pc:chgData name="(pg) Christian Ifashe" userId="4aa1a1a5-c7c3-49ac-949c-93f04be7d0c8" providerId="ADAL" clId="{B588B1B7-BC35-45BA-A104-357B6E41B892}" dt="2025-05-20T20:34:04.012" v="32" actId="20577"/>
        <pc:sldMkLst>
          <pc:docMk/>
          <pc:sldMk cId="183373782" sldId="281"/>
        </pc:sldMkLst>
        <pc:spChg chg="mod">
          <ac:chgData name="(pg) Christian Ifashe" userId="4aa1a1a5-c7c3-49ac-949c-93f04be7d0c8" providerId="ADAL" clId="{B588B1B7-BC35-45BA-A104-357B6E41B892}" dt="2025-05-20T20:34:04.012" v="32" actId="20577"/>
          <ac:spMkLst>
            <pc:docMk/>
            <pc:sldMk cId="183373782" sldId="281"/>
            <ac:spMk id="3" creationId="{ED9E8FDB-60EE-45AE-BB89-9A561A61C2A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053B59-8ED2-441F-93B7-B3AA3F88F5B7}" type="datetime1">
              <a:rPr lang="en-GB" smtClean="0"/>
              <a:t>20/05/2025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61E857-36B8-43F1-9D87-FE508167BC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220F6-ADC4-4852-80CE-BF89F4F41C83}" type="datetime1">
              <a:rPr lang="en-GB" smtClean="0"/>
              <a:pPr/>
              <a:t>20/05/2025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AAAB6-A2C6-4A85-A3A1-98EFBA61C967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>
              <a:effectLst/>
              <a:latin typeface="Segoe UI" panose="020B0502040204020203" pitchFamily="34" charset="0"/>
            </a:endParaRPr>
          </a:p>
          <a:p>
            <a:pPr rtl="0"/>
            <a:r>
              <a:rPr lang="en-GB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EAA36B1-75F6-458C-B388-8BC01E9857C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066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91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966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523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C8D7B-91AC-ACBB-1D26-A447C592C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863526-5E62-F3C3-C0BB-9AF850D064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7E08C5-7F0A-0ACB-EAB5-6A081578A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76D93-992B-35C3-C1DC-EFA5393081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CFAAAB6-A2C6-4A85-A3A1-98EFBA61C967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812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rtlCol="0" anchor="ctr">
            <a:normAutofit/>
          </a:bodyPr>
          <a:lstStyle>
            <a:lvl1pPr algn="ctr">
              <a:defRPr sz="66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rtlCol="0" anchor="ctr">
            <a:normAutofit/>
          </a:bodyPr>
          <a:lstStyle>
            <a:lvl1pPr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 rtlCol="0"/>
          <a:lstStyle>
            <a:lvl1pPr marL="0" indent="0">
              <a:buNone/>
              <a:defRPr sz="16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en-GB" noProof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rtlCol="0" anchor="ctr"/>
          <a:lstStyle>
            <a:lvl1pPr algn="ctr">
              <a:buNone/>
              <a:defRPr sz="900"/>
            </a:lvl1pPr>
          </a:lstStyle>
          <a:p>
            <a:pPr rtl="0"/>
            <a:r>
              <a:rPr lang="en-GB" noProof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rtlCol="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 rtlCol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 rtlCol="0"/>
          <a:lstStyle>
            <a:lvl1pPr>
              <a:buNone/>
              <a:defRPr sz="18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rtlCol="0" anchor="b">
            <a:normAutofit/>
          </a:bodyPr>
          <a:lstStyle>
            <a:lvl1pPr>
              <a:defRPr sz="5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 rtlCol="0"/>
          <a:lstStyle>
            <a:lvl1pPr marL="0" indent="0">
              <a:buNone/>
              <a:defRPr sz="1800"/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rtlCol="0" anchor="ctr">
            <a:normAutofit/>
          </a:bodyPr>
          <a:lstStyle>
            <a:lvl1pPr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rtlCol="0" anchor="ctr">
            <a:normAutofit/>
          </a:bodyPr>
          <a:lstStyle>
            <a:lvl1pPr algn="ctr">
              <a:defRPr sz="48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n-GB" noProof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1" rtl="0"/>
            <a:r>
              <a:rPr lang="en-GB" noProof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1" rtl="0"/>
            <a:r>
              <a:rPr lang="en-GB" noProof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1" rtl="0"/>
            <a:r>
              <a:rPr lang="en-GB" noProof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1" rtl="0"/>
            <a:r>
              <a:rPr lang="en-GB" noProof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 rtlCol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en-GB" noProof="0"/>
              <a:t>Name</a:t>
            </a:r>
          </a:p>
          <a:p>
            <a:pPr lvl="1" rtl="0"/>
            <a:r>
              <a:rPr lang="en-GB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 rtlCol="0"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 rtlCol="0"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65A5C87-DF58-40C8-B092-1DE63DB4547E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sun.co.uk/health/34460862/fresh-covid-wave-warning-cases-double-since-january/" TargetMode="External"/><Relationship Id="rId2" Type="http://schemas.openxmlformats.org/officeDocument/2006/relationships/hyperlink" Target="https://doi.org/10.1038/s41591-022-01699-1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GB" sz="3200" dirty="0"/>
              <a:t>Understanding the Impact of Vaccination Uptake, Testing, and Case Trends on COVID-19 Outcomes in the UK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2596" y="4142233"/>
            <a:ext cx="7223760" cy="685800"/>
          </a:xfrm>
        </p:spPr>
        <p:txBody>
          <a:bodyPr rtlCol="0"/>
          <a:lstStyle/>
          <a:p>
            <a:pPr rtl="0"/>
            <a:r>
              <a:rPr lang="en-GB" dirty="0"/>
              <a:t>Author: Christian Ifashe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33AF43-9FB1-E3A6-35BF-5DAC41379B44}"/>
              </a:ext>
            </a:extLst>
          </p:cNvPr>
          <p:cNvSpPr txBox="1">
            <a:spLocks/>
          </p:cNvSpPr>
          <p:nvPr/>
        </p:nvSpPr>
        <p:spPr>
          <a:xfrm>
            <a:off x="3352800" y="6319284"/>
            <a:ext cx="2637802" cy="397710"/>
          </a:xfrm>
          <a:prstGeom prst="rect">
            <a:avLst/>
          </a:prstGeom>
        </p:spPr>
        <p:txBody>
          <a:bodyPr rtlCol="0"/>
          <a:lstStyle>
            <a:defPPr rtl="0"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65A5C87-DF58-40C8-B092-1DE63DB4547E}" type="slidenum">
              <a:rPr lang="en-GB" sz="140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pPr algn="r"/>
              <a:t>1</a:t>
            </a:fld>
            <a:endParaRPr lang="en-GB" sz="1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12795-D153-1CD6-0919-C284E950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799" y="6356350"/>
            <a:ext cx="2743200" cy="365125"/>
          </a:xfrm>
        </p:spPr>
        <p:txBody>
          <a:bodyPr/>
          <a:lstStyle/>
          <a:p>
            <a:pPr rtl="0"/>
            <a:fld id="{A65A5C87-DF58-40C8-B092-1DE63DB4547E}" type="slidenum">
              <a:rPr lang="en-GB" noProof="0" smtClean="0"/>
              <a:t>10</a:t>
            </a:fld>
            <a:endParaRPr lang="en-GB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BF66F4-D062-CD9C-09EC-A86D649CDA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9190"/>
          <a:stretch/>
        </p:blipFill>
        <p:spPr>
          <a:xfrm>
            <a:off x="104177" y="1607380"/>
            <a:ext cx="11983645" cy="1899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7A65A8-C421-BAD5-D464-91678B50A981}"/>
              </a:ext>
            </a:extLst>
          </p:cNvPr>
          <p:cNvSpPr txBox="1"/>
          <p:nvPr/>
        </p:nvSpPr>
        <p:spPr>
          <a:xfrm>
            <a:off x="47714" y="136525"/>
            <a:ext cx="60974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When COVID Hit Hard, Who Was Hit Harder?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8B7BCE7-8CDF-7A21-3DE4-EAA92C6C6DD0}"/>
              </a:ext>
            </a:extLst>
          </p:cNvPr>
          <p:cNvSpPr/>
          <p:nvPr/>
        </p:nvSpPr>
        <p:spPr>
          <a:xfrm>
            <a:off x="104177" y="1035242"/>
            <a:ext cx="4296907" cy="40011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ctr">
              <a:buFont typeface="Wingdings" panose="05000000000000000000" pitchFamily="2" charset="2"/>
              <a:buChar char="Ø"/>
            </a:pPr>
            <a:r>
              <a:rPr lang="en-GB" sz="1100" dirty="0">
                <a:solidFill>
                  <a:schemeClr val="tx1"/>
                </a:solidFill>
              </a:rPr>
              <a:t>High transmission periods were defined as weeks where average case rates exceeded 5</a:t>
            </a:r>
            <a:r>
              <a:rPr lang="en-GB" sz="12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C9FD7A-EB89-1DD2-8A3E-AE989543BC81}"/>
              </a:ext>
            </a:extLst>
          </p:cNvPr>
          <p:cNvCxnSpPr>
            <a:cxnSpLocks/>
          </p:cNvCxnSpPr>
          <p:nvPr/>
        </p:nvCxnSpPr>
        <p:spPr>
          <a:xfrm flipH="1" flipV="1">
            <a:off x="384561" y="1435352"/>
            <a:ext cx="111095" cy="46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47D4F1D-0B24-B909-E136-35B65ABD1CD4}"/>
              </a:ext>
            </a:extLst>
          </p:cNvPr>
          <p:cNvSpPr txBox="1"/>
          <p:nvPr/>
        </p:nvSpPr>
        <p:spPr>
          <a:xfrm>
            <a:off x="384561" y="3837738"/>
            <a:ext cx="101951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Male and female rates were nearly equal during both high and low transmission, with males slightly higher.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736D1D-F7FF-AD5B-D43D-8608A6A6B492}"/>
              </a:ext>
            </a:extLst>
          </p:cNvPr>
          <p:cNvSpPr txBox="1"/>
          <p:nvPr/>
        </p:nvSpPr>
        <p:spPr>
          <a:xfrm>
            <a:off x="384561" y="4558718"/>
            <a:ext cx="9554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gap between sexes remained small across both conditions, indicating no strong sex-based disparity.</a:t>
            </a:r>
          </a:p>
        </p:txBody>
      </p:sp>
    </p:spTree>
    <p:extLst>
      <p:ext uri="{BB962C8B-B14F-4D97-AF65-F5344CB8AC3E}">
        <p14:creationId xmlns:p14="http://schemas.microsoft.com/office/powerpoint/2010/main" val="3980446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F8AD66-0561-B10D-6DEC-D2B5C8BF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9C408-5353-B1EB-7BEF-A0D9E70A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4AC81-7579-AE3A-EACD-3A838FA6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GB" noProof="0" smtClean="0"/>
              <a:t>11</a:t>
            </a:fld>
            <a:endParaRPr lang="en-GB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AB07C7-005D-24BF-FA5C-4E3246800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99" y="536635"/>
            <a:ext cx="11237982" cy="63213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851768-51D2-7066-287A-D916F30EB0C8}"/>
              </a:ext>
            </a:extLst>
          </p:cNvPr>
          <p:cNvSpPr txBox="1"/>
          <p:nvPr/>
        </p:nvSpPr>
        <p:spPr>
          <a:xfrm>
            <a:off x="83322" y="136525"/>
            <a:ext cx="60974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More Tests, Lower Positivity: What the Data Reveals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E307A65-3212-392A-369A-E83E6DB39E9F}"/>
              </a:ext>
            </a:extLst>
          </p:cNvPr>
          <p:cNvSpPr/>
          <p:nvPr/>
        </p:nvSpPr>
        <p:spPr>
          <a:xfrm>
            <a:off x="8610600" y="1281870"/>
            <a:ext cx="1695628" cy="36512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3"/>
                </a:solidFill>
              </a:rPr>
              <a:t>Mass testing drives during winter wave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E578BA-1D8E-5AAF-2DD5-73D41EDDF4C1}"/>
              </a:ext>
            </a:extLst>
          </p:cNvPr>
          <p:cNvCxnSpPr>
            <a:cxnSpLocks/>
          </p:cNvCxnSpPr>
          <p:nvPr/>
        </p:nvCxnSpPr>
        <p:spPr>
          <a:xfrm flipV="1">
            <a:off x="8092867" y="1401510"/>
            <a:ext cx="517733" cy="145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BE12D1E-ECE3-C31D-B077-0F3FC8530A5E}"/>
              </a:ext>
            </a:extLst>
          </p:cNvPr>
          <p:cNvSpPr/>
          <p:nvPr/>
        </p:nvSpPr>
        <p:spPr>
          <a:xfrm>
            <a:off x="9280733" y="2289681"/>
            <a:ext cx="1907492" cy="510404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3"/>
                </a:solidFill>
              </a:rPr>
              <a:t>Testing scale-down with gradual positivity rise possibly leads to underestimation of cases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B3ACF8-3EE0-B034-2289-015C11855B7C}"/>
              </a:ext>
            </a:extLst>
          </p:cNvPr>
          <p:cNvCxnSpPr>
            <a:cxnSpLocks/>
          </p:cNvCxnSpPr>
          <p:nvPr/>
        </p:nvCxnSpPr>
        <p:spPr>
          <a:xfrm flipV="1">
            <a:off x="9802026" y="2795708"/>
            <a:ext cx="180174" cy="604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74535C5-A75D-3746-C33D-D1085EA5F79F}"/>
              </a:ext>
            </a:extLst>
          </p:cNvPr>
          <p:cNvSpPr/>
          <p:nvPr/>
        </p:nvSpPr>
        <p:spPr>
          <a:xfrm>
            <a:off x="4315626" y="5486400"/>
            <a:ext cx="2760292" cy="487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Positivity data is based on how  many test was made therefore drop in positivity could be due to mass testing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8293F31-5F17-2DC1-5D92-FE1190E7AF34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7075918" y="5729955"/>
            <a:ext cx="717846" cy="6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A82BBEB-1327-579D-07CC-5080C7EC35A0}"/>
              </a:ext>
            </a:extLst>
          </p:cNvPr>
          <p:cNvSpPr/>
          <p:nvPr/>
        </p:nvSpPr>
        <p:spPr>
          <a:xfrm>
            <a:off x="3819970" y="675921"/>
            <a:ext cx="2068083" cy="487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Rise in tests leading to rise in positivity number, high potential under-testing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5D9A68-B139-0AD7-85C5-C6EEE22DB1CF}"/>
              </a:ext>
            </a:extLst>
          </p:cNvPr>
          <p:cNvCxnSpPr>
            <a:endCxn id="27" idx="2"/>
          </p:cNvCxnSpPr>
          <p:nvPr/>
        </p:nvCxnSpPr>
        <p:spPr>
          <a:xfrm flipH="1" flipV="1">
            <a:off x="4854012" y="1163030"/>
            <a:ext cx="102549" cy="1126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540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8133-AE4E-8421-90AB-8F0CA293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1548"/>
            <a:ext cx="10168128" cy="1179576"/>
          </a:xfrm>
        </p:spPr>
        <p:txBody>
          <a:bodyPr/>
          <a:lstStyle/>
          <a:p>
            <a:r>
              <a:rPr lang="en-GB" dirty="0"/>
              <a:t>Booster Impact – Media vs.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D48FE-7BAC-08D7-B92C-615E79A6D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852" y="2278748"/>
            <a:ext cx="9780320" cy="1150251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GB" sz="4800" b="1" dirty="0"/>
              <a:t>Media Claim:</a:t>
            </a:r>
            <a:endParaRPr lang="en-GB" sz="4800" dirty="0"/>
          </a:p>
          <a:p>
            <a:r>
              <a:rPr lang="en-GB" sz="4800" dirty="0"/>
              <a:t>A study published in </a:t>
            </a:r>
            <a:r>
              <a:rPr lang="en-GB" sz="4800" i="1" dirty="0"/>
              <a:t>Nature Medicine</a:t>
            </a:r>
            <a:r>
              <a:rPr lang="en-GB" sz="4800" dirty="0"/>
              <a:t> [1] reported that a booster dose of the BNT162b2 (Pfizer-BioNTech) vaccine provided substantial protection against COVID-19. </a:t>
            </a:r>
          </a:p>
          <a:p>
            <a:r>
              <a:rPr lang="en-GB" sz="4800" dirty="0"/>
              <a:t>The booster was associated with a 97% to 99% effectiveness against hospitalization or death across all age groups, with no evidence of waning effectiveness up to 10 weeks post-vaccination. 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A8D62-510F-BD9B-6371-D74DB1944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62528" y="6348357"/>
            <a:ext cx="2743200" cy="365125"/>
          </a:xfrm>
        </p:spPr>
        <p:txBody>
          <a:bodyPr/>
          <a:lstStyle/>
          <a:p>
            <a:pPr rtl="0"/>
            <a:fld id="{A65A5C87-DF58-40C8-B092-1DE63DB4547E}" type="slidenum">
              <a:rPr lang="en-GB" noProof="0" smtClean="0"/>
              <a:t>12</a:t>
            </a:fld>
            <a:endParaRPr lang="en-GB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1AD245-774A-64D8-83D1-5BC77B27DF3B}"/>
              </a:ext>
            </a:extLst>
          </p:cNvPr>
          <p:cNvSpPr txBox="1">
            <a:spLocks/>
          </p:cNvSpPr>
          <p:nvPr/>
        </p:nvSpPr>
        <p:spPr>
          <a:xfrm>
            <a:off x="1101852" y="3697219"/>
            <a:ext cx="9780320" cy="950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GB" sz="4800" b="1" dirty="0"/>
              <a:t>Data Findings:</a:t>
            </a:r>
            <a:endParaRPr lang="en-GB" sz="4800" dirty="0"/>
          </a:p>
          <a:p>
            <a:r>
              <a:rPr lang="en-GB" sz="4800" dirty="0"/>
              <a:t>focusing on individuals aged 65 and over, following the autumn booster campaign, there was a noticeable decline in hospital admissions deaths, and case rates. </a:t>
            </a:r>
          </a:p>
          <a:p>
            <a:r>
              <a:rPr lang="en-GB" sz="4800" dirty="0"/>
              <a:t> Within four weeks post-booster rollout, hospital admissions decreased by 32%, and case rates dropped by 28%.</a:t>
            </a:r>
          </a:p>
          <a:p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B0A26AB-792D-443C-2129-F4CFB5ABD391}"/>
              </a:ext>
            </a:extLst>
          </p:cNvPr>
          <p:cNvSpPr txBox="1">
            <a:spLocks/>
          </p:cNvSpPr>
          <p:nvPr/>
        </p:nvSpPr>
        <p:spPr>
          <a:xfrm>
            <a:off x="1101852" y="4916414"/>
            <a:ext cx="9780320" cy="114255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GB" sz="4800" b="1" dirty="0"/>
              <a:t>Comparison:</a:t>
            </a:r>
            <a:endParaRPr lang="en-GB" sz="4800" dirty="0"/>
          </a:p>
          <a:p>
            <a:r>
              <a:rPr lang="en-GB" sz="4800" dirty="0"/>
              <a:t>The media's portrayal of booster efficacy aligns with the findings, both indicating a significant reduction in severe outcomes post-booster. </a:t>
            </a:r>
          </a:p>
          <a:p>
            <a:r>
              <a:rPr lang="en-GB" sz="4800" dirty="0"/>
              <a:t>While the media emphasizes a high percentage of effectiveness, the finding in this analysis provides concrete evidence of decreased hospitalizations and case rates in the elderly population following booster administration.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771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F4C0A-97B5-CD93-A962-F7E2CFA00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C7EB6-7DFB-58A7-81D9-FABFD6A4E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1548"/>
            <a:ext cx="10168128" cy="1179576"/>
          </a:xfrm>
        </p:spPr>
        <p:txBody>
          <a:bodyPr/>
          <a:lstStyle/>
          <a:p>
            <a:r>
              <a:rPr lang="en-GB" dirty="0"/>
              <a:t>Testing &amp; Case Reporting in the 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7964-6137-1A61-2F57-680EDAB20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852" y="2278749"/>
            <a:ext cx="9780320" cy="131903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GB" sz="1200" b="1" dirty="0"/>
              <a:t>Media Claim:</a:t>
            </a:r>
            <a:endParaRPr lang="en-GB" sz="1200" dirty="0"/>
          </a:p>
          <a:p>
            <a:r>
              <a:rPr lang="en-GB" sz="1200" dirty="0"/>
              <a:t>According to a report by </a:t>
            </a:r>
            <a:r>
              <a:rPr lang="en-GB" sz="1200" i="1" dirty="0"/>
              <a:t>The Sun [2]</a:t>
            </a:r>
            <a:r>
              <a:rPr lang="en-GB" sz="1200" dirty="0"/>
              <a:t>, COVID-19 cases in the UK more than doubled from January to April 2025, with the positivity rate increasing from 2.2% to 4.5%. </a:t>
            </a:r>
          </a:p>
          <a:p>
            <a:r>
              <a:rPr lang="en-GB" sz="1200" dirty="0"/>
              <a:t>Hospitalisations also rose by 7% during this period. Experts attributed this surge to more transmissible variants, waning immunity, and increased indoor gatherings.</a:t>
            </a:r>
          </a:p>
          <a:p>
            <a:endParaRPr lang="en-GB" sz="1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EA96B-D9F7-84C8-1FE3-EB8AD01F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456432" y="6178137"/>
            <a:ext cx="2743200" cy="365125"/>
          </a:xfrm>
        </p:spPr>
        <p:txBody>
          <a:bodyPr/>
          <a:lstStyle/>
          <a:p>
            <a:pPr rtl="0"/>
            <a:fld id="{A65A5C87-DF58-40C8-B092-1DE63DB4547E}" type="slidenum">
              <a:rPr lang="en-GB" noProof="0" smtClean="0"/>
              <a:t>13</a:t>
            </a:fld>
            <a:endParaRPr lang="en-GB" noProof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6669673-1716-0DA6-E31E-AF7C6E6D31C5}"/>
              </a:ext>
            </a:extLst>
          </p:cNvPr>
          <p:cNvSpPr txBox="1">
            <a:spLocks/>
          </p:cNvSpPr>
          <p:nvPr/>
        </p:nvSpPr>
        <p:spPr>
          <a:xfrm>
            <a:off x="1101852" y="3695778"/>
            <a:ext cx="9780320" cy="1200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GB" sz="1200" b="1" dirty="0"/>
              <a:t>Data Findings:</a:t>
            </a:r>
            <a:endParaRPr lang="en-GB" sz="1200" dirty="0"/>
          </a:p>
          <a:p>
            <a:r>
              <a:rPr lang="en-GB" sz="1200" dirty="0"/>
              <a:t>Analysing the dataset, PCR test positivity rate increased from 2.2% in January to 4.5% by early April 2025, mirroring the media's reported figures. </a:t>
            </a:r>
          </a:p>
          <a:p>
            <a:r>
              <a:rPr lang="en-GB" sz="1200" dirty="0"/>
              <a:t>The data showed a 7% rise in hospital admissions over the same timeframe, corroborating the media's claims.</a:t>
            </a:r>
          </a:p>
          <a:p>
            <a:endParaRPr lang="en-GB" sz="1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E6C3D4-CC26-7B3F-2AE7-76C22F07447A}"/>
              </a:ext>
            </a:extLst>
          </p:cNvPr>
          <p:cNvSpPr txBox="1">
            <a:spLocks/>
          </p:cNvSpPr>
          <p:nvPr/>
        </p:nvSpPr>
        <p:spPr>
          <a:xfrm>
            <a:off x="1101852" y="5061950"/>
            <a:ext cx="9780320" cy="950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GB" sz="1200" b="1" dirty="0"/>
              <a:t>Comparison:</a:t>
            </a:r>
            <a:endParaRPr lang="en-GB" sz="1200" dirty="0"/>
          </a:p>
          <a:p>
            <a:r>
              <a:rPr lang="en-GB" sz="1200" dirty="0"/>
              <a:t>The findings closely match the media reports, both highlighting a significant uptick in positivity rates and hospitalisations in early 2025. The alignment between the data and the media underscores the accuracy of public reporting during this period.</a:t>
            </a:r>
          </a:p>
        </p:txBody>
      </p:sp>
    </p:spTree>
    <p:extLst>
      <p:ext uri="{BB962C8B-B14F-4D97-AF65-F5344CB8AC3E}">
        <p14:creationId xmlns:p14="http://schemas.microsoft.com/office/powerpoint/2010/main" val="3535575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3B0FAD77-BC9B-4F5F-94D5-AA246F14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Key Findings Recap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FF618EE-5A1C-450F-9B69-114AD205798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3352795" y="6282088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GB" smtClean="0"/>
              <a:pPr rtl="0"/>
              <a:t>14</a:t>
            </a:fld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1A0DDCD-58E0-8C11-1B89-7D853AD541B5}"/>
              </a:ext>
            </a:extLst>
          </p:cNvPr>
          <p:cNvSpPr txBox="1"/>
          <p:nvPr/>
        </p:nvSpPr>
        <p:spPr>
          <a:xfrm>
            <a:off x="449176" y="2303676"/>
            <a:ext cx="112936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A noticeable decline in hospital admissions and deaths among 65+ individuals follows the booster uptake peak with a 2–3 weeks lag, suggesting a delayed protective effect.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39CF9A-8999-3E16-289F-4F198AB8A142}"/>
              </a:ext>
            </a:extLst>
          </p:cNvPr>
          <p:cNvSpPr txBox="1"/>
          <p:nvPr/>
        </p:nvSpPr>
        <p:spPr>
          <a:xfrm>
            <a:off x="376985" y="3251926"/>
            <a:ext cx="114380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During peak transmission periods (e.g. July–September 2024), males exhibited higher case rates than females.</a:t>
            </a:r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In low transmission periods (e.g. December 2024–February 2025), male and female rates converged closely, indicating reduced behavioural or exposure differences.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E4EA8E-0AEA-60E5-F4E3-B1B5D6A636B8}"/>
              </a:ext>
            </a:extLst>
          </p:cNvPr>
          <p:cNvSpPr txBox="1"/>
          <p:nvPr/>
        </p:nvSpPr>
        <p:spPr>
          <a:xfrm>
            <a:off x="376985" y="5031173"/>
            <a:ext cx="114380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 Positivity rate rose sharply during peaks, while the number of people tested plateaued or dropped—indicating that during high transmission, only symptomatic or exposed individuals were more likely to get tested.</a:t>
            </a:r>
          </a:p>
        </p:txBody>
      </p:sp>
    </p:spTree>
    <p:extLst>
      <p:ext uri="{BB962C8B-B14F-4D97-AF65-F5344CB8AC3E}">
        <p14:creationId xmlns:p14="http://schemas.microsoft.com/office/powerpoint/2010/main" val="3352130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A313D-D15C-7645-D262-7943546F9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D5C9279-858F-9D97-0A46-A07264DA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Relationships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E707B1-AD18-C912-EE3B-BD2E1978F2E2}"/>
              </a:ext>
            </a:extLst>
          </p:cNvPr>
          <p:cNvSpPr txBox="1"/>
          <p:nvPr/>
        </p:nvSpPr>
        <p:spPr>
          <a:xfrm>
            <a:off x="376984" y="2481348"/>
            <a:ext cx="112936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Booster Uptake vs. Hospital/Death Decline. The temporal sequence strongly suggests causality, higher booster uptake reduces severe outcomes, as seen by delayed yet sustained declines in hospitalisations and deaths post-uptake.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DA0150-3FE0-8995-68BF-8680B9674D78}"/>
              </a:ext>
            </a:extLst>
          </p:cNvPr>
          <p:cNvSpPr txBox="1"/>
          <p:nvPr/>
        </p:nvSpPr>
        <p:spPr>
          <a:xfrm>
            <a:off x="376984" y="3866380"/>
            <a:ext cx="11438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Male vs. Female Case Rate Differences. The trends point to correlation, likely influenced by behavioural, occupational, or exposure-related factors, rather than biological susceptibility.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30AE5F2-C13C-69C7-1BD3-4108F7713FD0}"/>
              </a:ext>
            </a:extLst>
          </p:cNvPr>
          <p:cNvSpPr txBox="1"/>
          <p:nvPr/>
        </p:nvSpPr>
        <p:spPr>
          <a:xfrm>
            <a:off x="376984" y="4974413"/>
            <a:ext cx="114380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PCR Positivity and Testing Volume High positivity rates paired with fewer tests suggest a testing bottleneck during peaks—only those with symptoms or known exposure are tested, not the general population.</a:t>
            </a:r>
          </a:p>
        </p:txBody>
      </p:sp>
      <p:sp>
        <p:nvSpPr>
          <p:cNvPr id="2" name="Slide Number Placeholder 14">
            <a:extLst>
              <a:ext uri="{FF2B5EF4-FFF2-40B4-BE49-F238E27FC236}">
                <a16:creationId xmlns:a16="http://schemas.microsoft.com/office/drawing/2014/main" id="{A31DB004-5196-9564-77F0-948EA9DDF63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3352795" y="6282088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058731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91B7AB-4E08-7543-70F3-B0517671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Limitations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C3D026-39E6-32C0-DCDC-05EA0238AD14}"/>
              </a:ext>
            </a:extLst>
          </p:cNvPr>
          <p:cNvSpPr txBox="1"/>
          <p:nvPr/>
        </p:nvSpPr>
        <p:spPr>
          <a:xfrm>
            <a:off x="473242" y="2628582"/>
            <a:ext cx="11245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Death counts often lag-behind cases, so latest figures may underrepresent mortality trends.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8A7544-D328-2D49-CF00-215056615F59}"/>
              </a:ext>
            </a:extLst>
          </p:cNvPr>
          <p:cNvSpPr txBox="1"/>
          <p:nvPr/>
        </p:nvSpPr>
        <p:spPr>
          <a:xfrm>
            <a:off x="473242" y="3263740"/>
            <a:ext cx="11245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 Booster doses show delayed effects, making it challenging to align cause and effect precisely without more granular time-series data.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46825E-AC19-A772-BC15-6BA1FB40D49E}"/>
              </a:ext>
            </a:extLst>
          </p:cNvPr>
          <p:cNvSpPr txBox="1"/>
          <p:nvPr/>
        </p:nvSpPr>
        <p:spPr>
          <a:xfrm>
            <a:off x="473242" y="4175897"/>
            <a:ext cx="108104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Case and death data are presented at national level only, without breakdown by age groups (other than boosters 65+) or regions, which limits insight into local or age-specific trends.</a:t>
            </a:r>
          </a:p>
        </p:txBody>
      </p:sp>
      <p:sp>
        <p:nvSpPr>
          <p:cNvPr id="22" name="Slide Number Placeholder 14">
            <a:extLst>
              <a:ext uri="{FF2B5EF4-FFF2-40B4-BE49-F238E27FC236}">
                <a16:creationId xmlns:a16="http://schemas.microsoft.com/office/drawing/2014/main" id="{DA44B773-55F1-7B39-74C9-E64597BCC0E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3352795" y="6282088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53768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9BEAC8-6D56-1B87-87A1-20FB2DDD5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Suggestions for Further Study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DCB9FF-E30F-47E0-80ED-B62485C0FD9A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3288630" y="6309360"/>
            <a:ext cx="2743200" cy="365125"/>
          </a:xfrm>
        </p:spPr>
        <p:txBody>
          <a:bodyPr/>
          <a:lstStyle/>
          <a:p>
            <a:pPr rtl="0"/>
            <a:fld id="{A65A5C87-DF58-40C8-B092-1DE63DB4547E}" type="slidenum">
              <a:rPr lang="en-GB" noProof="0" smtClean="0"/>
              <a:t>17</a:t>
            </a:fld>
            <a:endParaRPr lang="en-GB" noProof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E4E5C9-A14D-6012-EB00-2031968187C6}"/>
              </a:ext>
            </a:extLst>
          </p:cNvPr>
          <p:cNvSpPr txBox="1"/>
          <p:nvPr/>
        </p:nvSpPr>
        <p:spPr>
          <a:xfrm>
            <a:off x="577516" y="2816804"/>
            <a:ext cx="11117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Examine ethnicity, underlying conditions, and occupation to explore how different groups were impacted.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17D95F-B4EF-12BD-7911-631D48396A80}"/>
              </a:ext>
            </a:extLst>
          </p:cNvPr>
          <p:cNvSpPr txBox="1"/>
          <p:nvPr/>
        </p:nvSpPr>
        <p:spPr>
          <a:xfrm>
            <a:off x="517358" y="3698101"/>
            <a:ext cx="111773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Compare trends across UK nations or local authorities to identify geographical disparities in spread, vaccine uptake, and outcomes.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2CD657-3DA5-3CEA-2E2E-28B36F5E1909}"/>
              </a:ext>
            </a:extLst>
          </p:cNvPr>
          <p:cNvSpPr txBox="1"/>
          <p:nvPr/>
        </p:nvSpPr>
        <p:spPr>
          <a:xfrm>
            <a:off x="577515" y="4636960"/>
            <a:ext cx="109086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Study sustained vaccine protection over time, including waning immunity and differences between vaccine types.</a:t>
            </a:r>
          </a:p>
        </p:txBody>
      </p:sp>
    </p:spTree>
    <p:extLst>
      <p:ext uri="{BB962C8B-B14F-4D97-AF65-F5344CB8AC3E}">
        <p14:creationId xmlns:p14="http://schemas.microsoft.com/office/powerpoint/2010/main" val="3247506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DEC8C-53AD-F619-D049-D1AFD4F4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00044" y="6356350"/>
            <a:ext cx="2743200" cy="365125"/>
          </a:xfrm>
        </p:spPr>
        <p:txBody>
          <a:bodyPr/>
          <a:lstStyle/>
          <a:p>
            <a:pPr rtl="0"/>
            <a:fld id="{A65A5C87-DF58-40C8-B092-1DE63DB4547E}" type="slidenum">
              <a:rPr lang="en-GB" noProof="0" smtClean="0"/>
              <a:t>18</a:t>
            </a:fld>
            <a:endParaRPr lang="en-GB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B5A7D-FC94-DBF2-522F-8F0F14606666}"/>
              </a:ext>
            </a:extLst>
          </p:cNvPr>
          <p:cNvSpPr txBox="1"/>
          <p:nvPr/>
        </p:nvSpPr>
        <p:spPr>
          <a:xfrm>
            <a:off x="235722" y="136525"/>
            <a:ext cx="60974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b="1" dirty="0"/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91222-AA36-AFAC-0D84-32362EF3578F}"/>
              </a:ext>
            </a:extLst>
          </p:cNvPr>
          <p:cNvSpPr txBox="1"/>
          <p:nvPr/>
        </p:nvSpPr>
        <p:spPr>
          <a:xfrm>
            <a:off x="532687" y="1093302"/>
            <a:ext cx="1105540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[1] Andrews, N., Stowe, J., </a:t>
            </a:r>
            <a:r>
              <a:rPr lang="en-GB" sz="1100" dirty="0" err="1"/>
              <a:t>Kirsebom</a:t>
            </a:r>
            <a:r>
              <a:rPr lang="en-GB" sz="1100" dirty="0"/>
              <a:t>, F., </a:t>
            </a:r>
            <a:r>
              <a:rPr lang="en-GB" sz="1100" dirty="0" err="1"/>
              <a:t>Toffa</a:t>
            </a:r>
            <a:r>
              <a:rPr lang="en-GB" sz="1100" dirty="0"/>
              <a:t>, S., Sachdeva, R., Gower, C., Ramsay, M., &amp; Lopez Bernal, J. (2022). Effectiveness of COVID-19 booster vaccines against COVID-19-related symptoms, hospitalization and death in England. </a:t>
            </a:r>
            <a:r>
              <a:rPr lang="en-GB" sz="1100" i="1" dirty="0"/>
              <a:t>Nature Medicine, 28</a:t>
            </a:r>
            <a:r>
              <a:rPr lang="en-GB" sz="1100" dirty="0"/>
              <a:t>(4), 831–837. </a:t>
            </a:r>
            <a:r>
              <a:rPr lang="en-GB" sz="1100" dirty="0">
                <a:hlinkClick r:id="rId2"/>
              </a:rPr>
              <a:t>https://doi.org/10.1038/s41591-022-01699-1</a:t>
            </a:r>
            <a:endParaRPr lang="en-GB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5B27EA-8BF5-72BE-DA12-C3797EA76747}"/>
              </a:ext>
            </a:extLst>
          </p:cNvPr>
          <p:cNvSpPr txBox="1"/>
          <p:nvPr/>
        </p:nvSpPr>
        <p:spPr>
          <a:xfrm>
            <a:off x="532688" y="1741934"/>
            <a:ext cx="108211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[2] Chalmers, V. (2025, April 10). Fresh Covid wave warning as cases double since January and could keep rising. </a:t>
            </a:r>
            <a:r>
              <a:rPr lang="en-GB" sz="1100" i="1" dirty="0"/>
              <a:t>The Sun.</a:t>
            </a:r>
            <a:r>
              <a:rPr lang="en-GB" sz="1100" dirty="0"/>
              <a:t> </a:t>
            </a:r>
            <a:r>
              <a:rPr lang="en-GB" sz="1100" dirty="0">
                <a:hlinkClick r:id="rId3"/>
              </a:rPr>
              <a:t>https://www.thesun.co.uk/health/34460862/fresh-covid-wave-warning-cases-double-since-january/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05264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8D586-D6F1-D4A4-EF72-1B9855D6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799" y="6356349"/>
            <a:ext cx="2743200" cy="365125"/>
          </a:xfrm>
        </p:spPr>
        <p:txBody>
          <a:bodyPr/>
          <a:lstStyle/>
          <a:p>
            <a:pPr rtl="0"/>
            <a:fld id="{A65A5C87-DF58-40C8-B092-1DE63DB4547E}" type="slidenum">
              <a:rPr lang="en-GB" noProof="0" smtClean="0"/>
              <a:t>2</a:t>
            </a:fld>
            <a:endParaRPr lang="en-GB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CB0B78-42F6-B9EB-4F2E-4CBDD6D56158}"/>
              </a:ext>
            </a:extLst>
          </p:cNvPr>
          <p:cNvSpPr txBox="1"/>
          <p:nvPr/>
        </p:nvSpPr>
        <p:spPr>
          <a:xfrm>
            <a:off x="1796397" y="1593598"/>
            <a:ext cx="8599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1. How did COVID-19 vaccination uptake among people aged 65+ impact hospital admissions and death rates over time?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20DC6-C64B-DF2E-9EDB-4835E4BE429B}"/>
              </a:ext>
            </a:extLst>
          </p:cNvPr>
          <p:cNvSpPr txBox="1"/>
          <p:nvPr/>
        </p:nvSpPr>
        <p:spPr>
          <a:xfrm>
            <a:off x="3047288" y="465553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Research Questions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05D6B9-B5C0-CA4F-F750-E4FC9720D266}"/>
              </a:ext>
            </a:extLst>
          </p:cNvPr>
          <p:cNvSpPr txBox="1"/>
          <p:nvPr/>
        </p:nvSpPr>
        <p:spPr>
          <a:xfrm>
            <a:off x="1296111" y="2998642"/>
            <a:ext cx="9537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2. </a:t>
            </a:r>
            <a:r>
              <a:rPr lang="en-GB" i="1" dirty="0"/>
              <a:t>How did COVID-19 case rates differ by sex during peak and low transmission periods?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BC976C-DC3A-4596-A8BC-D21E7F1983A4}"/>
              </a:ext>
            </a:extLst>
          </p:cNvPr>
          <p:cNvSpPr txBox="1"/>
          <p:nvPr/>
        </p:nvSpPr>
        <p:spPr>
          <a:xfrm>
            <a:off x="1296112" y="4065100"/>
            <a:ext cx="95997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3. What relationship exists between PCR test positivity rates and the number of people tested over time?</a:t>
            </a:r>
          </a:p>
        </p:txBody>
      </p:sp>
    </p:spTree>
    <p:extLst>
      <p:ext uri="{BB962C8B-B14F-4D97-AF65-F5344CB8AC3E}">
        <p14:creationId xmlns:p14="http://schemas.microsoft.com/office/powerpoint/2010/main" val="281540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713574"/>
            <a:ext cx="9301755" cy="690500"/>
          </a:xfrm>
        </p:spPr>
        <p:txBody>
          <a:bodyPr rtlCol="0">
            <a:normAutofit/>
          </a:bodyPr>
          <a:lstStyle/>
          <a:p>
            <a:pPr rtl="0"/>
            <a:r>
              <a:rPr lang="en-GB" sz="3200" dirty="0"/>
              <a:t>Objectives of the Analysis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7F57BF9-5B99-4D8E-9855-18C6FD7BB0E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605726" y="2421300"/>
            <a:ext cx="4937760" cy="310729"/>
          </a:xfrm>
        </p:spPr>
        <p:txBody>
          <a:bodyPr rtlCol="0">
            <a:noAutofit/>
          </a:bodyPr>
          <a:lstStyle/>
          <a:p>
            <a:pPr rtl="0"/>
            <a:r>
              <a:rPr lang="en-GB" sz="1800" dirty="0"/>
              <a:t>Objective 1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891D156-FB7C-4C78-B73A-E34105B8EEC6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27091" y="3439298"/>
            <a:ext cx="4937760" cy="365126"/>
          </a:xfrm>
        </p:spPr>
        <p:txBody>
          <a:bodyPr rtlCol="0">
            <a:noAutofit/>
          </a:bodyPr>
          <a:lstStyle/>
          <a:p>
            <a:pPr rtl="0"/>
            <a:r>
              <a:rPr lang="en-GB" sz="1800" dirty="0"/>
              <a:t>Objective 2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D88E8B5-C20C-47A1-9C22-B545284DA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91" y="2806482"/>
            <a:ext cx="8874466" cy="690500"/>
          </a:xfrm>
        </p:spPr>
        <p:txBody>
          <a:bodyPr rtlCol="0">
            <a:noAutofit/>
          </a:bodyPr>
          <a:lstStyle/>
          <a:p>
            <a:pPr rtl="0"/>
            <a:r>
              <a:rPr lang="en-GB" dirty="0"/>
              <a:t>To investigate how autumn booster vaccination uptake among people aged 65+ influenced hospital admissions and COVID-19 death rates over time.</a:t>
            </a:r>
            <a:br>
              <a:rPr lang="en-GB" dirty="0"/>
            </a:b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205B217-8183-4076-A009-A93B01FC3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91" y="3918934"/>
            <a:ext cx="9361576" cy="485558"/>
          </a:xfrm>
        </p:spPr>
        <p:txBody>
          <a:bodyPr rtlCol="0">
            <a:noAutofit/>
          </a:bodyPr>
          <a:lstStyle/>
          <a:p>
            <a:pPr rtl="0"/>
            <a:r>
              <a:rPr lang="en-GB" dirty="0"/>
              <a:t>To compare COVID-19 case rates by sex during periods of high and low transmission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1A06BCBE-7F1D-4794-A964-0B03C617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319284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GB" smtClean="0"/>
              <a:pPr rtl="0"/>
              <a:t>3</a:t>
            </a:fld>
            <a:endParaRPr lang="en-GB" dirty="0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1184D6A4-AAA8-00D7-9BC4-B6AED8ADEE1C}"/>
              </a:ext>
            </a:extLst>
          </p:cNvPr>
          <p:cNvSpPr txBox="1">
            <a:spLocks/>
          </p:cNvSpPr>
          <p:nvPr/>
        </p:nvSpPr>
        <p:spPr>
          <a:xfrm>
            <a:off x="627091" y="4469623"/>
            <a:ext cx="4937760" cy="3107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Objective 3</a:t>
            </a:r>
          </a:p>
        </p:txBody>
      </p: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B834039C-CEB1-4EC9-DF7E-D9A549500859}"/>
              </a:ext>
            </a:extLst>
          </p:cNvPr>
          <p:cNvSpPr txBox="1">
            <a:spLocks/>
          </p:cNvSpPr>
          <p:nvPr/>
        </p:nvSpPr>
        <p:spPr>
          <a:xfrm>
            <a:off x="627091" y="4764202"/>
            <a:ext cx="8874466" cy="616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To explore the relationship between PCR test positivity rates and the number of people tested over time.</a:t>
            </a:r>
          </a:p>
        </p:txBody>
      </p:sp>
    </p:spTree>
    <p:extLst>
      <p:ext uri="{BB962C8B-B14F-4D97-AF65-F5344CB8AC3E}">
        <p14:creationId xmlns:p14="http://schemas.microsoft.com/office/powerpoint/2010/main" val="213066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6EA5-1EEF-4F8D-A202-227127F3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8686458" cy="912691"/>
          </a:xfrm>
        </p:spPr>
        <p:txBody>
          <a:bodyPr rtlCol="0">
            <a:normAutofit/>
          </a:bodyPr>
          <a:lstStyle/>
          <a:p>
            <a:pPr rtl="0"/>
            <a:r>
              <a:rPr lang="en-GB" sz="3200" dirty="0"/>
              <a:t>Justification of Data Compilation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3E06A-806F-4CD1-9674-3E9124298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726" y="2241139"/>
            <a:ext cx="3291840" cy="477877"/>
          </a:xfrm>
        </p:spPr>
        <p:txBody>
          <a:bodyPr rtlCol="0"/>
          <a:lstStyle/>
          <a:p>
            <a:pPr algn="ctr" rtl="0"/>
            <a:r>
              <a:rPr lang="en-GB" dirty="0"/>
              <a:t>Booster uptake </a:t>
            </a:r>
            <a:endParaRPr lang="en-GB" sz="24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B54FB5-947C-443A-A471-5A92DDDE7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0079" y="2226188"/>
            <a:ext cx="3291840" cy="501600"/>
          </a:xfrm>
        </p:spPr>
        <p:txBody>
          <a:bodyPr rtlCol="0"/>
          <a:lstStyle/>
          <a:p>
            <a:pPr algn="ctr" rtl="0"/>
            <a:r>
              <a:rPr lang="en-GB" dirty="0"/>
              <a:t>Case rates by sex </a:t>
            </a:r>
            <a:endParaRPr lang="en-GB" sz="2400" b="1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4A6380-3B85-4062-912A-4E390EC981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4087" y="2294425"/>
            <a:ext cx="3291840" cy="365125"/>
          </a:xfrm>
        </p:spPr>
        <p:txBody>
          <a:bodyPr rtlCol="0">
            <a:noAutofit/>
          </a:bodyPr>
          <a:lstStyle/>
          <a:p>
            <a:pPr algn="ctr" rtl="0"/>
            <a:r>
              <a:rPr lang="en-GB" sz="1800" dirty="0"/>
              <a:t>PCR testing  rates &amp; positivity</a:t>
            </a:r>
            <a:endParaRPr lang="en-GB" sz="1800" b="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08890F-0304-4336-8A5F-BCCA24EA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799" y="6226384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GB" smtClean="0"/>
              <a:t>4</a:t>
            </a:fld>
            <a:endParaRPr lang="en-GB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2CD2021-3E71-83CB-1D10-39057DA58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574" y="2780977"/>
            <a:ext cx="35223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Autumn booster vaccination uptake</a:t>
            </a:r>
          </a:p>
          <a:p>
            <a:pPr marL="171450" marR="0" lvl="0" indent="-1714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050" b="0" i="1" dirty="0">
                <a:solidFill>
                  <a:srgbClr val="505A5F"/>
                </a:solidFill>
                <a:effectLst/>
                <a:latin typeface="__Roboto_4db51b"/>
              </a:rPr>
              <a:t>Percentage of people aged 65 and over who have had an autumn booster COVID-19 vaccination</a:t>
            </a:r>
            <a:endParaRPr kumimoji="0" lang="en-US" altLang="en-US" sz="105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Patients admitted to hospital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sz="1050" b="0" i="1" dirty="0">
                <a:solidFill>
                  <a:srgbClr val="505A5F"/>
                </a:solidFill>
                <a:effectLst/>
                <a:latin typeface="__Roboto_4db51b"/>
              </a:rPr>
              <a:t> Daily number of COVID-19 patients admitted to hospital</a:t>
            </a:r>
            <a:r>
              <a:rPr lang="en-GB" b="0" i="1" dirty="0">
                <a:solidFill>
                  <a:srgbClr val="505A5F"/>
                </a:solidFill>
                <a:effectLst/>
                <a:latin typeface="__Roboto_4db51b"/>
              </a:rPr>
              <a:t>.</a:t>
            </a:r>
            <a:endParaRPr kumimoji="0" lang="en-US" alt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Weekly deaths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sz="1050" b="0" i="1" dirty="0">
                <a:solidFill>
                  <a:srgbClr val="505A5F"/>
                </a:solidFill>
                <a:effectLst/>
                <a:latin typeface="__Roboto_4db51b"/>
              </a:rPr>
              <a:t>Death registrations with COVID-19 mentioned on the death certificate by week</a:t>
            </a:r>
            <a:endParaRPr kumimoji="0" lang="en-US" altLang="en-US" sz="105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9F4DFF3A-2BE1-DED9-4266-030C0B15A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134600"/>
            <a:ext cx="4114800" cy="102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6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Case rates by sex (Male &amp; Female)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sz="1050" b="0" i="1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 100,000 population in the rolling 7-day period</a:t>
            </a:r>
            <a:endParaRPr kumimoji="0" lang="en-US" altLang="en-US" sz="1050" b="0" i="1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 (identifying peak/low periods)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8B5E4BBE-68C8-5952-8A03-C41CED8832FE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 bwMode="auto">
          <a:xfrm>
            <a:off x="8287708" y="2932441"/>
            <a:ext cx="3894318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people receiving a PCR test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1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(7-day rolling period)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PCR test positivity rate (7-day rolling average)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sz="1050" b="0" i="1" dirty="0">
                <a:solidFill>
                  <a:srgbClr val="505A5F"/>
                </a:solidFill>
                <a:effectLst/>
                <a:latin typeface="__Roboto_4db51b"/>
              </a:rPr>
              <a:t> calculated by reference date (the date the 7-day calculation was made). People tested more than once in the period are only counted once.</a:t>
            </a:r>
            <a:endParaRPr kumimoji="0" lang="en-US" altLang="en-US" sz="105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sz="16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 (for observing trends over time)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5A1EF-A26D-0BC2-463A-A39C791F1EB9}"/>
              </a:ext>
            </a:extLst>
          </p:cNvPr>
          <p:cNvSpPr txBox="1"/>
          <p:nvPr/>
        </p:nvSpPr>
        <p:spPr>
          <a:xfrm>
            <a:off x="117892" y="5619110"/>
            <a:ext cx="11956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GB" i="1" dirty="0"/>
              <a:t>All the fields are selected from government-published datasets (GOVUK) for reliability and longitudinal consistency</a:t>
            </a:r>
            <a:endParaRPr lang="en-GB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FB9439-D7DE-303B-24D7-F1989D0E8952}"/>
              </a:ext>
            </a:extLst>
          </p:cNvPr>
          <p:cNvCxnSpPr>
            <a:cxnSpLocks/>
          </p:cNvCxnSpPr>
          <p:nvPr/>
        </p:nvCxnSpPr>
        <p:spPr>
          <a:xfrm>
            <a:off x="3867910" y="2179178"/>
            <a:ext cx="0" cy="3334739"/>
          </a:xfrm>
          <a:prstGeom prst="line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5BD8C0-37E1-FE13-9AD3-E2D910127CCE}"/>
              </a:ext>
            </a:extLst>
          </p:cNvPr>
          <p:cNvCxnSpPr>
            <a:cxnSpLocks/>
          </p:cNvCxnSpPr>
          <p:nvPr/>
        </p:nvCxnSpPr>
        <p:spPr>
          <a:xfrm>
            <a:off x="8067229" y="2179178"/>
            <a:ext cx="0" cy="3334739"/>
          </a:xfrm>
          <a:prstGeom prst="line">
            <a:avLst/>
          </a:prstGeom>
          <a:ln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4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09E4-B947-4446-AD42-C1B3A0C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36" y="548640"/>
            <a:ext cx="10168128" cy="1179576"/>
          </a:xfrm>
        </p:spPr>
        <p:txBody>
          <a:bodyPr rtlCol="0"/>
          <a:lstStyle/>
          <a:p>
            <a:pPr algn="ctr" rtl="0"/>
            <a:r>
              <a:rPr lang="en-GB" dirty="0"/>
              <a:t>Understanding the Dataset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7357B90-43D4-43A9-9C2B-156AED8F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352800" y="6433519"/>
            <a:ext cx="2743200" cy="365125"/>
          </a:xfrm>
        </p:spPr>
        <p:txBody>
          <a:bodyPr rtlCol="0"/>
          <a:lstStyle/>
          <a:p>
            <a:pPr rtl="0"/>
            <a:fld id="{A65A5C87-DF58-40C8-B092-1DE63DB4547E}" type="slidenum">
              <a:rPr lang="en-GB" smtClean="0"/>
              <a:pPr rtl="0"/>
              <a:t>5</a:t>
            </a:fld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4EFA81-9795-2AC3-C658-55BDF85ED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12069"/>
              </p:ext>
            </p:extLst>
          </p:nvPr>
        </p:nvGraphicFramePr>
        <p:xfrm>
          <a:off x="1844842" y="2144995"/>
          <a:ext cx="8502316" cy="416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5579">
                  <a:extLst>
                    <a:ext uri="{9D8B030D-6E8A-4147-A177-3AD203B41FA5}">
                      <a16:colId xmlns:a16="http://schemas.microsoft.com/office/drawing/2014/main" val="1525501274"/>
                    </a:ext>
                  </a:extLst>
                </a:gridCol>
                <a:gridCol w="2125579">
                  <a:extLst>
                    <a:ext uri="{9D8B030D-6E8A-4147-A177-3AD203B41FA5}">
                      <a16:colId xmlns:a16="http://schemas.microsoft.com/office/drawing/2014/main" val="2528947944"/>
                    </a:ext>
                  </a:extLst>
                </a:gridCol>
                <a:gridCol w="2125579">
                  <a:extLst>
                    <a:ext uri="{9D8B030D-6E8A-4147-A177-3AD203B41FA5}">
                      <a16:colId xmlns:a16="http://schemas.microsoft.com/office/drawing/2014/main" val="163558484"/>
                    </a:ext>
                  </a:extLst>
                </a:gridCol>
                <a:gridCol w="2125579">
                  <a:extLst>
                    <a:ext uri="{9D8B030D-6E8A-4147-A177-3AD203B41FA5}">
                      <a16:colId xmlns:a16="http://schemas.microsoft.com/office/drawing/2014/main" val="1250000467"/>
                    </a:ext>
                  </a:extLst>
                </a:gridCol>
              </a:tblGrid>
              <a:tr h="512788">
                <a:tc>
                  <a:txBody>
                    <a:bodyPr/>
                    <a:lstStyle/>
                    <a:p>
                      <a:pPr algn="l"/>
                      <a:r>
                        <a:rPr lang="en-GB" sz="1200" dirty="0"/>
                        <a:t>Variable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/>
                        <a:t>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Mean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655254"/>
                  </a:ext>
                </a:extLst>
              </a:tr>
              <a:tr h="512788">
                <a:tc>
                  <a:txBody>
                    <a:bodyPr/>
                    <a:lstStyle/>
                    <a:p>
                      <a:r>
                        <a:rPr lang="en-GB" sz="1200" dirty="0"/>
                        <a:t>Booster Uptake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49.3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704220"/>
                  </a:ext>
                </a:extLst>
              </a:tr>
              <a:tr h="574849">
                <a:tc>
                  <a:txBody>
                    <a:bodyPr/>
                    <a:lstStyle/>
                    <a:p>
                      <a:r>
                        <a:rPr lang="en-GB" sz="1200" dirty="0"/>
                        <a:t>Hospital Admissions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178577"/>
                  </a:ext>
                </a:extLst>
              </a:tr>
              <a:tr h="512788">
                <a:tc>
                  <a:txBody>
                    <a:bodyPr/>
                    <a:lstStyle/>
                    <a:p>
                      <a:r>
                        <a:rPr lang="en-GB" sz="1200" dirty="0"/>
                        <a:t>Deaths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925360"/>
                  </a:ext>
                </a:extLst>
              </a:tr>
              <a:tr h="512788">
                <a:tc>
                  <a:txBody>
                    <a:bodyPr/>
                    <a:lstStyle/>
                    <a:p>
                      <a:r>
                        <a:rPr lang="en-GB" sz="1200" dirty="0"/>
                        <a:t>PCR Positivity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16.47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623377"/>
                  </a:ext>
                </a:extLst>
              </a:tr>
              <a:tr h="512788">
                <a:tc>
                  <a:txBody>
                    <a:bodyPr/>
                    <a:lstStyle/>
                    <a:p>
                      <a:r>
                        <a:rPr lang="en-GB" sz="1200" dirty="0"/>
                        <a:t>Case Rate (Total)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7.02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0127528"/>
                  </a:ext>
                </a:extLst>
              </a:tr>
              <a:tr h="512788">
                <a:tc>
                  <a:txBody>
                    <a:bodyPr/>
                    <a:lstStyle/>
                    <a:p>
                      <a:r>
                        <a:rPr lang="en-GB" sz="1200" dirty="0"/>
                        <a:t>Case Rate (Male)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550929"/>
                  </a:ext>
                </a:extLst>
              </a:tr>
              <a:tr h="512788">
                <a:tc>
                  <a:txBody>
                    <a:bodyPr/>
                    <a:lstStyle/>
                    <a:p>
                      <a:r>
                        <a:rPr lang="en-GB" sz="1200" dirty="0"/>
                        <a:t>Case Rate (Female)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6.76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3.03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266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35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01A3C-6DDB-969A-157B-601EEE083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13C76-AE68-9EDF-09F3-A17BD011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29A08-A7D0-525B-618A-48A9ECEE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GB" noProof="0" smtClean="0"/>
              <a:t>6</a:t>
            </a:fld>
            <a:endParaRPr lang="en-GB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32ECEF-EE9B-6B4D-7A2B-5480AF45B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1" y="95339"/>
            <a:ext cx="11853017" cy="666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7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217A5-F1CC-C2E6-7ED3-A86FBBA85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C697C-DA48-7FD3-6E11-60BB3DA0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D15A6-DCDD-6675-90DC-7328B902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GB" noProof="0" smtClean="0"/>
              <a:t>7</a:t>
            </a:fld>
            <a:endParaRPr lang="en-GB" noProof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FEDDE2-BD48-1F0C-49AA-270D5230ACB3}"/>
              </a:ext>
            </a:extLst>
          </p:cNvPr>
          <p:cNvSpPr txBox="1"/>
          <p:nvPr/>
        </p:nvSpPr>
        <p:spPr>
          <a:xfrm>
            <a:off x="74776" y="136525"/>
            <a:ext cx="118978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As Booster Uptake Rose, Hospital Admissions Declined sharply – But Not Instantly</a:t>
            </a:r>
            <a:endParaRPr lang="en-GB" sz="2000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E750532-6E68-417D-F4A4-C4D19AE91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81" y="538385"/>
            <a:ext cx="11234871" cy="6319615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9D6807C-6F26-B308-BE1A-009F08CD19C9}"/>
              </a:ext>
            </a:extLst>
          </p:cNvPr>
          <p:cNvSpPr/>
          <p:nvPr/>
        </p:nvSpPr>
        <p:spPr>
          <a:xfrm>
            <a:off x="2538101" y="5372100"/>
            <a:ext cx="1403290" cy="3651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Rapid booster rollout begins (Oct 2024)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B95710B-0D90-EE6C-B8B1-79D7EDB1101C}"/>
              </a:ext>
            </a:extLst>
          </p:cNvPr>
          <p:cNvCxnSpPr/>
          <p:nvPr/>
        </p:nvCxnSpPr>
        <p:spPr>
          <a:xfrm flipH="1">
            <a:off x="3941391" y="4990744"/>
            <a:ext cx="1066445" cy="452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3AC800B-D5CC-792F-02E8-D6387A6E0634}"/>
              </a:ext>
            </a:extLst>
          </p:cNvPr>
          <p:cNvSpPr/>
          <p:nvPr/>
        </p:nvSpPr>
        <p:spPr>
          <a:xfrm>
            <a:off x="6631892" y="3683623"/>
            <a:ext cx="2657387" cy="365125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3"/>
                </a:solidFill>
              </a:rPr>
              <a:t>Significant drop in hospital admissions begins – lag correlation with sharp booster rollout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65AF77-3428-0302-BFF6-4A75AB2142EC}"/>
              </a:ext>
            </a:extLst>
          </p:cNvPr>
          <p:cNvCxnSpPr/>
          <p:nvPr/>
        </p:nvCxnSpPr>
        <p:spPr>
          <a:xfrm>
            <a:off x="5742774" y="3614871"/>
            <a:ext cx="871671" cy="16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FE1042C-3C83-F761-BF1B-62374969A45D}"/>
              </a:ext>
            </a:extLst>
          </p:cNvPr>
          <p:cNvSpPr/>
          <p:nvPr/>
        </p:nvSpPr>
        <p:spPr>
          <a:xfrm>
            <a:off x="7075919" y="1266751"/>
            <a:ext cx="2137160" cy="36512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Booster uptake reaches saturation (~60%) – admissions remain low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E65412-969F-283C-7AD0-747048A5F0B7}"/>
              </a:ext>
            </a:extLst>
          </p:cNvPr>
          <p:cNvCxnSpPr/>
          <p:nvPr/>
        </p:nvCxnSpPr>
        <p:spPr>
          <a:xfrm>
            <a:off x="8153400" y="888763"/>
            <a:ext cx="195841" cy="377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7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6B4E2-D8B4-9213-31A3-F3C68F15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80CD5-8731-074A-FA11-7DEDC7DA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96689-9A79-8945-1D58-BF6AE237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GB" noProof="0" smtClean="0"/>
              <a:t>8</a:t>
            </a:fld>
            <a:endParaRPr lang="en-GB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ED3B5E-04BD-B74E-75C0-05844677F22E}"/>
              </a:ext>
            </a:extLst>
          </p:cNvPr>
          <p:cNvSpPr txBox="1"/>
          <p:nvPr/>
        </p:nvSpPr>
        <p:spPr>
          <a:xfrm>
            <a:off x="0" y="136525"/>
            <a:ext cx="103161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1">
                <a:solidFill>
                  <a:schemeClr val="tx2">
                    <a:lumMod val="75000"/>
                    <a:lumOff val="25000"/>
                  </a:schemeClr>
                </a:solidFill>
              </a:rPr>
              <a:t>Booster Rollout Preceded a Drop in Deaths – A Delayed But Clear Impact</a:t>
            </a:r>
            <a:endParaRPr lang="en-GB" sz="2000" b="1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5DDA3C-1598-C972-D469-32F9A9D8C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09" y="536635"/>
            <a:ext cx="11237982" cy="632136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1AC2DA-F1BA-D70B-847C-0CE883AAE17E}"/>
              </a:ext>
            </a:extLst>
          </p:cNvPr>
          <p:cNvSpPr/>
          <p:nvPr/>
        </p:nvSpPr>
        <p:spPr>
          <a:xfrm>
            <a:off x="2956845" y="936745"/>
            <a:ext cx="2093719" cy="3651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4"/>
                </a:solidFill>
              </a:rPr>
              <a:t>peak in weekly deaths (Oct 2024)</a:t>
            </a:r>
          </a:p>
          <a:p>
            <a:pPr algn="ctr"/>
            <a:r>
              <a:rPr lang="en-GB" sz="900" dirty="0">
                <a:solidFill>
                  <a:schemeClr val="accent4"/>
                </a:solidFill>
              </a:rPr>
              <a:t>Same  month as booster roll out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6DBCC0-7A74-F4E1-661A-F4E3EEDA3A31}"/>
              </a:ext>
            </a:extLst>
          </p:cNvPr>
          <p:cNvCxnSpPr/>
          <p:nvPr/>
        </p:nvCxnSpPr>
        <p:spPr>
          <a:xfrm flipH="1">
            <a:off x="5050564" y="871671"/>
            <a:ext cx="717847" cy="13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F66171-C970-8856-AE73-E1C54E3CB3B6}"/>
              </a:ext>
            </a:extLst>
          </p:cNvPr>
          <p:cNvSpPr/>
          <p:nvPr/>
        </p:nvSpPr>
        <p:spPr>
          <a:xfrm>
            <a:off x="7007551" y="5791170"/>
            <a:ext cx="2948299" cy="36512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4"/>
                </a:solidFill>
              </a:rPr>
              <a:t>Death toll remains low as booster reaches end of vaccination phase –  sustained protective effect  </a:t>
            </a:r>
          </a:p>
        </p:txBody>
      </p:sp>
    </p:spTree>
    <p:extLst>
      <p:ext uri="{BB962C8B-B14F-4D97-AF65-F5344CB8AC3E}">
        <p14:creationId xmlns:p14="http://schemas.microsoft.com/office/powerpoint/2010/main" val="331654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694CB-DD73-D651-BD34-CB3C262C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555CA-4865-43AB-9386-7A0E30BE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39BF6-BB31-4053-9A7F-7F556DD9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65A5C87-DF58-40C8-B092-1DE63DB4547E}" type="slidenum">
              <a:rPr lang="en-GB" noProof="0" smtClean="0"/>
              <a:t>9</a:t>
            </a:fld>
            <a:endParaRPr lang="en-GB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5243C5-6847-0768-08C6-157DB83E9474}"/>
              </a:ext>
            </a:extLst>
          </p:cNvPr>
          <p:cNvSpPr txBox="1"/>
          <p:nvPr/>
        </p:nvSpPr>
        <p:spPr>
          <a:xfrm>
            <a:off x="0" y="0"/>
            <a:ext cx="10964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Case Rates Surged for Both Sexes – But Were Men Hit Harder?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C491CC-4D9C-6C1A-E2CC-B87AC0462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07" y="337621"/>
            <a:ext cx="11591785" cy="652037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D5EE38-F702-9D41-FCB0-D3F635BB2AA5}"/>
              </a:ext>
            </a:extLst>
          </p:cNvPr>
          <p:cNvCxnSpPr>
            <a:cxnSpLocks/>
          </p:cNvCxnSpPr>
          <p:nvPr/>
        </p:nvCxnSpPr>
        <p:spPr>
          <a:xfrm>
            <a:off x="726393" y="2315910"/>
            <a:ext cx="10793338" cy="0"/>
          </a:xfrm>
          <a:prstGeom prst="line">
            <a:avLst/>
          </a:prstGeom>
          <a:ln w="9525" cap="flat" cmpd="sng" algn="ctr">
            <a:solidFill>
              <a:schemeClr val="tx2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A241CA-5702-0D28-8019-725E74BAAD5B}"/>
              </a:ext>
            </a:extLst>
          </p:cNvPr>
          <p:cNvSpPr txBox="1"/>
          <p:nvPr/>
        </p:nvSpPr>
        <p:spPr>
          <a:xfrm>
            <a:off x="8709973" y="2319443"/>
            <a:ext cx="403008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050" dirty="0"/>
              <a:t>High Transmission Period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090CEBE-05F5-85F0-4379-CFC137A61630}"/>
              </a:ext>
            </a:extLst>
          </p:cNvPr>
          <p:cNvSpPr/>
          <p:nvPr/>
        </p:nvSpPr>
        <p:spPr>
          <a:xfrm>
            <a:off x="6189785" y="636529"/>
            <a:ext cx="2989384" cy="4708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Repeated clear divergence between sexes as cases rise, with females rising and descending earlier than males.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912A245-FDAC-92A1-F62F-25A5929058E5}"/>
              </a:ext>
            </a:extLst>
          </p:cNvPr>
          <p:cNvSpPr/>
          <p:nvPr/>
        </p:nvSpPr>
        <p:spPr>
          <a:xfrm>
            <a:off x="4394760" y="808892"/>
            <a:ext cx="1795025" cy="2532185"/>
          </a:xfrm>
          <a:custGeom>
            <a:avLst/>
            <a:gdLst>
              <a:gd name="connsiteX0" fmla="*/ 546517 w 1795025"/>
              <a:gd name="connsiteY0" fmla="*/ 2532185 h 2532185"/>
              <a:gd name="connsiteX1" fmla="*/ 62940 w 1795025"/>
              <a:gd name="connsiteY1" fmla="*/ 518746 h 2532185"/>
              <a:gd name="connsiteX2" fmla="*/ 1795025 w 1795025"/>
              <a:gd name="connsiteY2" fmla="*/ 0 h 253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5025" h="2532185">
                <a:moveTo>
                  <a:pt x="546517" y="2532185"/>
                </a:moveTo>
                <a:cubicBezTo>
                  <a:pt x="200686" y="1736481"/>
                  <a:pt x="-145145" y="940777"/>
                  <a:pt x="62940" y="518746"/>
                </a:cubicBezTo>
                <a:cubicBezTo>
                  <a:pt x="271025" y="96715"/>
                  <a:pt x="1033025" y="48357"/>
                  <a:pt x="1795025" y="0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32D1F99-8F37-D8E5-2C54-68892EDD36C9}"/>
              </a:ext>
            </a:extLst>
          </p:cNvPr>
          <p:cNvSpPr/>
          <p:nvPr/>
        </p:nvSpPr>
        <p:spPr>
          <a:xfrm>
            <a:off x="7007551" y="5791170"/>
            <a:ext cx="2948299" cy="365125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accent1"/>
                </a:solidFill>
              </a:rPr>
              <a:t>Case rates stay low ( consistent with previous analysis as booster reached saturation</a:t>
            </a:r>
          </a:p>
        </p:txBody>
      </p:sp>
    </p:spTree>
    <p:extLst>
      <p:ext uri="{BB962C8B-B14F-4D97-AF65-F5344CB8AC3E}">
        <p14:creationId xmlns:p14="http://schemas.microsoft.com/office/powerpoint/2010/main" val="270510099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400019_TF89213316_Win32" id="{45F241BC-223D-4F5F-AC9A-E0655C72715D}" vid="{EC004725-127C-4437-BBCB-7A248926F7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0D7697-8E53-4EA8-8CBB-9C19575257BF}">
  <ds:schemaRefs>
    <ds:schemaRef ds:uri="http://purl.org/dc/terms/"/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616</TotalTime>
  <Words>1492</Words>
  <Application>Microsoft Office PowerPoint</Application>
  <PresentationFormat>Widescreen</PresentationFormat>
  <Paragraphs>167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__Roboto_4db51b</vt:lpstr>
      <vt:lpstr>Arial</vt:lpstr>
      <vt:lpstr>Avenir Next LT Pro</vt:lpstr>
      <vt:lpstr>Calibri</vt:lpstr>
      <vt:lpstr>Segoe UI</vt:lpstr>
      <vt:lpstr>Wingdings</vt:lpstr>
      <vt:lpstr>AccentBoxVTI</vt:lpstr>
      <vt:lpstr>Understanding the Impact of Vaccination Uptake, Testing, and Case Trends on COVID-19 Outcomes in the UK</vt:lpstr>
      <vt:lpstr>PowerPoint Presentation</vt:lpstr>
      <vt:lpstr>Objectives of the Analysis</vt:lpstr>
      <vt:lpstr>Justification of Data Compilation </vt:lpstr>
      <vt:lpstr>Understanding the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Booster Impact – Media vs. Findings</vt:lpstr>
      <vt:lpstr>Testing &amp; Case Reporting in the Media</vt:lpstr>
      <vt:lpstr>Key Findings Recap</vt:lpstr>
      <vt:lpstr>Relationships</vt:lpstr>
      <vt:lpstr>Data Limitations</vt:lpstr>
      <vt:lpstr>Suggestions for Further Study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(pg) Christian Ifashe</dc:creator>
  <cp:lastModifiedBy>(pg) Christian Ifashe</cp:lastModifiedBy>
  <cp:revision>2</cp:revision>
  <dcterms:created xsi:type="dcterms:W3CDTF">2025-05-06T05:32:25Z</dcterms:created>
  <dcterms:modified xsi:type="dcterms:W3CDTF">2025-05-20T20:34:06Z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