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B6262-5D69-7740-8386-5D94D65808C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3086C-FACE-9745-957B-819015842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7FEF9B-B108-BE41-844A-DFC3AB1C6D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F42D-664D-1346-999F-D17DCD012ED5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8F49-732A-824B-AE5B-1F7206B38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/>
          <p:nvPr/>
        </p:nvGrpSpPr>
        <p:grpSpPr>
          <a:xfrm>
            <a:off x="4025900" y="5524500"/>
            <a:ext cx="2387600" cy="1168400"/>
            <a:chOff x="4025900" y="4470400"/>
            <a:chExt cx="2387600" cy="116840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4025900" y="4470400"/>
              <a:ext cx="2387600" cy="1168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0" dirty="0" err="1" smtClean="0">
                  <a:latin typeface="Myriad Pro Semibold"/>
                  <a:cs typeface="Myriad Pro Semibold"/>
                </a:rPr>
                <a:t>ClusterFS</a:t>
              </a:r>
              <a:r>
                <a:rPr lang="en-US" sz="2200" b="0" dirty="0" smtClean="0">
                  <a:latin typeface="Myriad Pro Semibold"/>
                  <a:cs typeface="Myriad Pro Semibold"/>
                </a:rPr>
                <a:t> </a:t>
              </a:r>
              <a:r>
                <a:rPr lang="en-US" sz="2200" dirty="0" smtClean="0">
                  <a:latin typeface="Myriad Pro Semibold"/>
                  <a:cs typeface="Myriad Pro Semibold"/>
                </a:rPr>
                <a:t>setup</a:t>
              </a:r>
              <a:endParaRPr kumimoji="0" 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 Semibold"/>
                <a:cs typeface="Myriad Pro Semibold"/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4152900" y="4635500"/>
              <a:ext cx="952500" cy="520700"/>
              <a:chOff x="3225800" y="5778500"/>
              <a:chExt cx="952500" cy="520700"/>
            </a:xfrm>
            <a:solidFill>
              <a:srgbClr val="FF6600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32258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5814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9243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2258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5814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39243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</p:grpSp>
        <p:grpSp>
          <p:nvGrpSpPr>
            <p:cNvPr id="4" name="Group 14"/>
            <p:cNvGrpSpPr/>
            <p:nvPr/>
          </p:nvGrpSpPr>
          <p:grpSpPr>
            <a:xfrm>
              <a:off x="5702300" y="4635500"/>
              <a:ext cx="596900" cy="520700"/>
              <a:chOff x="3581400" y="5778500"/>
              <a:chExt cx="596900" cy="520700"/>
            </a:xfrm>
            <a:solidFill>
              <a:srgbClr val="FF6600"/>
            </a:solidFill>
          </p:grpSpPr>
          <p:sp>
            <p:nvSpPr>
              <p:cNvPr id="63" name="Rectangle 62"/>
              <p:cNvSpPr/>
              <p:nvPr/>
            </p:nvSpPr>
            <p:spPr bwMode="auto">
              <a:xfrm>
                <a:off x="35814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924300" y="60706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5814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3924300" y="5778500"/>
                <a:ext cx="254000" cy="2286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</p:grpSp>
      </p:grpSp>
      <p:sp>
        <p:nvSpPr>
          <p:cNvPr id="35" name="Rounded Rectangle 34"/>
          <p:cNvSpPr/>
          <p:nvPr/>
        </p:nvSpPr>
        <p:spPr>
          <a:xfrm>
            <a:off x="524722" y="2070101"/>
            <a:ext cx="2878878" cy="269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70088" y="2191147"/>
            <a:ext cx="1243012" cy="951706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Myriad Pro"/>
                <a:cs typeface="Myriad Pro"/>
              </a:rPr>
              <a:t>GIGA+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Myriad Pro"/>
                <a:cs typeface="Myriad Pro"/>
              </a:rPr>
              <a:t>client</a:t>
            </a:r>
            <a:endParaRPr lang="en-US" sz="2800" b="0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grpSp>
        <p:nvGrpSpPr>
          <p:cNvPr id="5" name="Group 29"/>
          <p:cNvGrpSpPr/>
          <p:nvPr/>
        </p:nvGrpSpPr>
        <p:grpSpPr>
          <a:xfrm>
            <a:off x="627061" y="2889647"/>
            <a:ext cx="1112839" cy="831453"/>
            <a:chOff x="474661" y="997347"/>
            <a:chExt cx="1563498" cy="1066403"/>
          </a:xfrm>
          <a:solidFill>
            <a:schemeClr val="bg1">
              <a:lumMod val="85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474661" y="1124347"/>
              <a:ext cx="1436498" cy="939403"/>
            </a:xfrm>
            <a:prstGeom prst="rect">
              <a:avLst/>
            </a:prstGeom>
            <a:grpFill/>
            <a:ln w="222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8161" y="1060847"/>
              <a:ext cx="1436498" cy="939403"/>
            </a:xfrm>
            <a:prstGeom prst="rect">
              <a:avLst/>
            </a:prstGeom>
            <a:grp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1661" y="997347"/>
              <a:ext cx="1436498" cy="939403"/>
            </a:xfrm>
            <a:prstGeom prst="rect">
              <a:avLst/>
            </a:prstGeom>
            <a:grp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0" dirty="0" smtClean="0">
                  <a:solidFill>
                    <a:schemeClr val="tx1"/>
                  </a:solidFill>
                  <a:latin typeface="Myriad Pro"/>
                  <a:cs typeface="Myriad Pro"/>
                </a:rPr>
                <a:t>Apps</a:t>
              </a:r>
              <a:endParaRPr lang="en-US" sz="2400" b="0" dirty="0">
                <a:solidFill>
                  <a:schemeClr val="tx1"/>
                </a:solidFill>
                <a:latin typeface="Myriad Pro"/>
                <a:cs typeface="Myriad Pro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225623" y="4095737"/>
            <a:ext cx="3177977" cy="6363"/>
          </a:xfrm>
          <a:prstGeom prst="line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41388" y="4223147"/>
            <a:ext cx="876300" cy="361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Myriad Pro"/>
                <a:cs typeface="Myriad Pro"/>
              </a:rPr>
              <a:t>FUSE</a:t>
            </a:r>
          </a:p>
        </p:txBody>
      </p:sp>
      <p:cxnSp>
        <p:nvCxnSpPr>
          <p:cNvPr id="48" name="Shape 47"/>
          <p:cNvCxnSpPr>
            <a:endCxn id="38" idx="1"/>
          </p:cNvCxnSpPr>
          <p:nvPr/>
        </p:nvCxnSpPr>
        <p:spPr bwMode="auto">
          <a:xfrm rot="16200000" flipH="1">
            <a:off x="500709" y="3963245"/>
            <a:ext cx="657424" cy="223934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2" name="Curved Connector 51"/>
          <p:cNvCxnSpPr>
            <a:stCxn id="38" idx="3"/>
          </p:cNvCxnSpPr>
          <p:nvPr/>
        </p:nvCxnSpPr>
        <p:spPr bwMode="auto">
          <a:xfrm flipV="1">
            <a:off x="1817688" y="3162292"/>
            <a:ext cx="256753" cy="124163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17455" y="4737100"/>
            <a:ext cx="3435445" cy="1473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16200000" flipH="1">
            <a:off x="2914650" y="4768850"/>
            <a:ext cx="1727200" cy="7493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>
          <a:xfrm rot="16200000">
            <a:off x="85087" y="3656102"/>
            <a:ext cx="634993" cy="244277"/>
          </a:xfrm>
          <a:prstGeom prst="rect">
            <a:avLst/>
          </a:prstGeom>
          <a:solidFill>
            <a:srgbClr val="D9D9D9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  <a:latin typeface="Corbel"/>
                <a:cs typeface="Corbel"/>
              </a:rPr>
              <a:t>User</a:t>
            </a:r>
            <a:endParaRPr lang="en-US" sz="1600" b="1" i="1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grpSp>
        <p:nvGrpSpPr>
          <p:cNvPr id="6" name="Group 129"/>
          <p:cNvGrpSpPr/>
          <p:nvPr/>
        </p:nvGrpSpPr>
        <p:grpSpPr>
          <a:xfrm>
            <a:off x="1016785" y="142973"/>
            <a:ext cx="2196317" cy="2048174"/>
            <a:chOff x="3556000" y="2171700"/>
            <a:chExt cx="2196317" cy="2048174"/>
          </a:xfrm>
        </p:grpSpPr>
        <p:grpSp>
          <p:nvGrpSpPr>
            <p:cNvPr id="7" name="Group 127"/>
            <p:cNvGrpSpPr/>
            <p:nvPr/>
          </p:nvGrpSpPr>
          <p:grpSpPr>
            <a:xfrm>
              <a:off x="3556000" y="2171700"/>
              <a:ext cx="1828800" cy="1714500"/>
              <a:chOff x="3556000" y="2171700"/>
              <a:chExt cx="1828800" cy="1714500"/>
            </a:xfrm>
          </p:grpSpPr>
          <p:sp>
            <p:nvSpPr>
              <p:cNvPr id="116" name="Rounded Rectangle 115"/>
              <p:cNvSpPr/>
              <p:nvPr/>
            </p:nvSpPr>
            <p:spPr bwMode="auto">
              <a:xfrm>
                <a:off x="3556000" y="2171700"/>
                <a:ext cx="1828800" cy="1714500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A6A6A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15" name="Document 114"/>
              <p:cNvSpPr/>
              <p:nvPr/>
            </p:nvSpPr>
            <p:spPr bwMode="auto">
              <a:xfrm>
                <a:off x="3873500" y="2273300"/>
                <a:ext cx="1397000" cy="11938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rgbClr val="7F7F7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0" i="1" baseline="30000" dirty="0" smtClean="0">
                    <a:latin typeface="Myriad Pro Semibold"/>
                    <a:cs typeface="Myriad Pro Semibold"/>
                  </a:rPr>
                  <a:t>GIGA state</a:t>
                </a:r>
                <a:endParaRPr kumimoji="0" lang="en-US" sz="4400" b="0" i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14" name="Document 113"/>
              <p:cNvSpPr/>
              <p:nvPr/>
            </p:nvSpPr>
            <p:spPr bwMode="auto">
              <a:xfrm>
                <a:off x="3644900" y="2565400"/>
                <a:ext cx="1397000" cy="12192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rgbClr val="7F7F7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yriad Pro Semibold"/>
                    <a:cs typeface="Myriad Pro Semibold"/>
                  </a:rPr>
                  <a:t>Mapping </a:t>
                </a:r>
                <a:endParaRPr kumimoji="0" lang="en-US" b="0" i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Myriad Pro Semibold"/>
                  <a:cs typeface="Myriad Pro Semibold"/>
                </a:endParaRPr>
              </a:p>
            </p:txBody>
          </p:sp>
        </p:grpSp>
        <p:grpSp>
          <p:nvGrpSpPr>
            <p:cNvPr id="8" name="Group 128"/>
            <p:cNvGrpSpPr/>
            <p:nvPr/>
          </p:nvGrpSpPr>
          <p:grpSpPr>
            <a:xfrm>
              <a:off x="3644902" y="3628928"/>
              <a:ext cx="2107415" cy="590946"/>
              <a:chOff x="3644902" y="3628928"/>
              <a:chExt cx="2107415" cy="590946"/>
            </a:xfrm>
          </p:grpSpPr>
          <p:cxnSp>
            <p:nvCxnSpPr>
              <p:cNvPr id="121" name="Straight Connector 120"/>
              <p:cNvCxnSpPr/>
              <p:nvPr/>
            </p:nvCxnSpPr>
            <p:spPr bwMode="auto">
              <a:xfrm rot="10800000">
                <a:off x="3644902" y="3784600"/>
                <a:ext cx="856074" cy="43527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6A6A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 rot="16200000" flipV="1">
                <a:off x="5273086" y="3740643"/>
                <a:ext cx="590946" cy="36751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6A6A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1169185" y="797561"/>
          <a:ext cx="905256" cy="751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628"/>
                <a:gridCol w="452628"/>
              </a:tblGrid>
              <a:tr h="3770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Myriad Pro"/>
                          <a:cs typeface="Myriad Pro"/>
                        </a:rPr>
                        <a:t>P</a:t>
                      </a:r>
                      <a:r>
                        <a:rPr lang="en-US" sz="2400" i="1" baseline="-25000" dirty="0" err="1" smtClean="0">
                          <a:latin typeface="Times"/>
                          <a:cs typeface="Times"/>
                        </a:rPr>
                        <a:t>x</a:t>
                      </a:r>
                      <a:endParaRPr lang="en-US" sz="2400" b="0" i="1" baseline="-2500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Myriad Pro"/>
                          <a:cs typeface="Myriad Pro"/>
                        </a:rPr>
                        <a:t>S</a:t>
                      </a:r>
                      <a:r>
                        <a:rPr lang="en-US" sz="2400" i="1" baseline="-25000" dirty="0" err="1" smtClean="0">
                          <a:latin typeface="Times"/>
                          <a:cs typeface="Times"/>
                        </a:rPr>
                        <a:t>y</a:t>
                      </a:r>
                      <a:endParaRPr lang="en-US" sz="2400" b="0" i="1" baseline="-25000" dirty="0" smtClean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82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30000" dirty="0" smtClean="0">
                          <a:latin typeface="Corbel"/>
                          <a:cs typeface="Corbel"/>
                        </a:rPr>
                        <a:t>…</a:t>
                      </a:r>
                      <a:endParaRPr lang="en-US" sz="2800" b="1" baseline="300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30000" dirty="0" smtClean="0">
                          <a:latin typeface="Corbel"/>
                          <a:cs typeface="Corbel"/>
                        </a:rPr>
                        <a:t>…</a:t>
                      </a:r>
                      <a:endParaRPr lang="en-US" sz="2800" b="1" baseline="30000" dirty="0" smtClean="0">
                        <a:latin typeface="Corbel"/>
                        <a:cs typeface="Corbe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8" name="Straight Connector 77"/>
          <p:cNvCxnSpPr/>
          <p:nvPr/>
        </p:nvCxnSpPr>
        <p:spPr bwMode="auto">
          <a:xfrm rot="5400000" flipH="1" flipV="1">
            <a:off x="6146800" y="4737100"/>
            <a:ext cx="1104900" cy="800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V="1">
            <a:off x="6299200" y="4737100"/>
            <a:ext cx="2233355" cy="1181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F81B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ounded Rectangle 53"/>
          <p:cNvSpPr/>
          <p:nvPr/>
        </p:nvSpPr>
        <p:spPr>
          <a:xfrm>
            <a:off x="7124700" y="2070100"/>
            <a:ext cx="1536700" cy="26923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78688" y="2264671"/>
            <a:ext cx="1243012" cy="951706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Myriad Pro"/>
                <a:cs typeface="Myriad Pro"/>
              </a:rPr>
              <a:t>GIGA+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Myriad Pro"/>
                <a:cs typeface="Myriad Pro"/>
              </a:rPr>
              <a:t>server</a:t>
            </a:r>
            <a:endParaRPr lang="en-US" sz="2800" b="0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7164860" y="4102100"/>
            <a:ext cx="1765300" cy="12700"/>
          </a:xfrm>
          <a:prstGeom prst="line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62555" y="4238107"/>
            <a:ext cx="1270000" cy="361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Myriad Pro"/>
                <a:cs typeface="Myriad Pro"/>
              </a:rPr>
              <a:t>ClusterFS</a:t>
            </a:r>
            <a:endParaRPr lang="en-US" sz="2000" b="0" dirty="0" smtClean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82" name="Document 81"/>
          <p:cNvSpPr/>
          <p:nvPr/>
        </p:nvSpPr>
        <p:spPr bwMode="auto">
          <a:xfrm>
            <a:off x="6514420" y="5768612"/>
            <a:ext cx="2624862" cy="962434"/>
          </a:xfrm>
          <a:prstGeom prst="flowChartDocumen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 b="0" dirty="0" err="1" smtClean="0">
                <a:solidFill>
                  <a:srgbClr val="FF0000"/>
                </a:solidFill>
                <a:latin typeface="Myriad Pro Semibold"/>
                <a:cs typeface="Myriad Pro Semibold"/>
              </a:rPr>
              <a:t>levelDB</a:t>
            </a:r>
            <a:r>
              <a:rPr lang="en-US" sz="1400" dirty="0" smtClean="0">
                <a:solidFill>
                  <a:srgbClr val="FF0000"/>
                </a:solidFill>
                <a:latin typeface="Myriad Pro Semibold"/>
                <a:cs typeface="Myriad Pro Semibold"/>
              </a:rPr>
              <a:t>-based directory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  <a:latin typeface="Myriad Pro Semibold"/>
                <a:cs typeface="Myriad Pro Semibold"/>
              </a:rPr>
              <a:t>structures stored on </a:t>
            </a:r>
            <a:r>
              <a:rPr lang="en-US" sz="1400" dirty="0" err="1" smtClean="0">
                <a:solidFill>
                  <a:srgbClr val="FF0000"/>
                </a:solidFill>
                <a:latin typeface="Myriad Pro Semibold"/>
                <a:cs typeface="Myriad Pro Semibold"/>
              </a:rPr>
              <a:t>PanFS</a:t>
            </a:r>
            <a:endParaRPr lang="en-US" sz="1400" b="0" dirty="0" smtClean="0">
              <a:solidFill>
                <a:srgbClr val="FF0000"/>
              </a:solidFill>
              <a:latin typeface="Myriad Pro Semibold"/>
              <a:cs typeface="Myriad Pro Semibold"/>
            </a:endParaRPr>
          </a:p>
          <a:p>
            <a:pPr>
              <a:defRPr/>
            </a:pPr>
            <a:r>
              <a:rPr lang="en-US" sz="1400" dirty="0" smtClean="0">
                <a:latin typeface="Myriad Pro Semibold"/>
                <a:cs typeface="Myriad Pro Semibold"/>
              </a:rPr>
              <a:t>{</a:t>
            </a:r>
            <a:r>
              <a:rPr lang="en-US" sz="1400" dirty="0" err="1" smtClean="0">
                <a:latin typeface="Myriad Pro Semibold"/>
                <a:cs typeface="Myriad Pro Semibold"/>
              </a:rPr>
              <a:t>logical_path</a:t>
            </a:r>
            <a:r>
              <a:rPr lang="en-US" sz="1400" dirty="0" smtClean="0">
                <a:latin typeface="Myriad Pro Semibold"/>
                <a:cs typeface="Myriad Pro Semibold"/>
              </a:rPr>
              <a:t> </a:t>
            </a:r>
            <a:r>
              <a:rPr lang="en-US" sz="1400" dirty="0" smtClean="0">
                <a:latin typeface="Myriad Pro Semibold"/>
                <a:cs typeface="Myriad Pro Semibold"/>
                <a:sym typeface="Wingdings"/>
              </a:rPr>
              <a:t></a:t>
            </a:r>
            <a:r>
              <a:rPr lang="en-US" sz="1400" dirty="0" smtClean="0">
                <a:latin typeface="Myriad Pro Semibold"/>
                <a:cs typeface="Myriad Pro Semibold"/>
              </a:rPr>
              <a:t>  </a:t>
            </a:r>
            <a:r>
              <a:rPr lang="en-US" sz="1400" dirty="0" err="1" smtClean="0">
                <a:latin typeface="Myriad Pro Semibold"/>
                <a:cs typeface="Myriad Pro Semibold"/>
              </a:rPr>
              <a:t>clusterfs_path</a:t>
            </a:r>
            <a:r>
              <a:rPr lang="en-US" sz="1400" dirty="0" smtClean="0">
                <a:latin typeface="Myriad Pro Semibold"/>
                <a:cs typeface="Myriad Pro Semibold"/>
              </a:rPr>
              <a:t>}</a:t>
            </a:r>
          </a:p>
        </p:txBody>
      </p:sp>
      <p:cxnSp>
        <p:nvCxnSpPr>
          <p:cNvPr id="79" name="Straight Arrow Connector 78"/>
          <p:cNvCxnSpPr>
            <a:stCxn id="29" idx="2"/>
            <a:endCxn id="126" idx="0"/>
          </p:cNvCxnSpPr>
          <p:nvPr/>
        </p:nvCxnSpPr>
        <p:spPr bwMode="auto">
          <a:xfrm rot="5400000">
            <a:off x="2047198" y="3678751"/>
            <a:ext cx="1080294" cy="84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6" name="Rectangle 85"/>
          <p:cNvSpPr/>
          <p:nvPr/>
        </p:nvSpPr>
        <p:spPr>
          <a:xfrm>
            <a:off x="7264400" y="3492413"/>
            <a:ext cx="1257300" cy="499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Myriad Pro"/>
                <a:cs typeface="Myriad Pro"/>
              </a:rPr>
              <a:t>TableFS</a:t>
            </a:r>
            <a:endParaRPr lang="en-US" sz="1400" b="1" dirty="0" smtClean="0">
              <a:solidFill>
                <a:schemeClr val="bg1"/>
              </a:solidFill>
              <a:latin typeface="Myriad Pro"/>
              <a:cs typeface="Myriad Pro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Myriad Pro"/>
                <a:cs typeface="Myriad Pro"/>
              </a:rPr>
              <a:t>for </a:t>
            </a:r>
            <a:r>
              <a:rPr lang="en-US" sz="1400" dirty="0" smtClean="0">
                <a:solidFill>
                  <a:schemeClr val="bg1"/>
                </a:solidFill>
                <a:latin typeface="Myriad Pro"/>
                <a:cs typeface="Myriad Pro"/>
              </a:rPr>
              <a:t>metadata</a:t>
            </a:r>
            <a:endParaRPr lang="en-US" sz="1400" dirty="0" smtClean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cxnSp>
        <p:nvCxnSpPr>
          <p:cNvPr id="88" name="Straight Arrow Connector 87"/>
          <p:cNvCxnSpPr>
            <a:stCxn id="55" idx="2"/>
            <a:endCxn id="86" idx="0"/>
          </p:cNvCxnSpPr>
          <p:nvPr/>
        </p:nvCxnSpPr>
        <p:spPr bwMode="auto">
          <a:xfrm rot="5400000">
            <a:off x="7758604" y="3350823"/>
            <a:ext cx="276036" cy="7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6" name="Straight Arrow Connector 95"/>
          <p:cNvCxnSpPr>
            <a:stCxn id="86" idx="2"/>
            <a:endCxn id="59" idx="0"/>
          </p:cNvCxnSpPr>
          <p:nvPr/>
        </p:nvCxnSpPr>
        <p:spPr bwMode="auto">
          <a:xfrm rot="16200000" flipH="1">
            <a:off x="7772224" y="4112776"/>
            <a:ext cx="246156" cy="45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26" name="Rectangle 125"/>
          <p:cNvSpPr/>
          <p:nvPr/>
        </p:nvSpPr>
        <p:spPr>
          <a:xfrm>
            <a:off x="2013765" y="4223147"/>
            <a:ext cx="1138659" cy="37245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Myriad Pro"/>
                <a:cs typeface="Myriad Pro"/>
              </a:rPr>
              <a:t>ClusterFS</a:t>
            </a:r>
            <a:endParaRPr lang="en-US" dirty="0" smtClean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grpSp>
        <p:nvGrpSpPr>
          <p:cNvPr id="16" name="Group 161"/>
          <p:cNvGrpSpPr/>
          <p:nvPr/>
        </p:nvGrpSpPr>
        <p:grpSpPr>
          <a:xfrm>
            <a:off x="5017766" y="3012488"/>
            <a:ext cx="773462" cy="1676401"/>
            <a:chOff x="4928838" y="1562100"/>
            <a:chExt cx="1633728" cy="2305448"/>
          </a:xfrm>
        </p:grpSpPr>
        <p:grpSp>
          <p:nvGrpSpPr>
            <p:cNvPr id="17" name="Group 152"/>
            <p:cNvGrpSpPr/>
            <p:nvPr/>
          </p:nvGrpSpPr>
          <p:grpSpPr>
            <a:xfrm>
              <a:off x="5143500" y="1562100"/>
              <a:ext cx="1206500" cy="1917700"/>
              <a:chOff x="4165600" y="2336800"/>
              <a:chExt cx="965200" cy="1917700"/>
            </a:xfrm>
            <a:solidFill>
              <a:schemeClr val="bg1">
                <a:lumMod val="85000"/>
              </a:schemeClr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4165600" y="2336800"/>
                <a:ext cx="965200" cy="1917700"/>
              </a:xfrm>
              <a:prstGeom prst="rect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rot="16200000" flipH="1">
                <a:off x="4229100" y="3022600"/>
                <a:ext cx="838200" cy="482600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5400000" flipH="1" flipV="1">
                <a:off x="4229100" y="3022600"/>
                <a:ext cx="838200" cy="482600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4197350" y="3892550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5400000">
                <a:off x="4197350" y="2634456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5400000">
                <a:off x="4679156" y="2634456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5400000">
                <a:off x="4677568" y="3891756"/>
                <a:ext cx="419100" cy="1588"/>
              </a:xfrm>
              <a:prstGeom prst="line">
                <a:avLst/>
              </a:prstGeom>
              <a:grpFill/>
              <a:ln w="317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/>
            <p:cNvSpPr/>
            <p:nvPr/>
          </p:nvSpPr>
          <p:spPr>
            <a:xfrm>
              <a:off x="4928838" y="3484762"/>
              <a:ext cx="1633728" cy="382786"/>
            </a:xfrm>
            <a:prstGeom prst="rect">
              <a:avLst/>
            </a:prstGeom>
            <a:noFill/>
            <a:ln w="222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Corbel"/>
                  <a:cs typeface="Corbel"/>
                </a:rPr>
                <a:t>network</a:t>
              </a:r>
              <a:endParaRPr lang="en-US" sz="1400" i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64" name="Freeform 163"/>
          <p:cNvSpPr/>
          <p:nvPr/>
        </p:nvSpPr>
        <p:spPr>
          <a:xfrm>
            <a:off x="3223955" y="2721072"/>
            <a:ext cx="4102100" cy="571491"/>
          </a:xfrm>
          <a:custGeom>
            <a:avLst/>
            <a:gdLst>
              <a:gd name="connsiteX0" fmla="*/ 0 w 4051300"/>
              <a:gd name="connsiteY0" fmla="*/ 546100 h 1272117"/>
              <a:gd name="connsiteX1" fmla="*/ 2108200 w 4051300"/>
              <a:gd name="connsiteY1" fmla="*/ 1181100 h 1272117"/>
              <a:gd name="connsiteX2" fmla="*/ 4051300 w 4051300"/>
              <a:gd name="connsiteY2" fmla="*/ 0 h 127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300" h="1272117">
                <a:moveTo>
                  <a:pt x="0" y="546100"/>
                </a:moveTo>
                <a:cubicBezTo>
                  <a:pt x="716491" y="909108"/>
                  <a:pt x="1432983" y="1272117"/>
                  <a:pt x="2108200" y="1181100"/>
                </a:cubicBezTo>
                <a:cubicBezTo>
                  <a:pt x="2783417" y="1090083"/>
                  <a:pt x="3417358" y="545041"/>
                  <a:pt x="4051300" y="0"/>
                </a:cubicBez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403601" y="2281559"/>
            <a:ext cx="3733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clusterfs_path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  <a:sym typeface="Wingdings"/>
              </a:rPr>
              <a:t>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Myriad Pro"/>
                <a:cs typeface="Myriad Pro"/>
              </a:rPr>
              <a:t>resolve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logical_path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),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Myriad Pro"/>
                <a:cs typeface="Myriad Pro"/>
              </a:rPr>
              <a:t>create</a:t>
            </a:r>
            <a:r>
              <a:rPr lang="en-US" sz="1600" dirty="0" err="1" smtClean="0">
                <a:solidFill>
                  <a:srgbClr val="FF0000"/>
                </a:solidFill>
                <a:latin typeface="Myriad Pro"/>
                <a:cs typeface="Myriad Pro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logical_path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), </a:t>
            </a:r>
            <a:r>
              <a:rPr lang="en-US" sz="1600" b="1" dirty="0" err="1" smtClean="0">
                <a:solidFill>
                  <a:srgbClr val="FF0000"/>
                </a:solidFill>
                <a:latin typeface="Myriad Pro"/>
                <a:cs typeface="Myriad Pro"/>
              </a:rPr>
              <a:t>mkdir</a:t>
            </a:r>
            <a:r>
              <a:rPr lang="en-US" sz="1600" dirty="0" err="1" smtClean="0">
                <a:solidFill>
                  <a:srgbClr val="FF0000"/>
                </a:solidFill>
                <a:latin typeface="Myriad Pro"/>
                <a:cs typeface="Myriad Pro"/>
              </a:rPr>
              <a:t>(</a:t>
            </a:r>
            <a:r>
              <a:rPr lang="en-US" sz="1600" i="1" dirty="0" err="1" smtClean="0">
                <a:solidFill>
                  <a:srgbClr val="FF0000"/>
                </a:solidFill>
                <a:latin typeface="Myriad Pro"/>
                <a:cs typeface="Myriad Pro"/>
              </a:rPr>
              <a:t>logical_dir</a:t>
            </a:r>
            <a:r>
              <a:rPr lang="en-US" sz="1600" dirty="0" smtClean="0">
                <a:solidFill>
                  <a:srgbClr val="FF0000"/>
                </a:solidFill>
                <a:latin typeface="Myriad Pro"/>
                <a:cs typeface="Myriad Pro"/>
              </a:rPr>
              <a:t>), ...</a:t>
            </a:r>
          </a:p>
        </p:txBody>
      </p:sp>
      <p:sp>
        <p:nvSpPr>
          <p:cNvPr id="179" name="TextBox 178"/>
          <p:cNvSpPr txBox="1"/>
          <p:nvPr/>
        </p:nvSpPr>
        <p:spPr>
          <a:xfrm rot="5400000">
            <a:off x="7596189" y="42558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yriad Pro"/>
                <a:cs typeface="Myriad Pro"/>
              </a:rPr>
              <a:t>file/directory creation</a:t>
            </a:r>
            <a:endParaRPr lang="en-US" b="1" dirty="0">
              <a:solidFill>
                <a:srgbClr val="FF0000"/>
              </a:solidFill>
              <a:latin typeface="Myriad Pro"/>
              <a:cs typeface="Myriad Pro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528656" y="4773357"/>
            <a:ext cx="15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  <a:latin typeface="Myriad Pro"/>
                <a:cs typeface="Myriad Pro"/>
              </a:rPr>
              <a:t>Data path</a:t>
            </a:r>
          </a:p>
          <a:p>
            <a:pPr algn="r"/>
            <a:r>
              <a:rPr lang="en-US" dirty="0" smtClean="0">
                <a:solidFill>
                  <a:srgbClr val="0000FF"/>
                </a:solidFill>
                <a:latin typeface="Myriad Pro"/>
                <a:cs typeface="Myriad Pro"/>
              </a:rPr>
              <a:t>(using the</a:t>
            </a:r>
          </a:p>
          <a:p>
            <a:pPr algn="r"/>
            <a:r>
              <a:rPr lang="en-US" i="1" dirty="0" err="1" smtClean="0">
                <a:solidFill>
                  <a:srgbClr val="0000FF"/>
                </a:solidFill>
                <a:latin typeface="Myriad Pro"/>
                <a:cs typeface="Myriad Pro"/>
              </a:rPr>
              <a:t>clusterfs_path</a:t>
            </a:r>
            <a:r>
              <a:rPr lang="en-US" dirty="0" smtClean="0">
                <a:solidFill>
                  <a:srgbClr val="0000FF"/>
                </a:solidFill>
                <a:latin typeface="Myriad Pro"/>
                <a:cs typeface="Myriad Pro"/>
              </a:rPr>
              <a:t>)</a:t>
            </a:r>
            <a:endParaRPr lang="en-US" dirty="0">
              <a:solidFill>
                <a:srgbClr val="0000FF"/>
              </a:solidFill>
              <a:latin typeface="Myriad Pro"/>
              <a:cs typeface="Myriad Pro"/>
            </a:endParaRPr>
          </a:p>
        </p:txBody>
      </p:sp>
      <p:grpSp>
        <p:nvGrpSpPr>
          <p:cNvPr id="18" name="Group 129"/>
          <p:cNvGrpSpPr/>
          <p:nvPr/>
        </p:nvGrpSpPr>
        <p:grpSpPr>
          <a:xfrm>
            <a:off x="6001141" y="394502"/>
            <a:ext cx="2520559" cy="1887057"/>
            <a:chOff x="3556000" y="2171700"/>
            <a:chExt cx="2520559" cy="2652312"/>
          </a:xfrm>
        </p:grpSpPr>
        <p:grpSp>
          <p:nvGrpSpPr>
            <p:cNvPr id="19" name="Group 127"/>
            <p:cNvGrpSpPr/>
            <p:nvPr/>
          </p:nvGrpSpPr>
          <p:grpSpPr>
            <a:xfrm>
              <a:off x="3556000" y="2171700"/>
              <a:ext cx="1828800" cy="1714500"/>
              <a:chOff x="3556000" y="2171700"/>
              <a:chExt cx="1828800" cy="1714500"/>
            </a:xfrm>
          </p:grpSpPr>
          <p:sp>
            <p:nvSpPr>
              <p:cNvPr id="190" name="Rounded Rectangle 189"/>
              <p:cNvSpPr/>
              <p:nvPr/>
            </p:nvSpPr>
            <p:spPr bwMode="auto">
              <a:xfrm>
                <a:off x="3556000" y="2171700"/>
                <a:ext cx="1828800" cy="1714500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A6A6A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8" charset="0"/>
                </a:endParaRPr>
              </a:p>
            </p:txBody>
          </p:sp>
          <p:sp>
            <p:nvSpPr>
              <p:cNvPr id="191" name="Document 190"/>
              <p:cNvSpPr/>
              <p:nvPr/>
            </p:nvSpPr>
            <p:spPr bwMode="auto">
              <a:xfrm>
                <a:off x="3873500" y="2273300"/>
                <a:ext cx="1397000" cy="11938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rgbClr val="7F7F7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0" i="1" baseline="30000" dirty="0" smtClean="0">
                    <a:latin typeface="Myriad Pro Semibold"/>
                    <a:cs typeface="Myriad Pro Semibold"/>
                  </a:rPr>
                  <a:t>GIGA state</a:t>
                </a:r>
                <a:endParaRPr kumimoji="0" lang="en-US" sz="4400" b="0" i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Myriad Pro Semibold"/>
                  <a:cs typeface="Myriad Pro Semibold"/>
                </a:endParaRPr>
              </a:p>
            </p:txBody>
          </p:sp>
          <p:sp>
            <p:nvSpPr>
              <p:cNvPr id="192" name="Document 191"/>
              <p:cNvSpPr/>
              <p:nvPr/>
            </p:nvSpPr>
            <p:spPr bwMode="auto">
              <a:xfrm>
                <a:off x="3644900" y="2565400"/>
                <a:ext cx="1397000" cy="1219200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rgbClr val="7F7F7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yriad Pro Semibold"/>
                    <a:cs typeface="Myriad Pro Semibold"/>
                  </a:rPr>
                  <a:t>Split history</a:t>
                </a:r>
              </a:p>
            </p:txBody>
          </p:sp>
        </p:grpSp>
        <p:grpSp>
          <p:nvGrpSpPr>
            <p:cNvPr id="20" name="Group 128"/>
            <p:cNvGrpSpPr/>
            <p:nvPr/>
          </p:nvGrpSpPr>
          <p:grpSpPr>
            <a:xfrm>
              <a:off x="3647195" y="3628930"/>
              <a:ext cx="2429364" cy="1195082"/>
              <a:chOff x="3647195" y="3628930"/>
              <a:chExt cx="2429364" cy="1195082"/>
            </a:xfrm>
          </p:grpSpPr>
          <p:cxnSp>
            <p:nvCxnSpPr>
              <p:cNvPr id="188" name="Straight Connector 187"/>
              <p:cNvCxnSpPr/>
              <p:nvPr/>
            </p:nvCxnSpPr>
            <p:spPr bwMode="auto">
              <a:xfrm rot="10800000">
                <a:off x="3647195" y="3868351"/>
                <a:ext cx="1186356" cy="95566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6A6A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Straight Connector 188"/>
              <p:cNvCxnSpPr/>
              <p:nvPr/>
            </p:nvCxnSpPr>
            <p:spPr bwMode="auto">
              <a:xfrm rot="16200000" flipV="1">
                <a:off x="5160266" y="3853465"/>
                <a:ext cx="1140828" cy="69175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6A6A6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9" name="TextBox 88"/>
          <p:cNvSpPr txBox="1"/>
          <p:nvPr/>
        </p:nvSpPr>
        <p:spPr>
          <a:xfrm>
            <a:off x="3956999" y="3238089"/>
            <a:ext cx="178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yriad Pro"/>
                <a:cs typeface="Myriad Pro"/>
              </a:rPr>
              <a:t>Metadata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Myriad Pro"/>
                <a:cs typeface="Myriad Pro"/>
              </a:rPr>
              <a:t> path</a:t>
            </a:r>
            <a:endParaRPr lang="en-US" b="1" dirty="0">
              <a:solidFill>
                <a:srgbClr val="FF0000"/>
              </a:solidFill>
              <a:latin typeface="Myriad Pro"/>
              <a:cs typeface="Myriad Pro"/>
            </a:endParaRPr>
          </a:p>
        </p:txBody>
      </p:sp>
      <p:cxnSp>
        <p:nvCxnSpPr>
          <p:cNvPr id="98" name="Curved Connector 97"/>
          <p:cNvCxnSpPr/>
          <p:nvPr/>
        </p:nvCxnSpPr>
        <p:spPr>
          <a:xfrm rot="16200000" flipH="1">
            <a:off x="2122926" y="3895810"/>
            <a:ext cx="2625637" cy="1180314"/>
          </a:xfrm>
          <a:prstGeom prst="curvedConnector3">
            <a:avLst>
              <a:gd name="adj1" fmla="val 100027"/>
            </a:avLst>
          </a:pr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 rot="5400000">
            <a:off x="6135832" y="3494044"/>
            <a:ext cx="2582412" cy="2027076"/>
          </a:xfrm>
          <a:prstGeom prst="curvedConnector3">
            <a:avLst>
              <a:gd name="adj1" fmla="val 99183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76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Swapnil Patil</dc:creator>
  <cp:lastModifiedBy>Swapnil Patil</cp:lastModifiedBy>
  <cp:revision>5</cp:revision>
  <dcterms:created xsi:type="dcterms:W3CDTF">2012-05-07T19:29:59Z</dcterms:created>
  <dcterms:modified xsi:type="dcterms:W3CDTF">2012-09-28T20:08:10Z</dcterms:modified>
</cp:coreProperties>
</file>