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61" r:id="rId6"/>
    <p:sldId id="262" r:id="rId7"/>
    <p:sldId id="273" r:id="rId8"/>
    <p:sldId id="302" r:id="rId9"/>
    <p:sldId id="296" r:id="rId10"/>
    <p:sldId id="303" r:id="rId11"/>
    <p:sldId id="297" r:id="rId12"/>
    <p:sldId id="304" r:id="rId13"/>
    <p:sldId id="298" r:id="rId14"/>
    <p:sldId id="306" r:id="rId15"/>
    <p:sldId id="309" r:id="rId16"/>
    <p:sldId id="317" r:id="rId17"/>
    <p:sldId id="312" r:id="rId18"/>
    <p:sldId id="313" r:id="rId19"/>
    <p:sldId id="314" r:id="rId20"/>
    <p:sldId id="278" r:id="rId21"/>
    <p:sldId id="266" r:id="rId22"/>
    <p:sldId id="267" r:id="rId23"/>
    <p:sldId id="281" r:id="rId24"/>
    <p:sldId id="274" r:id="rId25"/>
    <p:sldId id="275" r:id="rId26"/>
    <p:sldId id="276" r:id="rId27"/>
    <p:sldId id="280" r:id="rId28"/>
    <p:sldId id="268" r:id="rId29"/>
    <p:sldId id="269" r:id="rId30"/>
    <p:sldId id="270" r:id="rId31"/>
    <p:sldId id="319" r:id="rId32"/>
    <p:sldId id="318" r:id="rId33"/>
    <p:sldId id="320" r:id="rId34"/>
    <p:sldId id="321" r:id="rId35"/>
    <p:sldId id="316" r:id="rId3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E348CA-6395-4E21-B9A0-8EAC6B5A6A98}">
          <p14:sldIdLst>
            <p14:sldId id="256"/>
          </p14:sldIdLst>
        </p14:section>
        <p14:section name="Раздел без заголовка" id="{AD2A7AB7-2B95-408D-A280-E4466379A613}">
          <p14:sldIdLst>
            <p14:sldId id="261"/>
            <p14:sldId id="262"/>
            <p14:sldId id="273"/>
            <p14:sldId id="302"/>
          </p14:sldIdLst>
        </p14:section>
        <p14:section name="Раздел без заголовка" id="{0383D1B3-CD0C-44E9-9F94-30FCC94A59DF}">
          <p14:sldIdLst>
            <p14:sldId id="296"/>
            <p14:sldId id="303"/>
            <p14:sldId id="297"/>
            <p14:sldId id="304"/>
            <p14:sldId id="298"/>
            <p14:sldId id="306"/>
            <p14:sldId id="309"/>
            <p14:sldId id="317"/>
            <p14:sldId id="312"/>
            <p14:sldId id="313"/>
            <p14:sldId id="314"/>
            <p14:sldId id="278"/>
            <p14:sldId id="266"/>
            <p14:sldId id="267"/>
            <p14:sldId id="281"/>
            <p14:sldId id="274"/>
            <p14:sldId id="275"/>
            <p14:sldId id="276"/>
            <p14:sldId id="280"/>
            <p14:sldId id="268"/>
            <p14:sldId id="269"/>
            <p14:sldId id="270"/>
            <p14:sldId id="319"/>
            <p14:sldId id="318"/>
            <p14:sldId id="320"/>
            <p14:sldId id="32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574" autoAdjust="0"/>
  </p:normalViewPr>
  <p:slideViewPr>
    <p:cSldViewPr>
      <p:cViewPr varScale="1">
        <p:scale>
          <a:sx n="92" d="100"/>
          <a:sy n="92" d="100"/>
        </p:scale>
        <p:origin x="5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4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B1E45BD-3331-4374-9E07-F5ED034396A8}" type="datetimeFigureOut">
              <a:rPr lang="ru-RU"/>
              <a:pPr>
                <a:defRPr/>
              </a:pPr>
              <a:t>21.09.2021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fld id="{F90B6424-E6BD-42C4-BAE5-2273F81522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27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C9DDAB18-ED96-46E2-9658-DD108577CC0F}" type="datetimeFigureOut">
              <a:rPr lang="ru-RU"/>
              <a:pPr>
                <a:defRPr/>
              </a:pPr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3200359-FA40-4233-B85F-31F904657D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1) Как выполняется метод </a:t>
            </a:r>
            <a:r>
              <a:rPr lang="en-US" altLang="ru-RU"/>
              <a:t>Console.ReadLine()? 2) </a:t>
            </a:r>
            <a:r>
              <a:rPr lang="ru-RU" altLang="ru-RU"/>
              <a:t>Для чего используется строка </a:t>
            </a:r>
            <a:r>
              <a:rPr lang="en-US" altLang="ru-RU"/>
              <a:t>using System?</a:t>
            </a:r>
            <a:endParaRPr lang="ru-RU" altLang="ru-RU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747A2-7295-4D26-B641-9819A8EFF687}" type="slidenum">
              <a:rPr lang="ru-RU" altLang="ru-RU" smtClean="0"/>
              <a:pPr>
                <a:spcBef>
                  <a:spcPct val="0"/>
                </a:spcBef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802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1) Что означает форматная строка </a:t>
            </a:r>
            <a:r>
              <a:rPr lang="en-US" altLang="ru-RU"/>
              <a:t>G5</a:t>
            </a:r>
            <a:r>
              <a:rPr lang="ru-RU" altLang="ru-RU"/>
              <a:t>?</a:t>
            </a:r>
            <a:endParaRPr lang="en-US" altLang="ru-RU"/>
          </a:p>
          <a:p>
            <a:r>
              <a:rPr lang="ru-RU" altLang="ru-RU"/>
              <a:t>Тесты программы: Попробовать вместо цифр задать символы.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84C7B3-B6BA-4E72-A015-697B1081066A}" type="slidenum">
              <a:rPr lang="ru-RU" altLang="ru-RU" smtClean="0"/>
              <a:pPr>
                <a:spcBef>
                  <a:spcPct val="0"/>
                </a:spcBef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386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1) Что означает форматная строка </a:t>
            </a:r>
            <a:r>
              <a:rPr lang="en-US" altLang="ru-RU"/>
              <a:t>G5</a:t>
            </a:r>
            <a:r>
              <a:rPr lang="ru-RU" altLang="ru-RU"/>
              <a:t>?</a:t>
            </a:r>
            <a:endParaRPr lang="en-US" altLang="ru-RU"/>
          </a:p>
          <a:p>
            <a:r>
              <a:rPr lang="ru-RU" altLang="ru-RU"/>
              <a:t>Тесты программы: Попробовать вместо цифр задать символы.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84C7B3-B6BA-4E72-A015-697B1081066A}" type="slidenum">
              <a:rPr lang="ru-RU" altLang="ru-RU" smtClean="0"/>
              <a:pPr>
                <a:spcBef>
                  <a:spcPct val="0"/>
                </a:spcBef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90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Что будет если убрать явное приведение типа переменной </a:t>
            </a:r>
            <a:r>
              <a:rPr lang="en-US" altLang="ru-RU"/>
              <a:t>code </a:t>
            </a:r>
            <a:r>
              <a:rPr lang="ru-RU" altLang="ru-RU"/>
              <a:t>к </a:t>
            </a:r>
            <a:r>
              <a:rPr lang="en-US" altLang="ru-RU"/>
              <a:t>char</a:t>
            </a:r>
            <a:r>
              <a:rPr lang="ru-RU" altLang="ru-RU"/>
              <a:t>?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69DE0E-1E8B-4282-B28A-B49F927EC753}" type="slidenum">
              <a:rPr lang="ru-RU" altLang="ru-RU" smtClean="0"/>
              <a:pPr>
                <a:spcBef>
                  <a:spcPct val="0"/>
                </a:spcBef>
              </a:pPr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923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DA858-F0CD-401E-8791-212E6CDA41B0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3446F-DFC0-46F8-B8C6-4775D263CA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0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2A2DB-656A-4758-9DAC-DF787737AB19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36560-9DB0-41AA-A124-F921785E6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87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1BCF6-76EB-4BCD-B937-F11104D408E9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CD19-C2A7-4F45-8B78-CE4252A716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19812-C6A6-48F2-8322-A7449526EF59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45C1D-9E43-4731-BAD5-2B9F022760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6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BD418-E3A2-433A-9246-7FA66F5590EA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9192-5F9C-4F43-878B-DBF611BA9C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4F6C-C064-4D5F-8FCA-316DBEBDBECF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1F03C-41AB-472A-8CE3-730CE0454F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64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E0AA1-E3DC-4C3C-944D-30529B0AACEC}" type="datetime1">
              <a:rPr lang="ru-RU" smtClean="0"/>
              <a:t>21.09.2021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04D4E-F88C-434E-A60A-1D8B7B604E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44BB6-8A8A-4A3C-9246-6AAE6A90C7AB}" type="datetime1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011A6-2B1B-42FF-A8BA-6CBAC08A2D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5371-3767-4408-8057-392C0AF5E707}" type="datetime1">
              <a:rPr lang="ru-RU" smtClean="0"/>
              <a:t>21.09.2021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4BB6E-33C6-44F4-8EF4-EFA4A4C5C6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48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DE53-8F44-4B58-A8B3-F8ECD0383AAA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410E4-8211-4A09-A8C7-EBD8B12FEB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DC6A-A6EC-4FD2-B022-D57D9ABB8667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F4E33-7C88-495E-BD3F-49E56EE2B6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FDBA88A-28BC-4DE1-9621-7ABFC81A867B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8EB3332-80DE-4B63-B79B-2CB6FAF5D7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txafckwd.aspx" TargetMode="External"/><Relationship Id="rId2" Type="http://schemas.openxmlformats.org/officeDocument/2006/relationships/hyperlink" Target="http://msdn.microsoft.com/ru-ru/library/dwhawy9k.aspx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System.DateTime" TargetMode="External"/><Relationship Id="rId2" Type="http://schemas.openxmlformats.org/officeDocument/2006/relationships/hyperlink" Target="https://docs.microsoft.com/ru-ru/dotnet/csharp/language-reference/keywords/interpolated-string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keywords/out-parameter-modifier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keywords/ref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math.sqrt(v=vs.85).aspx" TargetMode="External"/><Relationship Id="rId2" Type="http://schemas.openxmlformats.org/officeDocument/2006/relationships/hyperlink" Target="http://msdn.microsoft.com/en-us/library/system.math.pow(v=vs.85)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1, Практическое занятие 2</a:t>
            </a:r>
            <a:b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6D381-79BD-428C-9924-80E3C6D62E8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4" y="285750"/>
            <a:ext cx="9001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Дисциплина «Программирование»	Департамент программной инженерии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В.В. Подбельский</a:t>
            </a:r>
          </a:p>
        </p:txBody>
      </p:sp>
      <p:sp>
        <p:nvSpPr>
          <p:cNvPr id="4101" name="Подзаголовок 1"/>
          <p:cNvSpPr>
            <a:spLocks noGrp="1"/>
          </p:cNvSpPr>
          <p:nvPr>
            <p:ph type="subTitle" idx="1"/>
          </p:nvPr>
        </p:nvSpPr>
        <p:spPr>
          <a:xfrm>
            <a:off x="684213" y="4318000"/>
            <a:ext cx="7775575" cy="1127125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z="2800" b="1">
                <a:solidFill>
                  <a:srgbClr val="009900"/>
                </a:solidFill>
              </a:rPr>
              <a:t>Переменные арифметических типов, тернарная операция, приведение типов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524" y="1196752"/>
            <a:ext cx="8399276" cy="477053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MyExample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s,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круга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c;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длина окружности     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Рабочая строка для ввода и вывода данных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радиус: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//Читаем символьную строку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Преобразуем в число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вычисления и строку с результатом ОФОРМИТЕ САМОСТОЯТЕЛЬНО!</a:t>
            </a:r>
          </a:p>
          <a:p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выводим строку с результатом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MyExample</a:t>
            </a:r>
            <a:endParaRPr lang="en-US" sz="16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Этап 3. Реализация метода</a:t>
            </a: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6CA7D-5447-41E1-BE08-650032DD880A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5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519" y="86003"/>
            <a:ext cx="8229600" cy="778098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6120" y="877800"/>
            <a:ext cx="8509893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 выполните </a:t>
            </a:r>
            <a:r>
              <a:rPr lang="ru-RU" dirty="0" err="1"/>
              <a:t>эпап</a:t>
            </a:r>
            <a:r>
              <a:rPr lang="ru-RU" dirty="0"/>
              <a:t> 5. Организуйте вывод информации о площади и длине окружности, используя форматную строку методов </a:t>
            </a:r>
            <a:r>
              <a:rPr lang="en-US" dirty="0" err="1"/>
              <a:t>Console.Write</a:t>
            </a:r>
            <a:r>
              <a:rPr lang="en-US" dirty="0"/>
              <a:t>()</a:t>
            </a:r>
            <a:r>
              <a:rPr lang="ru-RU" dirty="0"/>
              <a:t> и </a:t>
            </a:r>
            <a:r>
              <a:rPr lang="en-US" dirty="0" err="1"/>
              <a:t>Console.WriteLine</a:t>
            </a:r>
            <a:r>
              <a:rPr lang="en-US" dirty="0"/>
              <a:t>().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6120" y="1926368"/>
            <a:ext cx="850989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 выполните этап 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420938"/>
            <a:ext cx="4043363" cy="2087562"/>
          </a:xfrm>
          <a:prstGeom prst="rect">
            <a:avLst/>
          </a:prstGeom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>
                <a:cs typeface="Arial" panose="020B0604020202020204" pitchFamily="34" charset="0"/>
              </a:rPr>
              <a:t>Структура поля подстановки: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{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N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[,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W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][: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S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[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R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]]}</a:t>
            </a:r>
            <a:r>
              <a:rPr lang="ru-RU" altLang="ru-RU" sz="1800" b="1">
                <a:cs typeface="Arial" panose="020B0604020202020204" pitchFamily="34" charset="0"/>
              </a:rPr>
              <a:t>, где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N</a:t>
            </a:r>
            <a:r>
              <a:rPr lang="ru-RU" altLang="ru-RU" sz="1800" b="1">
                <a:cs typeface="Arial" panose="020B0604020202020204" pitchFamily="34" charset="0"/>
              </a:rPr>
              <a:t> – номер аргумента;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W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ru-RU" altLang="ru-RU" sz="1800" b="1">
                <a:cs typeface="Arial" panose="020B0604020202020204" pitchFamily="34" charset="0"/>
              </a:rPr>
              <a:t>– ширина поля;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S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ru-RU" altLang="ru-RU" sz="1800" b="1">
                <a:cs typeface="Arial" panose="020B0604020202020204" pitchFamily="34" charset="0"/>
              </a:rPr>
              <a:t>– спецификатор формата;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R</a:t>
            </a:r>
            <a:r>
              <a:rPr lang="en-US" altLang="ru-RU" sz="1800" b="1">
                <a:cs typeface="Arial" panose="020B0604020202020204" pitchFamily="34" charset="0"/>
              </a:rPr>
              <a:t> </a:t>
            </a:r>
            <a:r>
              <a:rPr lang="ru-RU" altLang="ru-RU" sz="1800" b="1">
                <a:cs typeface="Arial" panose="020B0604020202020204" pitchFamily="34" charset="0"/>
              </a:rPr>
              <a:t>– спецификатор точности.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95288" y="5084763"/>
            <a:ext cx="8340725" cy="124936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Arial" charset="0"/>
              <a:buNone/>
              <a:defRPr/>
            </a:pPr>
            <a:r>
              <a:rPr lang="ru-RU" sz="1600" b="1" dirty="0"/>
              <a:t>Статья «Строки стандартных числовых форматов на </a:t>
            </a:r>
            <a:r>
              <a:rPr lang="en-US" sz="1600" b="1" dirty="0"/>
              <a:t>msdn.microsoft.com - </a:t>
            </a:r>
            <a:r>
              <a:rPr lang="ru-RU" sz="1600" b="1" dirty="0">
                <a:hlinkClick r:id="rId2"/>
              </a:rPr>
              <a:t> </a:t>
            </a:r>
            <a:r>
              <a:rPr lang="en-US" sz="1600" b="1" dirty="0">
                <a:solidFill>
                  <a:srgbClr val="0000FF"/>
                </a:solidFill>
                <a:hlinkClick r:id="rId2"/>
              </a:rPr>
              <a:t>http://msdn.microsoft.com/ru-ru/library/dwhawy9k.aspx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ru-RU" sz="1600" b="1" dirty="0"/>
              <a:t>Статья «Составное форматирование» на </a:t>
            </a:r>
            <a:r>
              <a:rPr lang="en-US" sz="1600" b="1" dirty="0"/>
              <a:t>msdn.microsoft.com - </a:t>
            </a:r>
            <a:r>
              <a:rPr lang="en-US" sz="1600" b="1" dirty="0">
                <a:hlinkClick r:id="rId3"/>
              </a:rPr>
              <a:t>http://msdn.microsoft.com/ru-ru/library/txafckwd.aspx</a:t>
            </a:r>
            <a:endParaRPr lang="ru-RU" sz="1600" b="1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643438" y="2420938"/>
            <a:ext cx="4092575" cy="244792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Спецификатор 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– валютный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целочисленный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экспоненциальный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с фиксированной точкой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«короткий» из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ru-RU" altLang="ru-RU" sz="1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шестнадцатеричный</a:t>
            </a:r>
          </a:p>
        </p:txBody>
      </p:sp>
    </p:spTree>
    <p:extLst>
      <p:ext uri="{BB962C8B-B14F-4D97-AF65-F5344CB8AC3E}">
        <p14:creationId xmlns:p14="http://schemas.microsoft.com/office/powerpoint/2010/main" val="12999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4"/>
          <p:cNvSpPr>
            <a:spLocks noGrp="1"/>
          </p:cNvSpPr>
          <p:nvPr>
            <p:ph type="title"/>
          </p:nvPr>
        </p:nvSpPr>
        <p:spPr>
          <a:xfrm>
            <a:off x="250825" y="79375"/>
            <a:ext cx="8785225" cy="635000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Форматирование строк при выводе</a:t>
            </a:r>
          </a:p>
        </p:txBody>
      </p:sp>
      <p:sp>
        <p:nvSpPr>
          <p:cNvPr id="15363" name="Прямоугольник 5"/>
          <p:cNvSpPr>
            <a:spLocks noChangeArrowheads="1"/>
          </p:cNvSpPr>
          <p:nvPr/>
        </p:nvSpPr>
        <p:spPr bwMode="auto">
          <a:xfrm>
            <a:off x="350838" y="801688"/>
            <a:ext cx="4572000" cy="63402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1 /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ru-RU" sz="1600" b="1" dirty="0">
              <a:latin typeface="Arial" panose="020B0604020202020204" pitchFamily="34" charset="0"/>
            </a:endParaRPr>
          </a:p>
        </p:txBody>
      </p:sp>
      <p:grpSp>
        <p:nvGrpSpPr>
          <p:cNvPr id="15364" name="Группа 1"/>
          <p:cNvGrpSpPr>
            <a:grpSpLocks/>
          </p:cNvGrpSpPr>
          <p:nvPr/>
        </p:nvGrpSpPr>
        <p:grpSpPr bwMode="auto">
          <a:xfrm>
            <a:off x="323850" y="1868488"/>
            <a:ext cx="6027738" cy="1616075"/>
            <a:chOff x="323850" y="2052638"/>
            <a:chExt cx="6027738" cy="1616075"/>
          </a:xfrm>
        </p:grpSpPr>
        <p:sp>
          <p:nvSpPr>
            <p:cNvPr id="15375" name="Прямоугольник 6"/>
            <p:cNvSpPr>
              <a:spLocks noChangeArrowheads="1"/>
            </p:cNvSpPr>
            <p:nvPr/>
          </p:nvSpPr>
          <p:spPr bwMode="auto">
            <a:xfrm>
              <a:off x="323850" y="2060575"/>
              <a:ext cx="6027738" cy="523875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2800" b="1">
                  <a:latin typeface="Arial" panose="020B0604020202020204" pitchFamily="34" charset="0"/>
                </a:rPr>
                <a:t>Console.WriteLine(</a:t>
              </a:r>
              <a:r>
                <a:rPr lang="en-US" altLang="ru-RU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"{0} - {1}"</a:t>
              </a:r>
              <a:r>
                <a:rPr lang="en-US" altLang="ru-RU" sz="2800" b="1">
                  <a:latin typeface="Arial" panose="020B0604020202020204" pitchFamily="34" charset="0"/>
                </a:rPr>
                <a:t>,</a:t>
              </a:r>
              <a:r>
                <a:rPr lang="ru-RU" altLang="ru-RU" sz="2800" b="1">
                  <a:latin typeface="Arial" panose="020B0604020202020204" pitchFamily="34" charset="0"/>
                </a:rPr>
                <a:t> </a:t>
              </a:r>
              <a:r>
                <a:rPr lang="en-US" altLang="ru-RU" sz="2800" b="1">
                  <a:latin typeface="Arial" panose="020B0604020202020204" pitchFamily="34" charset="0"/>
                </a:rPr>
                <a:t>i,</a:t>
              </a:r>
              <a:r>
                <a:rPr lang="ru-RU" altLang="ru-RU" sz="2800" b="1">
                  <a:latin typeface="Arial" panose="020B0604020202020204" pitchFamily="34" charset="0"/>
                </a:rPr>
                <a:t> </a:t>
              </a:r>
              <a:r>
                <a:rPr lang="en-US" altLang="ru-RU" sz="2800" b="1">
                  <a:latin typeface="Arial" panose="020B0604020202020204" pitchFamily="34" charset="0"/>
                </a:rPr>
                <a:t>d);</a:t>
              </a:r>
              <a:r>
                <a:rPr lang="ru-RU" altLang="ru-RU" sz="2800" b="1">
                  <a:latin typeface="Arial" panose="020B0604020202020204" pitchFamily="34" charset="0"/>
                </a:rPr>
                <a:t>               </a:t>
              </a:r>
              <a:endParaRPr lang="en-US" altLang="ru-RU" sz="2800" b="1">
                <a:latin typeface="Arial" panose="020B0604020202020204" pitchFamily="34" charset="0"/>
              </a:endParaRPr>
            </a:p>
          </p:txBody>
        </p:sp>
        <p:sp>
          <p:nvSpPr>
            <p:cNvPr id="8" name="Дуга 7"/>
            <p:cNvSpPr/>
            <p:nvPr/>
          </p:nvSpPr>
          <p:spPr>
            <a:xfrm rot="19567979">
              <a:off x="3248025" y="2052638"/>
              <a:ext cx="2397125" cy="1403350"/>
            </a:xfrm>
            <a:prstGeom prst="arc">
              <a:avLst/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  <p:sp>
          <p:nvSpPr>
            <p:cNvPr id="9" name="Дуга 8"/>
            <p:cNvSpPr/>
            <p:nvPr/>
          </p:nvSpPr>
          <p:spPr>
            <a:xfrm rot="19567979">
              <a:off x="3538538" y="2198688"/>
              <a:ext cx="2576512" cy="1470025"/>
            </a:xfrm>
            <a:prstGeom prst="arc">
              <a:avLst>
                <a:gd name="adj1" fmla="val 17908604"/>
                <a:gd name="adj2" fmla="val 0"/>
              </a:avLst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  <p:sp>
          <p:nvSpPr>
            <p:cNvPr id="15378" name="TextBox 10"/>
            <p:cNvSpPr txBox="1">
              <a:spLocks noChangeArrowheads="1"/>
            </p:cNvSpPr>
            <p:nvPr/>
          </p:nvSpPr>
          <p:spPr bwMode="auto">
            <a:xfrm>
              <a:off x="5219700" y="24114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#0</a:t>
              </a:r>
              <a:endParaRPr lang="ru-RU" altLang="ru-RU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9" name="TextBox 11"/>
            <p:cNvSpPr txBox="1">
              <a:spLocks noChangeArrowheads="1"/>
            </p:cNvSpPr>
            <p:nvPr/>
          </p:nvSpPr>
          <p:spPr bwMode="auto">
            <a:xfrm>
              <a:off x="5651500" y="2420938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</a:t>
              </a:r>
              <a:endParaRPr lang="ru-RU" altLang="ru-RU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Группа 2"/>
          <p:cNvGrpSpPr>
            <a:grpSpLocks/>
          </p:cNvGrpSpPr>
          <p:nvPr/>
        </p:nvGrpSpPr>
        <p:grpSpPr bwMode="auto">
          <a:xfrm>
            <a:off x="277813" y="3214688"/>
            <a:ext cx="6027737" cy="2473325"/>
            <a:chOff x="323850" y="3338513"/>
            <a:chExt cx="6027738" cy="2473325"/>
          </a:xfrm>
        </p:grpSpPr>
        <p:sp>
          <p:nvSpPr>
            <p:cNvPr id="15372" name="Прямоугольник 9"/>
            <p:cNvSpPr>
              <a:spLocks noChangeArrowheads="1"/>
            </p:cNvSpPr>
            <p:nvPr/>
          </p:nvSpPr>
          <p:spPr bwMode="auto">
            <a:xfrm>
              <a:off x="323850" y="3359150"/>
              <a:ext cx="6027738" cy="523875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2800" b="1">
                  <a:latin typeface="Arial" panose="020B0604020202020204" pitchFamily="34" charset="0"/>
                </a:rPr>
                <a:t>Console.WriteLine(</a:t>
              </a:r>
              <a:r>
                <a:rPr lang="en-US" altLang="ru-RU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"{0} - {0}"</a:t>
              </a:r>
              <a:r>
                <a:rPr lang="en-US" altLang="ru-RU" sz="2800" b="1">
                  <a:latin typeface="Arial" panose="020B0604020202020204" pitchFamily="34" charset="0"/>
                </a:rPr>
                <a:t>, i, d);</a:t>
              </a:r>
            </a:p>
          </p:txBody>
        </p:sp>
        <p:sp>
          <p:nvSpPr>
            <p:cNvPr id="16" name="Дуга 15"/>
            <p:cNvSpPr/>
            <p:nvPr/>
          </p:nvSpPr>
          <p:spPr>
            <a:xfrm rot="19567979">
              <a:off x="4221163" y="3338513"/>
              <a:ext cx="1265238" cy="1033462"/>
            </a:xfrm>
            <a:prstGeom prst="arc">
              <a:avLst/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  <p:sp>
          <p:nvSpPr>
            <p:cNvPr id="17" name="Дуга 16"/>
            <p:cNvSpPr/>
            <p:nvPr/>
          </p:nvSpPr>
          <p:spPr>
            <a:xfrm rot="19453520">
              <a:off x="2228850" y="3529013"/>
              <a:ext cx="3759201" cy="2282825"/>
            </a:xfrm>
            <a:prstGeom prst="arc">
              <a:avLst>
                <a:gd name="adj1" fmla="val 17908604"/>
                <a:gd name="adj2" fmla="val 21207357"/>
              </a:avLst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5867400" y="2725738"/>
            <a:ext cx="3079750" cy="3683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3 - 0,333333333333333</a:t>
            </a: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5832475" y="4057650"/>
            <a:ext cx="874713" cy="36988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3 - 3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323850" y="4606925"/>
            <a:ext cx="6551613" cy="5238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800" b="1">
                <a:latin typeface="Arial" panose="020B0604020202020204" pitchFamily="34" charset="0"/>
              </a:rPr>
              <a:t>Console.WriteLine(</a:t>
            </a:r>
            <a:r>
              <a:rPr lang="en-US" altLang="ru-RU" sz="2800" b="1">
                <a:solidFill>
                  <a:srgbClr val="800000"/>
                </a:solidFill>
                <a:latin typeface="Arial" panose="020B0604020202020204" pitchFamily="34" charset="0"/>
              </a:rPr>
              <a:t>"{0} - {1:f5}"</a:t>
            </a:r>
            <a:r>
              <a:rPr lang="en-US" altLang="ru-RU" sz="2800" b="1">
                <a:latin typeface="Arial" panose="020B0604020202020204" pitchFamily="34" charset="0"/>
              </a:rPr>
              <a:t>, i, d);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5832475" y="5299075"/>
            <a:ext cx="1701800" cy="3683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3 - 0,33333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323850" y="5857875"/>
            <a:ext cx="6027738" cy="5222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800" b="1">
                <a:latin typeface="Arial" panose="020B0604020202020204" pitchFamily="34" charset="0"/>
              </a:rPr>
              <a:t>Console.WriteLine(</a:t>
            </a:r>
            <a:r>
              <a:rPr lang="en-US" altLang="ru-RU" sz="2800" b="1">
                <a:solidFill>
                  <a:srgbClr val="800000"/>
                </a:solidFill>
                <a:latin typeface="Arial" panose="020B0604020202020204" pitchFamily="34" charset="0"/>
              </a:rPr>
              <a:t>"{1} - {2}"</a:t>
            </a:r>
            <a:r>
              <a:rPr lang="en-US" altLang="ru-RU" sz="2800" b="1">
                <a:latin typeface="Arial" panose="020B0604020202020204" pitchFamily="34" charset="0"/>
              </a:rPr>
              <a:t>, i, d);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502400" y="6232525"/>
            <a:ext cx="1976438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ru-RU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Исключение!!!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5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7A3A-6B3A-473F-9562-CAE3992C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76" y="116632"/>
            <a:ext cx="8229600" cy="562074"/>
          </a:xfrm>
        </p:spPr>
        <p:txBody>
          <a:bodyPr/>
          <a:lstStyle/>
          <a:p>
            <a:r>
              <a:rPr lang="ru-RU" dirty="0"/>
              <a:t>Интерполяция строк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CCC84-04A8-4D9A-8262-DD69AC34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253D1-747A-4A8C-86A4-78F14E608A9F}"/>
              </a:ext>
            </a:extLst>
          </p:cNvPr>
          <p:cNvSpPr/>
          <p:nvPr/>
        </p:nvSpPr>
        <p:spPr>
          <a:xfrm>
            <a:off x="179512" y="6425133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https://docs.microsoft.com/ru-ru/dotnet/csharp/language-reference/keywords/interpolated-strings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0C7DF1-0A72-4A90-809E-522B3F0AE823}"/>
              </a:ext>
            </a:extLst>
          </p:cNvPr>
          <p:cNvSpPr/>
          <p:nvPr/>
        </p:nvSpPr>
        <p:spPr>
          <a:xfrm>
            <a:off x="225936" y="1168078"/>
            <a:ext cx="85689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22222"/>
                </a:solidFill>
                <a:cs typeface="Arial" panose="020B0604020202020204" pitchFamily="34" charset="0"/>
              </a:rPr>
              <a:t>Строковые литералы (начиная с 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C# 6</a:t>
            </a:r>
            <a:r>
              <a:rPr lang="ru-RU" sz="1800" dirty="0">
                <a:solidFill>
                  <a:srgbClr val="222222"/>
                </a:solidFill>
                <a:cs typeface="Arial" panose="020B0604020202020204" pitchFamily="34" charset="0"/>
              </a:rPr>
              <a:t>) можно определять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222222"/>
                </a:solidFill>
                <a:cs typeface="Arial" panose="020B0604020202020204" pitchFamily="34" charset="0"/>
              </a:rPr>
              <a:t>по-новому формату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:</a:t>
            </a:r>
          </a:p>
          <a:p>
            <a:endParaRPr 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r>
              <a:rPr lang="ru-RU" sz="1800" dirty="0">
                <a:cs typeface="Arial" panose="020B0604020202020204" pitchFamily="34" charset="0"/>
              </a:rPr>
              <a:t>где:</a:t>
            </a:r>
          </a:p>
          <a:p>
            <a:r>
              <a:rPr lang="ru-RU" sz="1800" i="1" dirty="0" err="1">
                <a:cs typeface="Arial" panose="020B0604020202020204" pitchFamily="34" charset="0"/>
              </a:rPr>
              <a:t>field-width</a:t>
            </a:r>
            <a:r>
              <a:rPr lang="ru-RU" sz="1800" dirty="0">
                <a:cs typeface="Arial" panose="020B0604020202020204" pitchFamily="34" charset="0"/>
              </a:rPr>
              <a:t> — это целое число со знаком, указывающее количество символов в поле. Если оно является положительным, поле выравнивается по правому краю, если оно отрицательное — по левому краю.</a:t>
            </a:r>
          </a:p>
          <a:p>
            <a:r>
              <a:rPr lang="ru-RU" sz="1800" i="1" dirty="0" err="1">
                <a:ea typeface="Verdana" panose="020B0604030504040204" pitchFamily="34" charset="0"/>
                <a:cs typeface="Arial" panose="020B0604020202020204" pitchFamily="34" charset="0"/>
              </a:rPr>
              <a:t>format-string</a:t>
            </a:r>
            <a:r>
              <a:rPr lang="ru-RU" sz="1800" dirty="0">
                <a:ea typeface="Verdana" panose="020B0604030504040204" pitchFamily="34" charset="0"/>
                <a:cs typeface="Arial" panose="020B0604020202020204" pitchFamily="34" charset="0"/>
              </a:rPr>
              <a:t> — это строка формата, соответствующая типу форматируемого объекта. Например, для значения </a:t>
            </a:r>
            <a:r>
              <a:rPr lang="ru-RU" sz="1800" dirty="0" err="1">
                <a:ea typeface="Verdana" panose="020B0604030504040204" pitchFamily="34" charset="0"/>
                <a:cs typeface="Arial" panose="020B0604020202020204" pitchFamily="34" charset="0"/>
                <a:hlinkClick r:id="rId3"/>
              </a:rPr>
              <a:t>DateTime</a:t>
            </a:r>
            <a:r>
              <a:rPr lang="ru-RU" sz="1800" dirty="0">
                <a:ea typeface="Verdana" panose="020B0604030504040204" pitchFamily="34" charset="0"/>
                <a:cs typeface="Arial" panose="020B0604020202020204" pitchFamily="34" charset="0"/>
              </a:rPr>
              <a:t> это может быть строка стандартного формата даты и времени, например "D" или "d".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0DA22-3ECA-4945-9FE6-1E8E635BD832}"/>
              </a:ext>
            </a:extLst>
          </p:cNvPr>
          <p:cNvSpPr txBox="1"/>
          <p:nvPr/>
        </p:nvSpPr>
        <p:spPr>
          <a:xfrm>
            <a:off x="251520" y="1556792"/>
            <a:ext cx="866636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sz="1400" b="0" dirty="0">
                <a:solidFill>
                  <a:srgbClr val="222222"/>
                </a:solidFill>
                <a:latin typeface="Consolas" panose="020B0609020204030204" pitchFamily="49" charset="0"/>
              </a:rPr>
              <a:t>$"&lt;text&gt; {&lt;interpolated-expression&gt; [,&lt;field-width&gt;] [&lt;:format-string&gt;] } &lt;text&gt; ...“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BFC111-1394-4066-A4E3-47D6D35856DE}"/>
              </a:ext>
            </a:extLst>
          </p:cNvPr>
          <p:cNvSpPr/>
          <p:nvPr/>
        </p:nvSpPr>
        <p:spPr>
          <a:xfrm>
            <a:off x="262000" y="4009293"/>
            <a:ext cx="5534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D9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"Bartholomew"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s1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$"Hello, {name}!"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; 	</a:t>
            </a:r>
            <a:r>
              <a:rPr lang="en-US" sz="1800" dirty="0" err="1">
                <a:solidFill>
                  <a:srgbClr val="222222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(s1);</a:t>
            </a:r>
          </a:p>
          <a:p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1569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8F926-4D9A-4C94-8442-EEA0AFAA2C56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2875" y="188913"/>
            <a:ext cx="8532813" cy="8636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539552" y="980728"/>
            <a:ext cx="8004175" cy="48936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/* Задача на применение тернарной операции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Не применять оператор </a:t>
            </a:r>
            <a:r>
              <a:rPr lang="en-US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if</a:t>
            </a: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Написать метод, так обменивающий значения трех переменных x, y, z, чтобы выполнилось требование: x &lt;= y &lt;= z. 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 основной программе, вводить значения трех переменных и упорядочивать их с помощью обращения к написанному методу. 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Для выхода из программы вводите </a:t>
            </a: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ESC, </a:t>
            </a: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для повторения решения – любую другую клавишу.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0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0483" name="Содержимое 3"/>
          <p:cNvSpPr>
            <a:spLocks noGrp="1"/>
          </p:cNvSpPr>
          <p:nvPr>
            <p:ph idx="1"/>
          </p:nvPr>
        </p:nvSpPr>
        <p:spPr>
          <a:xfrm>
            <a:off x="357188" y="571500"/>
            <a:ext cx="8358187" cy="1703388"/>
          </a:xfrm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0, y = 0, z = 0;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</a:t>
            </a:r>
            <a:endParaRPr lang="ru-RU" altLang="ru-RU" sz="1600" b="1" dirty="0"/>
          </a:p>
        </p:txBody>
      </p:sp>
      <p:sp>
        <p:nvSpPr>
          <p:cNvPr id="20484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188190-833F-401C-9797-852A91D0DA1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357188" y="3719362"/>
            <a:ext cx="8358187" cy="169892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altLang="ru-RU" sz="1800" b="1" dirty="0">
                <a:cs typeface="Times New Roman" panose="02020603050405020304" pitchFamily="18" charset="0"/>
              </a:rPr>
              <a:t>        </a:t>
            </a:r>
            <a:r>
              <a:rPr lang="en-US" altLang="ru-RU" sz="1800" b="1" dirty="0">
                <a:cs typeface="Times New Roman" panose="02020603050405020304" pitchFamily="18" charset="0"/>
              </a:rPr>
              <a:t>   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y);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z);</a:t>
            </a: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218" y="2563388"/>
            <a:ext cx="836270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</a:t>
            </a:r>
            <a:r>
              <a:rPr lang="en-US" dirty="0"/>
              <a:t> </a:t>
            </a:r>
            <a:r>
              <a:rPr lang="ru-RU" dirty="0"/>
              <a:t>реализуйте получение от пользователя значений переменных </a:t>
            </a:r>
            <a:r>
              <a:rPr lang="en-US" dirty="0"/>
              <a:t>x, y </a:t>
            </a:r>
            <a:r>
              <a:rPr lang="ru-RU" dirty="0"/>
              <a:t>и</a:t>
            </a:r>
            <a:r>
              <a:rPr lang="en-US" dirty="0"/>
              <a:t> z.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62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384" y="116632"/>
            <a:ext cx="8229600" cy="562074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150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4F84A3-912F-4A28-98DE-EDE6F2466DB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1" y="2623447"/>
            <a:ext cx="8496945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Вспомогательные переменные для минимума, максимума и "среднего"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aMin = x &lt; y ? (z &lt; x ? z : x) : (y &lt; z ? y : z);</a:t>
            </a:r>
          </a:p>
          <a:p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aMax = x &gt; y ? (z &gt; x ? z : x) : (y &gt; z ? y : z);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сделайте самостоятельно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b="1" dirty="0">
              <a:cs typeface="Arial" panose="020B0604020202020204" pitchFamily="34" charset="0"/>
            </a:endParaRP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 bwMode="auto">
          <a:xfrm>
            <a:off x="251520" y="646023"/>
            <a:ext cx="5657850" cy="1714500"/>
            <a:chOff x="1722" y="2819"/>
            <a:chExt cx="9271" cy="2700"/>
          </a:xfrm>
        </p:grpSpPr>
        <p:sp>
          <p:nvSpPr>
            <p:cNvPr id="1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722" y="2819"/>
              <a:ext cx="9271" cy="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353" y="3899"/>
              <a:ext cx="8279" cy="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ru-RU" altLang="ru-RU" sz="1800" b="1"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&lt;операнд_1&gt;?&lt;операнд_2&gt;:&lt;операнд_3&gt;</a:t>
              </a:r>
              <a:endParaRPr lang="ru-RU" altLang="ru-RU" sz="14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AutoShape 16"/>
            <p:cNvSpPr>
              <a:spLocks/>
            </p:cNvSpPr>
            <p:nvPr/>
          </p:nvSpPr>
          <p:spPr bwMode="auto">
            <a:xfrm rot="-5400000">
              <a:off x="3560" y="2662"/>
              <a:ext cx="179" cy="2415"/>
            </a:xfrm>
            <a:prstGeom prst="rightBrace">
              <a:avLst>
                <a:gd name="adj1" fmla="val 112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400">
                <a:latin typeface="Arial" panose="020B0604020202020204" pitchFamily="34" charset="0"/>
              </a:endParaRPr>
            </a:p>
          </p:txBody>
        </p:sp>
        <p:sp>
          <p:nvSpPr>
            <p:cNvPr id="14" name="AutoShape 15"/>
            <p:cNvSpPr>
              <a:spLocks/>
            </p:cNvSpPr>
            <p:nvPr/>
          </p:nvSpPr>
          <p:spPr bwMode="auto">
            <a:xfrm rot="5400000">
              <a:off x="3581" y="3321"/>
              <a:ext cx="179" cy="2415"/>
            </a:xfrm>
            <a:prstGeom prst="rightBrace">
              <a:avLst>
                <a:gd name="adj1" fmla="val 112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400">
                <a:latin typeface="Arial" panose="020B0604020202020204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627" y="3449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200" i="1">
                  <a:latin typeface="Arial" panose="020B0604020202020204" pitchFamily="34" charset="0"/>
                  <a:cs typeface="Times New Roman" panose="02020603050405020304" pitchFamily="18" charset="0"/>
                </a:rPr>
                <a:t>== </a:t>
              </a:r>
              <a:r>
                <a:rPr lang="ru-RU" altLang="ru-RU" sz="1200" i="1">
                  <a:latin typeface="Arial" panose="020B0604020202020204" pitchFamily="34" charset="0"/>
                  <a:cs typeface="Times New Roman" panose="02020603050405020304" pitchFamily="18" charset="0"/>
                </a:rPr>
                <a:t>true</a:t>
              </a:r>
              <a:endParaRPr lang="ru-RU" altLang="ru-RU" sz="1400">
                <a:latin typeface="Arial" panose="020B0604020202020204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567" y="4514"/>
              <a:ext cx="139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200" i="1" dirty="0">
                  <a:latin typeface="Arial" panose="020B0604020202020204" pitchFamily="34" charset="0"/>
                  <a:cs typeface="Times New Roman" panose="02020603050405020304" pitchFamily="18" charset="0"/>
                </a:rPr>
                <a:t>== false</a:t>
              </a:r>
              <a:endParaRPr lang="en-US" altLang="ru-RU" sz="1400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242" y="3179"/>
              <a:ext cx="2520" cy="810"/>
            </a:xfrm>
            <a:custGeom>
              <a:avLst/>
              <a:gdLst>
                <a:gd name="T0" fmla="*/ 0 w 2160"/>
                <a:gd name="T1" fmla="*/ 270 h 810"/>
                <a:gd name="T2" fmla="*/ 4204 w 2160"/>
                <a:gd name="T3" fmla="*/ 90 h 810"/>
                <a:gd name="T4" fmla="*/ 10092 w 2160"/>
                <a:gd name="T5" fmla="*/ 810 h 8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" h="810">
                  <a:moveTo>
                    <a:pt x="0" y="270"/>
                  </a:moveTo>
                  <a:cubicBezTo>
                    <a:pt x="270" y="135"/>
                    <a:pt x="540" y="0"/>
                    <a:pt x="900" y="90"/>
                  </a:cubicBezTo>
                  <a:cubicBezTo>
                    <a:pt x="1260" y="180"/>
                    <a:pt x="1950" y="690"/>
                    <a:pt x="2160" y="8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10800000" flipH="1">
              <a:off x="4242" y="4439"/>
              <a:ext cx="4500" cy="720"/>
            </a:xfrm>
            <a:custGeom>
              <a:avLst/>
              <a:gdLst>
                <a:gd name="T0" fmla="*/ 0 w 2160"/>
                <a:gd name="T1" fmla="*/ 82 h 810"/>
                <a:gd name="T2" fmla="*/ 1386194 w 2160"/>
                <a:gd name="T3" fmla="*/ 28 h 810"/>
                <a:gd name="T4" fmla="*/ 3326906 w 2160"/>
                <a:gd name="T5" fmla="*/ 250 h 8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" h="810">
                  <a:moveTo>
                    <a:pt x="0" y="270"/>
                  </a:moveTo>
                  <a:cubicBezTo>
                    <a:pt x="270" y="135"/>
                    <a:pt x="540" y="0"/>
                    <a:pt x="900" y="90"/>
                  </a:cubicBezTo>
                  <a:cubicBezTo>
                    <a:pt x="1260" y="180"/>
                    <a:pt x="1950" y="690"/>
                    <a:pt x="2160" y="8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1" y="5556232"/>
            <a:ext cx="792088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/>
              <a:t>Дополните основную программу циклом повторения решения, согласно условиям задачи. Для справки используйте следующий слайд.</a:t>
            </a:r>
          </a:p>
        </p:txBody>
      </p:sp>
    </p:spTree>
    <p:extLst>
      <p:ext uri="{BB962C8B-B14F-4D97-AF65-F5344CB8AC3E}">
        <p14:creationId xmlns:p14="http://schemas.microsoft.com/office/powerpoint/2010/main" val="125778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0188" y="44450"/>
            <a:ext cx="8589962" cy="1008063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739C8-7B58-41B6-BCC2-CA16EDCC9E2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350838" y="908720"/>
            <a:ext cx="8569325" cy="45243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/* Задача </a:t>
            </a: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Написать программу, определяющую является ли введенный десятичный код символа кодом цифры, кодом буквы русского алфавита (прописной либо строчной), или ни тем и ни другим.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 основной программе, вводя целые числа, выводить сообщения о них: «Это цифра!», «Это буква!», «Это ни буква, ни цифра!». Для выхода из программы – </a:t>
            </a: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ESC</a:t>
            </a: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, для повторения решения - любой символ. При анализе цифрового кода использовать тернарную операцию. </a:t>
            </a: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000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46ED5-44D6-43DC-9504-DB69FC1DE0A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3556" name="Прямоугольник 12"/>
          <p:cNvSpPr>
            <a:spLocks noChangeArrowheads="1"/>
          </p:cNvSpPr>
          <p:nvPr/>
        </p:nvSpPr>
        <p:spPr bwMode="auto">
          <a:xfrm>
            <a:off x="357188" y="4822825"/>
            <a:ext cx="8359775" cy="1255728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ru-RU" sz="1800" b="1" strike="sngStrike" dirty="0">
                <a:latin typeface="Arial" panose="020B0604020202020204" pitchFamily="34" charset="0"/>
              </a:rPr>
              <a:t>              </a:t>
            </a:r>
            <a:r>
              <a:rPr lang="ru-RU" sz="1600" b="1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TextBox 16"/>
          <p:cNvSpPr txBox="1">
            <a:spLocks noChangeArrowheads="1"/>
          </p:cNvSpPr>
          <p:nvPr/>
        </p:nvSpPr>
        <p:spPr bwMode="auto">
          <a:xfrm>
            <a:off x="7620000" y="5678503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23558" name="TextBox 11"/>
          <p:cNvSpPr txBox="1">
            <a:spLocks noChangeArrowheads="1"/>
          </p:cNvSpPr>
          <p:nvPr/>
        </p:nvSpPr>
        <p:spPr bwMode="auto">
          <a:xfrm>
            <a:off x="323850" y="765175"/>
            <a:ext cx="8426450" cy="3293209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с заключением о коде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Числовое значение кода буквы 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Я',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код_0 =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Числовое значение кода цифры 0</a:t>
            </a:r>
            <a:endParaRPr lang="ru-RU" altLang="ru-RU" sz="1600" b="1" dirty="0">
              <a:latin typeface="Arial" panose="020B0604020202020204" pitchFamily="34" charset="0"/>
            </a:endParaRPr>
          </a:p>
        </p:txBody>
      </p:sp>
      <p:sp>
        <p:nvSpPr>
          <p:cNvPr id="23559" name="TextBox 15"/>
          <p:cNvSpPr txBox="1">
            <a:spLocks noChangeArrowheads="1"/>
          </p:cNvSpPr>
          <p:nvPr/>
        </p:nvSpPr>
        <p:spPr bwMode="auto">
          <a:xfrm>
            <a:off x="7646988" y="981075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 flipV="1">
            <a:off x="323850" y="4214813"/>
            <a:ext cx="8143875" cy="287337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342313" y="407193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рямоугольник 6"/>
          <p:cNvSpPr>
            <a:spLocks noChangeArrowheads="1"/>
          </p:cNvSpPr>
          <p:nvPr/>
        </p:nvSpPr>
        <p:spPr bwMode="auto">
          <a:xfrm>
            <a:off x="214313" y="3493294"/>
            <a:ext cx="8678167" cy="167798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= code &lt;= 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code &gt;= 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цифра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)code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'Я'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"Это прописная буква: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'я'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"Это строчная буква: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"Неизвестный символ!"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(report);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7254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4580" name="Содержимое 2"/>
          <p:cNvSpPr>
            <a:spLocks noGrp="1"/>
          </p:cNvSpPr>
          <p:nvPr>
            <p:ph idx="1"/>
          </p:nvPr>
        </p:nvSpPr>
        <p:spPr>
          <a:xfrm>
            <a:off x="214313" y="785813"/>
            <a:ext cx="8678167" cy="231457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Коды граничных символов:"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"Код А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Я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а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я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нуля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код_0);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значение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code: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code);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10E18-F8A7-4969-96D3-3EF97C0C542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4582" name="TextBox 15"/>
          <p:cNvSpPr txBox="1">
            <a:spLocks noChangeArrowheads="1"/>
          </p:cNvSpPr>
          <p:nvPr/>
        </p:nvSpPr>
        <p:spPr bwMode="auto">
          <a:xfrm>
            <a:off x="7990454" y="785813"/>
            <a:ext cx="73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FF0000"/>
                </a:solidFill>
              </a:rPr>
              <a:t>Ввод</a:t>
            </a:r>
          </a:p>
        </p:txBody>
      </p:sp>
      <p:sp>
        <p:nvSpPr>
          <p:cNvPr id="24583" name="TextBox 15"/>
          <p:cNvSpPr txBox="1">
            <a:spLocks noChangeArrowheads="1"/>
          </p:cNvSpPr>
          <p:nvPr/>
        </p:nvSpPr>
        <p:spPr bwMode="auto">
          <a:xfrm>
            <a:off x="5364088" y="4724340"/>
            <a:ext cx="2994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FF0000"/>
                </a:solidFill>
              </a:rPr>
              <a:t>Обработка – тело метода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40701" y="1259632"/>
                <a:ext cx="7862597" cy="344613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800" b="1" dirty="0"/>
                  <a:t>Написать метод для вычисления приближенного значения n-</a:t>
                </a:r>
                <a:r>
                  <a:rPr lang="ru-RU" sz="1800" b="1" dirty="0" err="1"/>
                  <a:t>го</a:t>
                </a:r>
                <a:r>
                  <a:rPr lang="ru-RU" sz="1800" b="1" dirty="0"/>
                  <a:t> члена ряда Фибоначчи по формуле </a:t>
                </a:r>
                <a:r>
                  <a:rPr lang="ru-RU" sz="1800" b="1" dirty="0" err="1"/>
                  <a:t>Бине</a:t>
                </a:r>
                <a:r>
                  <a:rPr lang="ru-RU" sz="1800" b="1" dirty="0"/>
                  <a:t>:</a:t>
                </a:r>
              </a:p>
              <a:p>
                <a:endParaRPr lang="ru-RU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800" b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800" b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800" b="1">
                              <a:latin typeface="Cambria Math"/>
                            </a:rPr>
                            <m:t>2</m:t>
                          </m:r>
                          <m:r>
                            <a:rPr lang="en-US" sz="1800" b="1">
                              <a:latin typeface="Cambria Math"/>
                            </a:rPr>
                            <m:t>𝑏</m:t>
                          </m:r>
                          <m:r>
                            <a:rPr lang="en-US" sz="1800" b="1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𝑏</m:t>
                      </m:r>
                      <m:r>
                        <a:rPr lang="en-US" sz="18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1800" b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1800" b="1" dirty="0"/>
              </a:p>
              <a:p>
                <a:endParaRPr lang="ru-RU" sz="1800" b="1" dirty="0"/>
              </a:p>
              <a:p>
                <a:r>
                  <a:rPr lang="ru-RU" sz="1800" b="1" dirty="0"/>
                  <a:t>В основной программе, вводя с помощью метода </a:t>
                </a:r>
                <a:r>
                  <a:rPr lang="en-US" sz="1800" b="1" dirty="0" err="1">
                    <a:solidFill>
                      <a:srgbClr val="0000FF"/>
                    </a:solidFill>
                  </a:rPr>
                  <a:t>int</a:t>
                </a:r>
                <a:r>
                  <a:rPr lang="ru-RU" sz="1800" b="1" dirty="0">
                    <a:solidFill>
                      <a:srgbClr val="0000FF"/>
                    </a:solidFill>
                  </a:rPr>
                  <a:t>.</a:t>
                </a:r>
                <a:r>
                  <a:rPr lang="en-US" sz="1800" b="1" dirty="0" err="1">
                    <a:solidFill>
                      <a:srgbClr val="0000FF"/>
                    </a:solidFill>
                  </a:rPr>
                  <a:t>TryParse</a:t>
                </a:r>
                <a:r>
                  <a:rPr lang="ru-RU" sz="1800" b="1" dirty="0">
                    <a:solidFill>
                      <a:srgbClr val="0000FF"/>
                    </a:solidFill>
                  </a:rPr>
                  <a:t>() </a:t>
                </a:r>
                <a:r>
                  <a:rPr lang="ru-RU" sz="1800" b="1" dirty="0"/>
                  <a:t>значения </a:t>
                </a:r>
                <a:r>
                  <a:rPr lang="en-US" sz="1800" b="1" dirty="0"/>
                  <a:t>n</a:t>
                </a:r>
                <a:r>
                  <a:rPr lang="ru-RU" sz="1800" b="1" dirty="0"/>
                  <a:t>, вычислять и выводить приближенное вещественное значение n-</a:t>
                </a:r>
                <a:r>
                  <a:rPr lang="ru-RU" sz="1800" b="1" dirty="0" err="1"/>
                  <a:t>го</a:t>
                </a:r>
                <a:r>
                  <a:rPr lang="ru-RU" sz="1800" b="1" dirty="0"/>
                  <a:t> члена ряда Фибоначчи. Окончание работы программы – ввод нулевого или отрицательного значения </a:t>
                </a:r>
                <a:r>
                  <a:rPr lang="en-US" sz="1800" b="1" dirty="0"/>
                  <a:t>n</a:t>
                </a:r>
                <a:r>
                  <a:rPr lang="ru-RU" sz="1800" b="1" dirty="0"/>
                  <a:t>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01" y="1259632"/>
                <a:ext cx="7862597" cy="3446136"/>
              </a:xfrm>
              <a:prstGeom prst="rect">
                <a:avLst/>
              </a:prstGeom>
              <a:blipFill rotWithShape="1">
                <a:blip r:embed="rId2"/>
                <a:stretch>
                  <a:fillRect l="-542" t="-705" b="-141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B9973-99D7-4899-A12E-602D7D965999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9699" name="Прямоугольник 4"/>
          <p:cNvSpPr>
            <a:spLocks noChangeArrowheads="1"/>
          </p:cNvSpPr>
          <p:nvPr/>
        </p:nvSpPr>
        <p:spPr bwMode="auto">
          <a:xfrm>
            <a:off x="457200" y="1125538"/>
            <a:ext cx="8229600" cy="341632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 круг с центром в начале координат и радиусом </a:t>
            </a: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=10. 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 координаты точки и вывести сообщение:   «Точка внутри круга!» или «Точка вне круга!».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Предусмотреть проверку входных данных и цикл повторения решений.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ru-RU" altLang="ru-RU" sz="24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</p:txBody>
      </p:sp>
      <p:sp>
        <p:nvSpPr>
          <p:cNvPr id="30723" name="Содержимое 2"/>
          <p:cNvSpPr>
            <a:spLocks noGrp="1"/>
          </p:cNvSpPr>
          <p:nvPr>
            <p:ph idx="1"/>
          </p:nvPr>
        </p:nvSpPr>
        <p:spPr>
          <a:xfrm>
            <a:off x="457200" y="4160611"/>
            <a:ext cx="8075613" cy="338554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x * x + y * y &gt; R * R ?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"вне круга!"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"внутри круга!"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75D5A-7E2C-4C75-A77D-370F11E6744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0725" name="Прямоугольник 1"/>
          <p:cNvSpPr>
            <a:spLocks noChangeArrowheads="1"/>
          </p:cNvSpPr>
          <p:nvPr/>
        </p:nvSpPr>
        <p:spPr bwMode="auto">
          <a:xfrm>
            <a:off x="468313" y="981075"/>
            <a:ext cx="8064500" cy="299774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10;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6" name="Прямоугольник 2"/>
          <p:cNvSpPr>
            <a:spLocks noChangeArrowheads="1"/>
          </p:cNvSpPr>
          <p:nvPr/>
        </p:nvSpPr>
        <p:spPr bwMode="auto">
          <a:xfrm>
            <a:off x="468313" y="4941888"/>
            <a:ext cx="8064500" cy="152041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(report);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7" name="TextBox 15"/>
          <p:cNvSpPr txBox="1">
            <a:spLocks noChangeArrowheads="1"/>
          </p:cNvSpPr>
          <p:nvPr/>
        </p:nvSpPr>
        <p:spPr bwMode="auto">
          <a:xfrm>
            <a:off x="7380288" y="1196975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30728" name="TextBox 15"/>
          <p:cNvSpPr txBox="1">
            <a:spLocks noChangeArrowheads="1"/>
          </p:cNvSpPr>
          <p:nvPr/>
        </p:nvSpPr>
        <p:spPr bwMode="auto">
          <a:xfrm>
            <a:off x="7575550" y="2212975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30729" name="TextBox 15"/>
          <p:cNvSpPr txBox="1">
            <a:spLocks noChangeArrowheads="1"/>
          </p:cNvSpPr>
          <p:nvPr/>
        </p:nvSpPr>
        <p:spPr bwMode="auto">
          <a:xfrm>
            <a:off x="7092280" y="4509120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Обработка</a:t>
            </a:r>
          </a:p>
        </p:txBody>
      </p:sp>
      <p:sp>
        <p:nvSpPr>
          <p:cNvPr id="30730" name="TextBox 16"/>
          <p:cNvSpPr txBox="1">
            <a:spLocks noChangeArrowheads="1"/>
          </p:cNvSpPr>
          <p:nvPr/>
        </p:nvSpPr>
        <p:spPr bwMode="auto">
          <a:xfrm>
            <a:off x="7410450" y="5876925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381000" y="765175"/>
            <a:ext cx="8229600" cy="249872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вычисление значения логической функции !(X&amp;Y|Z)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рабочая переменная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y, z;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аргументы логической функции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для приема данных</a:t>
            </a:r>
            <a:endParaRPr lang="ru-RU" sz="18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082DB5-7326-4A16-80C2-ABFED36B4B8D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395288" y="4041775"/>
            <a:ext cx="8215312" cy="14033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нажмите ENTER."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 определения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50" name="TextBox 15"/>
          <p:cNvSpPr txBox="1">
            <a:spLocks noChangeArrowheads="1"/>
          </p:cNvSpPr>
          <p:nvPr/>
        </p:nvSpPr>
        <p:spPr bwMode="auto">
          <a:xfrm>
            <a:off x="7551738" y="216535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7607300" y="5029200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8938" y="3573463"/>
            <a:ext cx="8221662" cy="10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439150" y="3394075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913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3600" dirty="0"/>
          </a:p>
        </p:txBody>
      </p:sp>
      <p:sp>
        <p:nvSpPr>
          <p:cNvPr id="32771" name="Содержимое 2"/>
          <p:cNvSpPr>
            <a:spLocks noGrp="1"/>
          </p:cNvSpPr>
          <p:nvPr>
            <p:ph idx="1"/>
          </p:nvPr>
        </p:nvSpPr>
        <p:spPr>
          <a:xfrm>
            <a:off x="487362" y="1052513"/>
            <a:ext cx="8332787" cy="1439862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Пусть положительное значение изображает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значение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7218C-6D88-4EEB-BE47-7670763F525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3557" name="Прямоугольник 4"/>
          <p:cNvSpPr>
            <a:spLocks noChangeArrowheads="1"/>
          </p:cNvSpPr>
          <p:nvPr/>
        </p:nvSpPr>
        <p:spPr bwMode="auto">
          <a:xfrm>
            <a:off x="476250" y="2668588"/>
            <a:ext cx="8343900" cy="4000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tmp &gt; 0 ? </a:t>
            </a:r>
            <a:r>
              <a:rPr lang="da-DK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a-DK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2774" name="TextBox 15"/>
          <p:cNvSpPr txBox="1">
            <a:spLocks noChangeArrowheads="1"/>
          </p:cNvSpPr>
          <p:nvPr/>
        </p:nvSpPr>
        <p:spPr bwMode="auto">
          <a:xfrm>
            <a:off x="7380288" y="1341438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000000"/>
                </a:solidFill>
              </a:rPr>
              <a:t>Ввод</a:t>
            </a:r>
          </a:p>
        </p:txBody>
      </p:sp>
      <p:sp>
        <p:nvSpPr>
          <p:cNvPr id="32775" name="TextBox 15"/>
          <p:cNvSpPr txBox="1">
            <a:spLocks noChangeArrowheads="1"/>
          </p:cNvSpPr>
          <p:nvPr/>
        </p:nvSpPr>
        <p:spPr bwMode="auto">
          <a:xfrm>
            <a:off x="7185025" y="267176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000000"/>
                </a:solidFill>
              </a:rPr>
              <a:t>Обработка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76250" y="3068638"/>
            <a:ext cx="8143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ru-RU" sz="1800" b="1" dirty="0">
                <a:solidFill>
                  <a:srgbClr val="0000FF"/>
                </a:solidFill>
              </a:rPr>
              <a:t>Повторяем эти действия для переменных 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ru-RU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900" dirty="0">
                <a:solidFill>
                  <a:srgbClr val="0000FF"/>
                </a:solidFill>
              </a:rPr>
              <a:t>и</a:t>
            </a:r>
            <a:r>
              <a:rPr 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</a:t>
            </a:r>
            <a:r>
              <a:rPr lang="ru-RU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b="1" dirty="0">
                <a:solidFill>
                  <a:srgbClr val="0000FF"/>
                </a:solidFill>
              </a:rPr>
              <a:t>затем выводим на экран результат вычисления:</a:t>
            </a:r>
          </a:p>
        </p:txBody>
      </p:sp>
      <p:sp>
        <p:nvSpPr>
          <p:cNvPr id="32777" name="Прямоугольник 9"/>
          <p:cNvSpPr>
            <a:spLocks noChangeArrowheads="1"/>
          </p:cNvSpPr>
          <p:nvPr/>
        </p:nvSpPr>
        <p:spPr bwMode="auto">
          <a:xfrm>
            <a:off x="487363" y="3889375"/>
            <a:ext cx="8332787" cy="4000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E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"!(X&amp;&amp;Y||Z) = "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!(x &amp;&amp; y || z));</a:t>
            </a:r>
            <a:endParaRPr lang="ru-RU" altLang="ru-RU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8" name="TextBox 15"/>
          <p:cNvSpPr txBox="1">
            <a:spLocks noChangeArrowheads="1"/>
          </p:cNvSpPr>
          <p:nvPr/>
        </p:nvSpPr>
        <p:spPr bwMode="auto">
          <a:xfrm>
            <a:off x="7800975" y="388937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0000"/>
                </a:solidFill>
              </a:rPr>
              <a:t>Вывод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EFC8D-542D-44DA-A1E4-D33E9A79BF3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71438"/>
            <a:ext cx="8229600" cy="571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Прямоугольник 5"/>
          <p:cNvSpPr>
            <a:spLocks noChangeArrowheads="1"/>
          </p:cNvSpPr>
          <p:nvPr/>
        </p:nvSpPr>
        <p:spPr bwMode="auto">
          <a:xfrm>
            <a:off x="457200" y="1052513"/>
            <a:ext cx="8229600" cy="2678112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Выделение отдельных цифр натурального числа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Задача.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Ввести трехзначное натуральное число и напечатать его цифры "столбиком".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235585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numb,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Введенное число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figure, 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Очередная цифра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temp; 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рабочая переменная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</a:t>
            </a:r>
            <a:endParaRPr lang="ru-RU" altLang="ru-RU" sz="1600" b="1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50850" y="3908425"/>
            <a:ext cx="8215313" cy="1366838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25654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19988" y="4592638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8625" y="342900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410575" y="3249613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3600" dirty="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3035" y="1125538"/>
            <a:ext cx="8320086" cy="1150937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целое от 100 до 999: 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numb);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НУЖНА проверка смысла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800975" y="1154113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7451724" y="2716739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Обработка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3A2C9-F733-4D24-899A-F77688345663}"/>
              </a:ext>
            </a:extLst>
          </p:cNvPr>
          <p:cNvSpPr txBox="1"/>
          <p:nvPr/>
        </p:nvSpPr>
        <p:spPr>
          <a:xfrm>
            <a:off x="463035" y="2714447"/>
            <a:ext cx="8320086" cy="120032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/ 100;    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первая цифра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temp = numb - a * 100;</a:t>
            </a:r>
          </a:p>
          <a:p>
            <a:r>
              <a:rPr 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/ 10;     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вторая цифра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- b * 10;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третья цифра</a:t>
            </a:r>
            <a:endParaRPr lang="ru-RU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88E9A-12BC-4F59-99E1-D863C23308E3}"/>
              </a:ext>
            </a:extLst>
          </p:cNvPr>
          <p:cNvSpPr txBox="1"/>
          <p:nvPr/>
        </p:nvSpPr>
        <p:spPr>
          <a:xfrm>
            <a:off x="463035" y="4509842"/>
            <a:ext cx="83200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</a:t>
            </a:r>
            <a:r>
              <a:rPr lang="en-US" dirty="0"/>
              <a:t> </a:t>
            </a:r>
            <a:r>
              <a:rPr lang="ru-RU" dirty="0"/>
              <a:t>реализуйте вывод.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Самостоятельно</a:t>
            </a:r>
          </a:p>
        </p:txBody>
      </p:sp>
      <p:sp>
        <p:nvSpPr>
          <p:cNvPr id="33796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8900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Ввести значение 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и вывести значение полинома: 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 = 12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+ 9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– 4.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применять возведение в степень.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Использовать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минимальное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операций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умножения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Ввести натуральное трехзначное число Р. Найти наибольшее целое число, которое можно получить, переставляя цифры числа Р.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Введя значения коэффициентов А, В, С, вычислить корни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квадратного уравнения. Учесть (как хотите) возможность появления комплексных корней.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применять.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 пользователя четырехзначное натуральное число и напечатать его цифры в обратном порядке.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 пользователя три вещественных числа и проверить для них неравенство треугольника.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применять. 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Точность вывода три знака после запятой.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 пользователя вещественное значение – бюджет пользователя и целое число – процент бюджета, выделенный на компьютерные игры. Вычислить и вывести на экран сумму в рублях</a:t>
            </a:r>
            <a:r>
              <a:rPr lang="en-US" altLang="ru-RU" sz="1600" b="1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altLang="ru-RU" sz="1600" b="1">
                <a:latin typeface="Arial" panose="020B0604020202020204" pitchFamily="34" charset="0"/>
                <a:cs typeface="Arial" panose="020B0604020202020204" pitchFamily="34" charset="0"/>
              </a:rPr>
              <a:t>евро 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или долларах, выделенную на компьютерные игры. Использовать спецификаторы формата для валют.</a:t>
            </a:r>
          </a:p>
          <a:p>
            <a:pPr marL="514350" indent="-514350" eaLnBrk="1" hangingPunct="1">
              <a:buNone/>
            </a:pP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C9328-6E8A-45E1-848C-ADB7449CAD7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02F17-28DF-4242-B63A-6B75ED651B0A}"/>
              </a:ext>
            </a:extLst>
          </p:cNvPr>
          <p:cNvSpPr txBox="1"/>
          <p:nvPr/>
        </p:nvSpPr>
        <p:spPr>
          <a:xfrm>
            <a:off x="395536" y="1177007"/>
            <a:ext cx="856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Во всех задачах требуется оформить методы, организовать цикл повторения решения. 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Самостоятельно</a:t>
            </a:r>
          </a:p>
        </p:txBody>
      </p:sp>
      <p:sp>
        <p:nvSpPr>
          <p:cNvPr id="33796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8900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buNone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7. 	Написать программу с использованием двух методов. Первый метод возвращает дробную и целую часть числа. Второй метод возвращает квадрат и корень из числа. В основной программе пользователь вводит дробное число. Программа должна вычислить, если это возможно, значение корня, квадрата числа, выделить целую и дробную часть из числа.</a:t>
            </a:r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C9328-6E8A-45E1-848C-ADB7449CAD7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02F17-28DF-4242-B63A-6B75ED651B0A}"/>
              </a:ext>
            </a:extLst>
          </p:cNvPr>
          <p:cNvSpPr txBox="1"/>
          <p:nvPr/>
        </p:nvSpPr>
        <p:spPr>
          <a:xfrm>
            <a:off x="395536" y="1177007"/>
            <a:ext cx="856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Во всех задачах требуется оформить методы, организовать цикл повторения решения. 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5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F2042-64FE-2741-94A5-5F31DD0E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ru-RU" b="1" dirty="0"/>
              <a:t>Требования к Вашим работам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B6777-AB9F-0447-AF38-71EDFE3F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71" y="836712"/>
            <a:ext cx="8229600" cy="4929411"/>
          </a:xfrm>
        </p:spPr>
        <p:txBody>
          <a:bodyPr/>
          <a:lstStyle/>
          <a:p>
            <a:pPr lvl="0"/>
            <a:r>
              <a:rPr lang="ru-RU" sz="1800" dirty="0"/>
              <a:t>Называть папку строго </a:t>
            </a:r>
            <a:r>
              <a:rPr lang="ru-RU" sz="1800" dirty="0" err="1"/>
              <a:t>Фамилия_номерВарианта</a:t>
            </a:r>
            <a:r>
              <a:rPr lang="ru-RU" sz="1800" dirty="0"/>
              <a:t>, например, </a:t>
            </a:r>
            <a:r>
              <a:rPr lang="en-US" sz="1800" dirty="0"/>
              <a:t>Ivanov_4</a:t>
            </a:r>
            <a:r>
              <a:rPr lang="ru-RU" sz="1800" dirty="0"/>
              <a:t>.</a:t>
            </a:r>
            <a:endParaRPr lang="en-US" sz="1800" dirty="0"/>
          </a:p>
          <a:p>
            <a:pPr lvl="0"/>
            <a:r>
              <a:rPr lang="ru-RU" sz="1800" dirty="0"/>
              <a:t>Обязательна шапка программы (текст задания можно не переписывать, но вариант обязателен).</a:t>
            </a:r>
          </a:p>
          <a:p>
            <a:pPr lvl="0"/>
            <a:r>
              <a:rPr lang="ru-RU" sz="1800" dirty="0"/>
              <a:t>Считайте, что данные в программу вводит неграмотный человек, не осиливший написанные требования.</a:t>
            </a:r>
          </a:p>
          <a:p>
            <a:pPr lvl="0"/>
            <a:r>
              <a:rPr lang="ru-RU" sz="1800" dirty="0"/>
              <a:t>Постарайтесь найти пограничные требования, не указанные напрямую в задании, но приводящие к ошибке при реализации. К примеру, если в требовании сказано, что ‘</a:t>
            </a:r>
            <a:r>
              <a:rPr lang="en-US" sz="1800" dirty="0"/>
              <a:t>x</a:t>
            </a:r>
            <a:r>
              <a:rPr lang="ru-RU" sz="1800" dirty="0"/>
              <a:t> &gt;= 0’, но на каком-то этапе вычислений приходится на ‘</a:t>
            </a:r>
            <a:r>
              <a:rPr lang="en-US" sz="1800" dirty="0"/>
              <a:t>x</a:t>
            </a:r>
            <a:r>
              <a:rPr lang="ru-RU" sz="1800" dirty="0"/>
              <a:t>’ делить, проверяйте ‘</a:t>
            </a:r>
            <a:r>
              <a:rPr lang="en-US" sz="1800" dirty="0"/>
              <a:t>x</a:t>
            </a:r>
            <a:r>
              <a:rPr lang="ru-RU" sz="1800" dirty="0"/>
              <a:t> &gt; 0’ вместо исходного требования, дабы избежать ошибки деления на ноль. </a:t>
            </a:r>
            <a:r>
              <a:rPr lang="en-US" sz="1800" dirty="0"/>
              <a:t>P</a:t>
            </a:r>
            <a:r>
              <a:rPr lang="ru-RU" sz="1800" dirty="0"/>
              <a:t>.</a:t>
            </a:r>
            <a:r>
              <a:rPr lang="en-US" sz="1800" dirty="0"/>
              <a:t>S</a:t>
            </a:r>
            <a:r>
              <a:rPr lang="ru-RU" sz="1800" dirty="0"/>
              <a:t>. Подобное сужение доступных вариантов возможно только при серьёзной необходимости (ошибке).</a:t>
            </a:r>
          </a:p>
          <a:p>
            <a:pPr lvl="0"/>
            <a:r>
              <a:rPr lang="ru-RU" sz="1800" dirty="0"/>
              <a:t>Если вы не уверены, что стиль вашего кода (отступы) соответствуют идеалу, стоит отформатировать код перед сдачей ("Правка" -&gt; "Дополнительно" -&gt; "Форматировать документ" или </a:t>
            </a:r>
            <a:r>
              <a:rPr lang="ru-RU" sz="1800" dirty="0" err="1"/>
              <a:t>Ctrl+K</a:t>
            </a:r>
            <a:r>
              <a:rPr lang="ru-RU" sz="1800" dirty="0"/>
              <a:t>, </a:t>
            </a:r>
            <a:r>
              <a:rPr lang="ru-RU" sz="1800" dirty="0" err="1"/>
              <a:t>Ctrl+D</a:t>
            </a:r>
            <a:r>
              <a:rPr lang="ru-RU" sz="1800" dirty="0"/>
              <a:t>).</a:t>
            </a:r>
          </a:p>
          <a:p>
            <a:pPr lvl="0"/>
            <a:r>
              <a:rPr lang="ru-RU" sz="1800" dirty="0"/>
              <a:t>По возможности перечитывайте задание, даже самое простое можно неправильно понять и потерять баллы.</a:t>
            </a:r>
          </a:p>
          <a:p>
            <a:pPr lvl="0"/>
            <a:r>
              <a:rPr lang="ru-RU" sz="1800" dirty="0"/>
              <a:t>Форматируйте вещественные значения до 3-х знаков после запятой, если не сказано иного.</a:t>
            </a:r>
          </a:p>
          <a:p>
            <a:pPr lvl="0"/>
            <a:endParaRPr lang="ru-RU" sz="1800" dirty="0"/>
          </a:p>
          <a:p>
            <a:pPr marL="0" lvl="0" indent="0">
              <a:buNone/>
            </a:pP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869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CB8988-407A-48BB-9B5F-B41340426CB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63" y="371475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8" name="Овал 7"/>
          <p:cNvSpPr/>
          <p:nvPr/>
        </p:nvSpPr>
        <p:spPr>
          <a:xfrm>
            <a:off x="8501063" y="350043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16" name="TextBox 15"/>
          <p:cNvSpPr txBox="1">
            <a:spLocks noChangeArrowheads="1"/>
          </p:cNvSpPr>
          <p:nvPr/>
        </p:nvSpPr>
        <p:spPr bwMode="auto">
          <a:xfrm>
            <a:off x="7643813" y="1357313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7678738" y="4886325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11" name="Овал 10"/>
          <p:cNvSpPr/>
          <p:nvPr/>
        </p:nvSpPr>
        <p:spPr>
          <a:xfrm>
            <a:off x="8358188" y="785813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8358188" y="521493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293" y="988554"/>
            <a:ext cx="831629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Номер члена ряда  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  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Вспомогательная переменная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Оценка по формуле </a:t>
            </a:r>
            <a:r>
              <a:rPr lang="ru-RU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Бине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Целочисленное значение члена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 </a:t>
            </a:r>
            <a:endParaRPr lang="en-US" sz="1800" b="1" dirty="0"/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4691063" y="767990"/>
            <a:ext cx="2952750" cy="771525"/>
          </a:xfrm>
          <a:prstGeom prst="wedgeRoundRectCallout">
            <a:avLst>
              <a:gd name="adj1" fmla="val -96473"/>
              <a:gd name="adj2" fmla="val 1101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Всегда положительное число. Используем </a:t>
            </a:r>
            <a:r>
              <a:rPr lang="ru-RU" sz="1600" b="1" dirty="0" err="1"/>
              <a:t>беззнаковый</a:t>
            </a:r>
            <a:r>
              <a:rPr lang="ru-RU" sz="1600" b="1" dirty="0"/>
              <a:t> целый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562" y="4615346"/>
            <a:ext cx="826279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8482"/>
            <a:ext cx="8784976" cy="18173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Бонус</a:t>
            </a:r>
            <a:b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</a:t>
            </a:r>
            <a:b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Дополнение для тех, кому скучно…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4F84A3-912F-4A28-98DE-EDE6F2466DB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396027"/>
            <a:ext cx="792088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ru-RU" dirty="0">
                <a:solidFill>
                  <a:srgbClr val="FF0000"/>
                </a:solidFill>
              </a:rPr>
              <a:t>Внимание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/>
              <a:t>Если вы начинающий – не надо выполнять задания из этого раздела. Всему свое время!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3570075"/>
            <a:ext cx="7920880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ru-RU" dirty="0"/>
              <a:t>Если вы все задания успешно сделали и вам скучно, то просим посмотреть на альтернативное решение, которое потребует от вас знания механизма передачи параметров в методы по ссылке.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Основные сведения можно почерпнуть здесь: </a:t>
            </a:r>
          </a:p>
          <a:p>
            <a:pPr algn="just"/>
            <a:r>
              <a:rPr lang="ru-RU" dirty="0">
                <a:hlinkClick r:id="rId2"/>
              </a:rPr>
              <a:t>https://docs.microsoft.com/ru-ru/dotnet/csharp/language-reference/keywords/out-parameter-modifier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546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562074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тех, кому скучно…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4F84A3-912F-4A28-98DE-EDE6F2466DB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1" y="2204101"/>
            <a:ext cx="7920881" cy="206210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ValuesSort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Вспомогательные переменные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 = 0, a2 = 0, a3 = 0;</a:t>
            </a:r>
          </a:p>
          <a:p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a1 = x &lt; y ? (z &lt; x ? z : x) : (y &lt; z ? y : z);</a:t>
            </a:r>
          </a:p>
          <a:p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a3 = x &gt; y ? (z &gt; x ? z : x) : (y &gt; z ? y : z);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Самостоятельно определите значение а2 !!!!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a1; y = a2; z = a3;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1" y="4509842"/>
            <a:ext cx="792088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</a:t>
            </a:r>
            <a:r>
              <a:rPr lang="en-US" dirty="0"/>
              <a:t> </a:t>
            </a:r>
            <a:r>
              <a:rPr lang="ru-RU" dirty="0"/>
              <a:t>реализуйте вызов метода из основной программы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1" y="5399811"/>
            <a:ext cx="792088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/>
              <a:t>Дополните основную программу циклом повторения решения.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0DBFF5-EB4F-4EA9-85EC-C2ADD9409D49}"/>
              </a:ext>
            </a:extLst>
          </p:cNvPr>
          <p:cNvSpPr txBox="1"/>
          <p:nvPr/>
        </p:nvSpPr>
        <p:spPr>
          <a:xfrm>
            <a:off x="539551" y="939158"/>
            <a:ext cx="7920880" cy="1138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ru-RU" dirty="0"/>
              <a:t>Вам предстоит использовать передачу параметров в метод по ссылке, чтобы иметь возможность получить изменения, внесенные в методе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ValuesSort</a:t>
            </a:r>
            <a:r>
              <a:rPr lang="en-US" dirty="0"/>
              <a:t>.</a:t>
            </a:r>
            <a:r>
              <a:rPr lang="ru-RU" dirty="0"/>
              <a:t> Изучите материал</a:t>
            </a:r>
          </a:p>
          <a:p>
            <a:pPr algn="just"/>
            <a:r>
              <a:rPr lang="en-US" sz="1400" dirty="0">
                <a:hlinkClick r:id="rId2"/>
              </a:rPr>
              <a:t>https://docs.microsoft.com/ru-ru/dotnet/csharp/language-reference/keywords/ref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2671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868144" y="5589240"/>
            <a:ext cx="2818656" cy="1132235"/>
          </a:xfrm>
          <a:ln w="57150">
            <a:solidFill>
              <a:schemeClr val="accent2"/>
            </a:solidFill>
          </a:ln>
        </p:spPr>
        <p:txBody>
          <a:bodyPr/>
          <a:lstStyle/>
          <a:p>
            <a:pPr algn="l">
              <a:defRPr/>
            </a:pPr>
            <a:r>
              <a:rPr lang="ru-RU" sz="1800" b="1" dirty="0">
                <a:solidFill>
                  <a:schemeClr val="tx1"/>
                </a:solidFill>
              </a:rPr>
              <a:t> Добавить повторение решения задачи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012" y="735852"/>
            <a:ext cx="8649468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Numerals(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second,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third)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100;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первая цифра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number - first * 100;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10;    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вторая цифра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third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10;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третья цифра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= 759;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целое от 100 до 999: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 ||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  numb &lt; 100 || numb &gt; 999);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Numerals(numb,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BCFFC5-2C7A-4B87-AD31-6FECD3237FD0}"/>
              </a:ext>
            </a:extLst>
          </p:cNvPr>
          <p:cNvSpPr txBox="1">
            <a:spLocks/>
          </p:cNvSpPr>
          <p:nvPr/>
        </p:nvSpPr>
        <p:spPr>
          <a:xfrm>
            <a:off x="531549" y="136525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для тех, кому скучно…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600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3DAB504A-2534-414E-B286-BC394B170CFD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7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00008"/>
            <a:ext cx="8229600" cy="725487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Реализация без метода</a:t>
            </a:r>
          </a:p>
        </p:txBody>
      </p:sp>
      <p:sp>
        <p:nvSpPr>
          <p:cNvPr id="18435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B19F9B-8497-487A-A89B-6C8F8D65402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18439" name="TextBox 15"/>
          <p:cNvSpPr txBox="1">
            <a:spLocks noChangeArrowheads="1"/>
          </p:cNvSpPr>
          <p:nvPr/>
        </p:nvSpPr>
        <p:spPr bwMode="auto">
          <a:xfrm>
            <a:off x="7518400" y="1406525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18440" name="TextBox 15"/>
          <p:cNvSpPr txBox="1">
            <a:spLocks noChangeArrowheads="1"/>
          </p:cNvSpPr>
          <p:nvPr/>
        </p:nvSpPr>
        <p:spPr bwMode="auto">
          <a:xfrm>
            <a:off x="7024688" y="2647950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  <p:sp>
        <p:nvSpPr>
          <p:cNvPr id="18441" name="TextBox 15"/>
          <p:cNvSpPr txBox="1">
            <a:spLocks noChangeArrowheads="1"/>
          </p:cNvSpPr>
          <p:nvPr/>
        </p:nvSpPr>
        <p:spPr bwMode="auto">
          <a:xfrm>
            <a:off x="7380312" y="4005064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Вывод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57200" y="4365625"/>
            <a:ext cx="8147050" cy="20875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1800" b="1" dirty="0"/>
              <a:t>double </a:t>
            </a:r>
            <a:r>
              <a:rPr lang="en-US" sz="1800" b="1" dirty="0" err="1"/>
              <a:t>Math.Pow</a:t>
            </a:r>
            <a:r>
              <a:rPr lang="en-US" sz="1800" b="1" dirty="0"/>
              <a:t>(double &lt;</a:t>
            </a:r>
            <a:r>
              <a:rPr lang="ru-RU" sz="1800" b="1" dirty="0"/>
              <a:t>параметр_1</a:t>
            </a:r>
            <a:r>
              <a:rPr lang="en-US" sz="1800" b="1" dirty="0"/>
              <a:t>&gt;, double &lt;</a:t>
            </a:r>
            <a:r>
              <a:rPr lang="ru-RU" sz="1800" b="1" dirty="0"/>
              <a:t>параметр_2</a:t>
            </a:r>
            <a:r>
              <a:rPr lang="en-US" sz="1800" b="1" dirty="0"/>
              <a:t>&gt;)</a:t>
            </a:r>
            <a:r>
              <a:rPr lang="ru-RU" sz="1800" b="1" dirty="0"/>
              <a:t> </a:t>
            </a:r>
            <a:endParaRPr lang="en-US" sz="1800" b="1" dirty="0"/>
          </a:p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Возвращает значение типа </a:t>
            </a:r>
            <a:r>
              <a:rPr lang="en-US" sz="1600" b="1" dirty="0"/>
              <a:t>double </a:t>
            </a:r>
            <a:r>
              <a:rPr lang="ru-RU" sz="1600" b="1" dirty="0"/>
              <a:t>равное результату возведения </a:t>
            </a:r>
            <a:r>
              <a:rPr lang="en-US" sz="1600" b="1" dirty="0"/>
              <a:t>&lt;</a:t>
            </a:r>
            <a:r>
              <a:rPr lang="ru-RU" sz="1600" b="1" dirty="0"/>
              <a:t>параметр_1</a:t>
            </a:r>
            <a:r>
              <a:rPr lang="en-US" sz="1600" b="1" dirty="0"/>
              <a:t>&gt;</a:t>
            </a:r>
            <a:r>
              <a:rPr lang="ru-RU" sz="1600" b="1" dirty="0"/>
              <a:t> в степень </a:t>
            </a:r>
            <a:r>
              <a:rPr lang="en-US" sz="1600" b="1" dirty="0"/>
              <a:t>&lt;</a:t>
            </a:r>
            <a:r>
              <a:rPr lang="ru-RU" sz="1600" b="1" dirty="0"/>
              <a:t>параметр_2</a:t>
            </a:r>
            <a:r>
              <a:rPr lang="en-US" sz="1600" b="1" dirty="0"/>
              <a:t>&gt;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hlinkClick r:id="rId2"/>
              </a:rPr>
              <a:t>http://msdn.microsoft.com/en-us/library/system.math.pow(v=vs.85).aspx</a:t>
            </a:r>
            <a:endParaRPr lang="en-US" sz="1600" b="1" dirty="0"/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800" b="1" dirty="0"/>
              <a:t>double </a:t>
            </a:r>
            <a:r>
              <a:rPr lang="en-US" sz="1800" b="1" dirty="0" err="1"/>
              <a:t>Math.Sqrt</a:t>
            </a:r>
            <a:r>
              <a:rPr lang="en-US" sz="1800" b="1" dirty="0"/>
              <a:t>(double &lt;</a:t>
            </a:r>
            <a:r>
              <a:rPr lang="ru-RU" sz="1800" b="1" dirty="0"/>
              <a:t>параметр</a:t>
            </a:r>
            <a:r>
              <a:rPr lang="en-US" sz="1800" b="1" dirty="0"/>
              <a:t>&gt;)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Возвращает значение типа </a:t>
            </a:r>
            <a:r>
              <a:rPr lang="en-US" sz="1600" b="1" dirty="0"/>
              <a:t>double</a:t>
            </a:r>
            <a:r>
              <a:rPr lang="ru-RU" sz="1600" b="1" dirty="0"/>
              <a:t>, равное корню квадратному из </a:t>
            </a:r>
            <a:r>
              <a:rPr lang="en-US" sz="1600" b="1" dirty="0"/>
              <a:t>&lt;</a:t>
            </a:r>
            <a:r>
              <a:rPr lang="ru-RU" sz="1600" b="1" dirty="0"/>
              <a:t>параметр</a:t>
            </a:r>
            <a:r>
              <a:rPr lang="en-US" sz="1600" b="1" dirty="0"/>
              <a:t>&gt;</a:t>
            </a:r>
            <a:endParaRPr lang="ru-RU" sz="1600" b="1" dirty="0"/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hlinkClick r:id="rId3"/>
              </a:rPr>
              <a:t>http://msdn.microsoft.com/en-us/library/system.math.sqrt(v=vs.85).aspx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440160" y="1001892"/>
            <a:ext cx="8164089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номер члена ряда: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line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ввода!"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446786" y="2675790"/>
            <a:ext cx="812015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 = (1 +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 / 2;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un = (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n) -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(-b, -n)) / (2 * b - 1);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 = (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)(un + 0.5);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3728006"/>
            <a:ext cx="810974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un +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Фибоначчи: 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res);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87" y="113146"/>
            <a:ext cx="8229600" cy="462954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813251"/>
            <a:ext cx="85098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Организуйте повторение решения в задаче 1 с использованием цикла с предусловием</a:t>
            </a: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1790700" y="4876800"/>
            <a:ext cx="259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600" b="1"/>
          </a:p>
        </p:txBody>
      </p:sp>
      <p:grpSp>
        <p:nvGrpSpPr>
          <p:cNvPr id="6" name="Группа 19"/>
          <p:cNvGrpSpPr>
            <a:grpSpLocks/>
          </p:cNvGrpSpPr>
          <p:nvPr/>
        </p:nvGrpSpPr>
        <p:grpSpPr bwMode="auto">
          <a:xfrm>
            <a:off x="533400" y="1639416"/>
            <a:ext cx="6019800" cy="3733800"/>
            <a:chOff x="533400" y="1143000"/>
            <a:chExt cx="6019800" cy="3733800"/>
          </a:xfrm>
        </p:grpSpPr>
        <p:sp>
          <p:nvSpPr>
            <p:cNvPr id="7" name="Блок-схема: решение 6"/>
            <p:cNvSpPr/>
            <p:nvPr/>
          </p:nvSpPr>
          <p:spPr bwMode="auto">
            <a:xfrm>
              <a:off x="533400" y="1295400"/>
              <a:ext cx="5105400" cy="152400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&lt;</a:t>
              </a:r>
              <a:r>
                <a:rPr lang="ru-RU" sz="1600" b="1" dirty="0" err="1"/>
                <a:t>выражение_условие</a:t>
              </a:r>
              <a:r>
                <a:rPr lang="en-US" sz="1600" b="1" dirty="0"/>
                <a:t>&gt;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 bwMode="auto">
            <a:xfrm>
              <a:off x="1790700" y="3392488"/>
              <a:ext cx="25908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&lt;</a:t>
              </a:r>
              <a:r>
                <a:rPr lang="ru-RU" sz="1600" b="1" dirty="0" err="1">
                  <a:solidFill>
                    <a:schemeClr val="tx1"/>
                  </a:solidFill>
                </a:rPr>
                <a:t>тело_цикла</a:t>
              </a:r>
              <a:r>
                <a:rPr lang="en-US" sz="1600" b="1" dirty="0">
                  <a:solidFill>
                    <a:schemeClr val="tx1"/>
                  </a:solidFill>
                </a:rPr>
                <a:t>&gt;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Соединительная линия уступом 8"/>
            <p:cNvCxnSpPr>
              <a:cxnSpLocks noChangeShapeType="1"/>
              <a:stCxn id="8" idx="2"/>
              <a:endCxn id="7" idx="1"/>
            </p:cNvCxnSpPr>
            <p:nvPr/>
          </p:nvCxnSpPr>
          <p:spPr bwMode="auto">
            <a:xfrm rot="5400000" flipH="1">
              <a:off x="837623" y="1753177"/>
              <a:ext cx="1944254" cy="2552700"/>
            </a:xfrm>
            <a:prstGeom prst="bentConnector4">
              <a:avLst>
                <a:gd name="adj1" fmla="val -11759"/>
                <a:gd name="adj2" fmla="val 10895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Соединительная линия уступом 10"/>
            <p:cNvCxnSpPr>
              <a:cxnSpLocks noChangeShapeType="1"/>
              <a:stCxn id="7" idx="3"/>
              <a:endCxn id="5" idx="0"/>
            </p:cNvCxnSpPr>
            <p:nvPr/>
          </p:nvCxnSpPr>
          <p:spPr bwMode="auto">
            <a:xfrm flipH="1">
              <a:off x="3086100" y="2057400"/>
              <a:ext cx="2552700" cy="2819400"/>
            </a:xfrm>
            <a:prstGeom prst="bentConnector4">
              <a:avLst>
                <a:gd name="adj1" fmla="val -8954"/>
                <a:gd name="adj2" fmla="val 8677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Прямая со стрелкой 13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086100" y="2819400"/>
              <a:ext cx="0" cy="57265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Прямая со стрелкой 15"/>
            <p:cNvCxnSpPr>
              <a:cxnSpLocks noChangeShapeType="1"/>
              <a:endCxn id="7" idx="0"/>
            </p:cNvCxnSpPr>
            <p:nvPr/>
          </p:nvCxnSpPr>
          <p:spPr bwMode="auto">
            <a:xfrm>
              <a:off x="3086100" y="1143000"/>
              <a:ext cx="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5638800" y="1752600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 i="1" dirty="0"/>
                <a:t>false</a:t>
              </a:r>
              <a:endParaRPr lang="ru-RU" altLang="ru-RU" sz="1800" i="1" dirty="0"/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3057234" y="2844861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 i="1" dirty="0"/>
                <a:t>true</a:t>
              </a:r>
              <a:endParaRPr lang="ru-RU" altLang="ru-RU" sz="1800" i="1" dirty="0"/>
            </a:p>
          </p:txBody>
        </p:sp>
      </p:grp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6518275" y="1827016"/>
            <a:ext cx="2209800" cy="169892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</a:rPr>
              <a:t>Например</a:t>
            </a:r>
            <a:r>
              <a:rPr lang="en-US" altLang="ru-RU" sz="1800" b="1" dirty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1) {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altLang="ru-RU" sz="1800" b="1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6518275" y="3662363"/>
          <a:ext cx="2244725" cy="22256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ru-RU" sz="1800" dirty="0"/>
                        <a:t>Условие</a:t>
                      </a:r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5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4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3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2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1 &gt; 1 ==</a:t>
                      </a:r>
                      <a:r>
                        <a:rPr lang="en-US" sz="1800" baseline="0" dirty="0"/>
                        <a:t> false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«Шапка» кода программы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04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/*</a:t>
            </a:r>
            <a:endParaRPr lang="ru-RU" altLang="ru-RU" sz="20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   Дисциплина: "Программирование"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   Группа:      БПИ201(1)</a:t>
            </a:r>
            <a:endParaRPr lang="ru-RU" altLang="ru-RU" sz="2000" b="1" dirty="0">
              <a:solidFill>
                <a:srgbClr val="00800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   Студент:     Иванов Иван Иванович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   Задача:      Написать метод для вычисления площади и длины окружности, радиус которой задает вещественный параметр. </a:t>
            </a:r>
            <a:endParaRPr lang="en-US" altLang="ru-RU" sz="20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u-RU" sz="2000" b="1" dirty="0">
                <a:solidFill>
                  <a:srgbClr val="008000"/>
                </a:solidFill>
              </a:rPr>
              <a:t>    </a:t>
            </a:r>
            <a:r>
              <a:rPr lang="ru-RU" altLang="ru-RU" sz="2000" b="1" dirty="0">
                <a:solidFill>
                  <a:srgbClr val="008000"/>
                </a:solidFill>
              </a:rPr>
              <a:t>В основной программе, вводя значения радиуса, с помощью обращения к методу, вычислять площадь и длину окружности. При вводе применять метод </a:t>
            </a:r>
            <a:r>
              <a:rPr lang="ru-RU" altLang="ru-RU" sz="2000" b="1" dirty="0" err="1">
                <a:solidFill>
                  <a:srgbClr val="008000"/>
                </a:solidFill>
              </a:rPr>
              <a:t>double.TryParse</a:t>
            </a:r>
            <a:r>
              <a:rPr lang="ru-RU" altLang="ru-RU" sz="2000" b="1" dirty="0">
                <a:solidFill>
                  <a:srgbClr val="008000"/>
                </a:solidFill>
              </a:rPr>
              <a:t>() и проверять корректность введенного значения. При выводе использовать форматную строку метода </a:t>
            </a:r>
            <a:r>
              <a:rPr lang="ru-RU" altLang="ru-RU" sz="2000" b="1" dirty="0" err="1">
                <a:solidFill>
                  <a:srgbClr val="008000"/>
                </a:solidFill>
              </a:rPr>
              <a:t>WriteLine</a:t>
            </a:r>
            <a:r>
              <a:rPr lang="ru-RU" altLang="ru-RU" sz="2000" b="1" dirty="0">
                <a:solidFill>
                  <a:srgbClr val="008000"/>
                </a:solidFill>
              </a:rPr>
              <a:t>(). Окончание работы программы – ввод нулевого или отрицательного значения радиуса.    </a:t>
            </a:r>
            <a:endParaRPr lang="en-US" altLang="ru-RU" sz="20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u-RU" sz="2000" b="1" dirty="0">
                <a:solidFill>
                  <a:srgbClr val="008000"/>
                </a:solidFill>
              </a:rPr>
              <a:t>     </a:t>
            </a:r>
            <a:r>
              <a:rPr lang="ru-RU" altLang="ru-RU" sz="2000" b="1" dirty="0">
                <a:solidFill>
                  <a:srgbClr val="008000"/>
                </a:solidFill>
              </a:rPr>
              <a:t>Дата:        20</a:t>
            </a:r>
            <a:r>
              <a:rPr lang="en-US" altLang="ru-RU" sz="2000" b="1" dirty="0">
                <a:solidFill>
                  <a:srgbClr val="008000"/>
                </a:solidFill>
              </a:rPr>
              <a:t>2</a:t>
            </a:r>
            <a:r>
              <a:rPr lang="ru-RU" altLang="ru-RU" sz="2000" b="1" dirty="0">
                <a:solidFill>
                  <a:srgbClr val="008000"/>
                </a:solidFill>
              </a:rPr>
              <a:t>1.09.17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*/</a:t>
            </a:r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2C5652-674E-433C-B1A5-853FAD99C9E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Выделяем этапы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45C1D-9E43-4731-BAD5-2B9F02276009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980728"/>
            <a:ext cx="867003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Этап 1. Определение переменных, необходимых для работы основной программы и организация вывода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Какие нужны переменные?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Какие у них типы данных?</a:t>
            </a:r>
          </a:p>
          <a:p>
            <a:r>
              <a:rPr lang="ru-RU" b="1" dirty="0"/>
              <a:t>Этап 2. Получение от пользователя значения радиуса </a:t>
            </a:r>
            <a:r>
              <a:rPr lang="en-US" b="1" dirty="0"/>
              <a:t>r</a:t>
            </a:r>
            <a:r>
              <a:rPr lang="ru-RU" b="1" dirty="0"/>
              <a:t> с применением метода </a:t>
            </a:r>
            <a:r>
              <a:rPr lang="en-US" b="1" dirty="0" err="1">
                <a:solidFill>
                  <a:srgbClr val="0000FF"/>
                </a:solidFill>
              </a:rPr>
              <a:t>TryParse</a:t>
            </a:r>
            <a:r>
              <a:rPr lang="en-US" b="1" dirty="0">
                <a:solidFill>
                  <a:srgbClr val="0000FF"/>
                </a:solidFill>
              </a:rPr>
              <a:t>()</a:t>
            </a:r>
          </a:p>
          <a:p>
            <a:r>
              <a:rPr lang="ru-RU" b="1" dirty="0"/>
              <a:t>Этап 3. Реализация вычисления площади и длины окружности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Какого типа значение необходимо получить?</a:t>
            </a:r>
          </a:p>
          <a:p>
            <a:r>
              <a:rPr lang="ru-RU" b="1" dirty="0"/>
              <a:t>Этап 4. Организация форматированного вывода</a:t>
            </a:r>
          </a:p>
          <a:p>
            <a:r>
              <a:rPr lang="ru-RU" b="1" dirty="0"/>
              <a:t>Этап 5. Организация повторения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77489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1450"/>
            <a:ext cx="8936064" cy="5826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Этап 1. Объявление переменных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323850" y="1039813"/>
            <a:ext cx="8636000" cy="2357437"/>
          </a:xfrm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MyExample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s,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круга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c;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длина окружности       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Рабочая строка для ввода и вывода данных </a:t>
            </a:r>
            <a:endParaRPr lang="ru-RU" altLang="ru-RU" sz="1600" b="1" dirty="0"/>
          </a:p>
        </p:txBody>
      </p:sp>
      <p:sp>
        <p:nvSpPr>
          <p:cNvPr id="10244" name="Номер слайда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732911-71C7-4CD0-AD75-6BA60591483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86750" y="150018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46" name="TextBox 15"/>
          <p:cNvSpPr txBox="1">
            <a:spLocks noChangeArrowheads="1"/>
          </p:cNvSpPr>
          <p:nvPr/>
        </p:nvSpPr>
        <p:spPr bwMode="auto">
          <a:xfrm>
            <a:off x="7991368" y="991394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Пролог</a:t>
            </a:r>
          </a:p>
        </p:txBody>
      </p:sp>
      <p:grpSp>
        <p:nvGrpSpPr>
          <p:cNvPr id="10247" name="Группа 14"/>
          <p:cNvGrpSpPr>
            <a:grpSpLocks/>
          </p:cNvGrpSpPr>
          <p:nvPr/>
        </p:nvGrpSpPr>
        <p:grpSpPr bwMode="auto">
          <a:xfrm>
            <a:off x="297172" y="4331343"/>
            <a:ext cx="8689356" cy="1698927"/>
            <a:chOff x="500034" y="4852112"/>
            <a:chExt cx="8266127" cy="1259499"/>
          </a:xfrm>
        </p:grpSpPr>
        <p:sp>
          <p:nvSpPr>
            <p:cNvPr id="10252" name="Прямоугольник 7"/>
            <p:cNvSpPr>
              <a:spLocks noChangeArrowheads="1"/>
            </p:cNvSpPr>
            <p:nvPr/>
          </p:nvSpPr>
          <p:spPr bwMode="auto">
            <a:xfrm>
              <a:off x="500034" y="4852112"/>
              <a:ext cx="8215370" cy="125949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None/>
              </a:pPr>
              <a:r>
                <a:rPr lang="en-US" altLang="ru-RU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1800" b="1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</a:t>
              </a:r>
              <a:r>
                <a:rPr lang="en-US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.WriteLine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         </a:t>
              </a:r>
              <a:r>
                <a:rPr lang="en-US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</a:t>
              </a:r>
              <a:r>
                <a:rPr lang="ru-RU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выводим результат</a:t>
              </a:r>
              <a:endPara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ru-RU" sz="1800" b="1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</a:t>
              </a:r>
              <a:r>
                <a:rPr lang="ru-RU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.WriteLine</a:t>
              </a: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ru-RU" sz="1800" b="1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"Для выхода из программы нажмите ENTER."</a:t>
              </a: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pPr>
                <a:buNone/>
              </a:pP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800" b="1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</a:t>
              </a:r>
              <a:r>
                <a:rPr lang="en-US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.ReadLine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pPr>
                <a:buNone/>
              </a:pP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} </a:t>
              </a:r>
              <a:r>
                <a:rPr lang="ru-RU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//Конец определения метода</a:t>
              </a:r>
              <a:endPara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 </a:t>
              </a:r>
              <a:r>
                <a:rPr lang="ru-RU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//Конец объявления класса</a:t>
              </a:r>
              <a:endParaRPr lang="ru-RU" altLang="ru-RU" sz="1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3" name="TextBox 16"/>
            <p:cNvSpPr txBox="1">
              <a:spLocks noChangeArrowheads="1"/>
            </p:cNvSpPr>
            <p:nvPr/>
          </p:nvSpPr>
          <p:spPr bwMode="auto">
            <a:xfrm>
              <a:off x="7800825" y="5436989"/>
              <a:ext cx="965336" cy="296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ru-RU" altLang="ru-RU" sz="2000" b="1" dirty="0"/>
                <a:t>Эпилог</a:t>
              </a: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468313" y="379095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4" name="Овал 13"/>
          <p:cNvSpPr/>
          <p:nvPr/>
        </p:nvSpPr>
        <p:spPr>
          <a:xfrm>
            <a:off x="8388350" y="3614738"/>
            <a:ext cx="571500" cy="5667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8286750" y="550068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4778430" y="1351917"/>
            <a:ext cx="3464655" cy="704676"/>
          </a:xfrm>
          <a:prstGeom prst="wedgeRoundRectCallout">
            <a:avLst>
              <a:gd name="adj1" fmla="val -102358"/>
              <a:gd name="adj2" fmla="val 787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Все значения могут быть вещественными числами. </a:t>
            </a:r>
            <a:r>
              <a:rPr lang="en-US" sz="1600" b="1" dirty="0"/>
              <a:t> </a:t>
            </a:r>
            <a:r>
              <a:rPr lang="ru-RU" sz="1600" b="1" dirty="0"/>
              <a:t>Используем тип </a:t>
            </a:r>
            <a:r>
              <a:rPr lang="en-US" sz="1600" b="1" dirty="0"/>
              <a:t>double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6731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136525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Этап 2. Получение значения радиуса</a:t>
            </a: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6CA7D-5447-41E1-BE08-650032DD880A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484784"/>
            <a:ext cx="7848872" cy="1261884"/>
          </a:xfrm>
          <a:prstGeom prst="rect">
            <a:avLst/>
          </a:prstGeom>
          <a:ln w="952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altLang="ru-RU" b="1" dirty="0">
                <a:cs typeface="Arial" panose="020B0604020202020204" pitchFamily="34" charset="0"/>
              </a:rPr>
              <a:t>Шаг 1. Получить значение радиуса </a:t>
            </a:r>
            <a:r>
              <a:rPr lang="ru-RU" altLang="ru-RU" b="1" dirty="0">
                <a:solidFill>
                  <a:srgbClr val="008000"/>
                </a:solidFill>
                <a:cs typeface="Arial" panose="020B0604020202020204" pitchFamily="34" charset="0"/>
              </a:rPr>
              <a:t>МОЖНО БЫЛО БЫ ТАК:</a:t>
            </a:r>
          </a:p>
          <a:p>
            <a:endParaRPr lang="ru-RU" altLang="ru-RU" b="1" strike="sngStrike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Console.Write</a:t>
            </a:r>
            <a:r>
              <a:rPr lang="en-US" sz="1600" b="1" strike="sngStrike" dirty="0">
                <a:solidFill>
                  <a:srgbClr val="FF0000"/>
                </a:solidFill>
              </a:rPr>
              <a:t>(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"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Введите радиус: "</a:t>
            </a:r>
            <a:r>
              <a:rPr lang="ru-RU" sz="1600" b="1" strike="sngStrike" dirty="0">
                <a:solidFill>
                  <a:srgbClr val="FF0000"/>
                </a:solidFill>
              </a:rPr>
              <a:t>);</a:t>
            </a:r>
            <a:endParaRPr lang="en-US" sz="1600" b="1" strike="sngStrike" dirty="0">
              <a:solidFill>
                <a:srgbClr val="FF0000"/>
              </a:solidFill>
            </a:endParaRPr>
          </a:p>
          <a:p>
            <a:r>
              <a:rPr lang="ru-RU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= </a:t>
            </a:r>
            <a:r>
              <a:rPr lang="ru-RU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Console.ReadLine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();         //Читаем символьную строку </a:t>
            </a:r>
          </a:p>
          <a:p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double.TryParse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</a:t>
            </a:r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, out r);            //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Преобразуем строку в число</a:t>
            </a:r>
            <a:endParaRPr lang="ru-RU" sz="1600" b="1" strike="sngStrik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645024"/>
            <a:ext cx="7848872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cs typeface="Arial" panose="020B0604020202020204" pitchFamily="34" charset="0"/>
              </a:rPr>
              <a:t>Шаг 2. Модифицируем ПРЕДЛОЖЕННЫЙ код, чтобы проверялась корректность введённого значения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Введите радиус: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=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.ReadLine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();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//Читаем символьную строку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      </a:t>
            </a:r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double.TryParse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(str, out r);         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r));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Преобразуем строку в число </a:t>
            </a:r>
            <a:endParaRPr lang="ru-RU" sz="16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99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F32656-04D2-4922-8929-249FECAEE1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5394E7-8DA3-4214-BFB0-2AFBF7AC5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A9EA8B-B9B5-4761-AC03-6F3E32CF19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3698</Words>
  <Application>Microsoft Office PowerPoint</Application>
  <PresentationFormat>Экран (4:3)</PresentationFormat>
  <Paragraphs>450</Paragraphs>
  <Slides>32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Courier New</vt:lpstr>
      <vt:lpstr>Тема Office</vt:lpstr>
      <vt:lpstr>Модуль 1, Практическое занятие 2 </vt:lpstr>
      <vt:lpstr>Задача 1</vt:lpstr>
      <vt:lpstr>Задача 1</vt:lpstr>
      <vt:lpstr>Задача 1. Реализация без метода</vt:lpstr>
      <vt:lpstr>Задание к задаче 1</vt:lpstr>
      <vt:lpstr>Задача 2. «Шапка» кода программы</vt:lpstr>
      <vt:lpstr>Задача 2. Выделяем этапы</vt:lpstr>
      <vt:lpstr>Задача 2. Этап 1. Объявление переменных</vt:lpstr>
      <vt:lpstr>Задача 2. Этап 2. Получение значения радиуса</vt:lpstr>
      <vt:lpstr>Задача 2. Этап 3. Реализация метода</vt:lpstr>
      <vt:lpstr>Задание к задаче 2</vt:lpstr>
      <vt:lpstr>Форматирование строк при выводе</vt:lpstr>
      <vt:lpstr>Интерполяция строк</vt:lpstr>
      <vt:lpstr>Презентация PowerPoint</vt:lpstr>
      <vt:lpstr>Задача 3</vt:lpstr>
      <vt:lpstr>Задача 3</vt:lpstr>
      <vt:lpstr>Задача 4</vt:lpstr>
      <vt:lpstr>Задача 4</vt:lpstr>
      <vt:lpstr>Задача 4</vt:lpstr>
      <vt:lpstr>Презентация PowerPoint</vt:lpstr>
      <vt:lpstr>Задача 5   </vt:lpstr>
      <vt:lpstr>Задача 6</vt:lpstr>
      <vt:lpstr>Задача 6</vt:lpstr>
      <vt:lpstr>Презентация PowerPoint</vt:lpstr>
      <vt:lpstr>Задача 7</vt:lpstr>
      <vt:lpstr>Задача 7</vt:lpstr>
      <vt:lpstr>Самостоятельно</vt:lpstr>
      <vt:lpstr>Самостоятельно</vt:lpstr>
      <vt:lpstr>Требования к Вашим работам </vt:lpstr>
      <vt:lpstr>Бонус ИЛИ Дополнение для тех, кому скучно… </vt:lpstr>
      <vt:lpstr>Задача 3* для тех, кому скучно… </vt:lpstr>
      <vt:lpstr>Презентация PowerPoint</vt:lpstr>
    </vt:vector>
  </TitlesOfParts>
  <Company>ГУ-ВШЭ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Дударев Виктор Анатольевич</cp:lastModifiedBy>
  <cp:revision>214</cp:revision>
  <dcterms:created xsi:type="dcterms:W3CDTF">2010-08-30T08:10:39Z</dcterms:created>
  <dcterms:modified xsi:type="dcterms:W3CDTF">2021-09-21T10:55:22Z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0x010100C8360F1853A42843BB095B589A47A523</vt:lpwstr>
  </property>
</Properties>
</file>