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7" r:id="rId5"/>
    <p:sldId id="297" r:id="rId6"/>
    <p:sldId id="300" r:id="rId7"/>
    <p:sldId id="286" r:id="rId8"/>
    <p:sldId id="287" r:id="rId9"/>
    <p:sldId id="299" r:id="rId10"/>
    <p:sldId id="289" r:id="rId11"/>
    <p:sldId id="290" r:id="rId12"/>
    <p:sldId id="291" r:id="rId13"/>
    <p:sldId id="298" r:id="rId14"/>
    <p:sldId id="292" r:id="rId15"/>
    <p:sldId id="293" r:id="rId16"/>
    <p:sldId id="295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E0675-5136-314B-B85E-1A3EC3FBBDC0}" v="4" dt="2021-09-14T17:07:1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5624"/>
  </p:normalViewPr>
  <p:slideViewPr>
    <p:cSldViewPr>
      <p:cViewPr varScale="1">
        <p:scale>
          <a:sx n="106" d="100"/>
          <a:sy n="106" d="100"/>
        </p:scale>
        <p:origin x="24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88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рденко Мария Константиновна" userId="5d93e3fc-1800-400b-a749-00adb2d12005" providerId="ADAL" clId="{F88E0675-5136-314B-B85E-1A3EC3FBBDC0}"/>
    <pc:docChg chg="custSel modSld">
      <pc:chgData name="Горденко Мария Константиновна" userId="5d93e3fc-1800-400b-a749-00adb2d12005" providerId="ADAL" clId="{F88E0675-5136-314B-B85E-1A3EC3FBBDC0}" dt="2021-09-14T17:07:20.076" v="50" actId="20577"/>
      <pc:docMkLst>
        <pc:docMk/>
      </pc:docMkLst>
      <pc:sldChg chg="modSp mod">
        <pc:chgData name="Горденко Мария Константиновна" userId="5d93e3fc-1800-400b-a749-00adb2d12005" providerId="ADAL" clId="{F88E0675-5136-314B-B85E-1A3EC3FBBDC0}" dt="2021-09-14T17:07:20.076" v="50" actId="20577"/>
        <pc:sldMkLst>
          <pc:docMk/>
          <pc:sldMk cId="0" sldId="286"/>
        </pc:sldMkLst>
        <pc:spChg chg="mod">
          <ac:chgData name="Горденко Мария Константиновна" userId="5d93e3fc-1800-400b-a749-00adb2d12005" providerId="ADAL" clId="{F88E0675-5136-314B-B85E-1A3EC3FBBDC0}" dt="2021-09-14T17:07:20.076" v="50" actId="20577"/>
          <ac:spMkLst>
            <pc:docMk/>
            <pc:sldMk cId="0" sldId="286"/>
            <ac:spMk id="4" creationId="{55B5E0A0-B142-4977-A9B6-2F1FADDC81B1}"/>
          </ac:spMkLst>
        </pc:spChg>
      </pc:sldChg>
    </pc:docChg>
  </pc:docChgLst>
  <pc:docChgLst>
    <pc:chgData name="Чуйкин Николай Константинович" userId="53628ff7-c324-44ef-82b0-5b4fab301de9" providerId="ADAL" clId="{06619F39-28BB-4FCB-B39B-EF6D7C4B1F34}"/>
    <pc:docChg chg="modSld">
      <pc:chgData name="Чуйкин Николай Константинович" userId="53628ff7-c324-44ef-82b0-5b4fab301de9" providerId="ADAL" clId="{06619F39-28BB-4FCB-B39B-EF6D7C4B1F34}" dt="2019-09-19T05:06:38.348" v="29" actId="20577"/>
      <pc:docMkLst>
        <pc:docMk/>
      </pc:docMkLst>
      <pc:sldChg chg="modSp">
        <pc:chgData name="Чуйкин Николай Константинович" userId="53628ff7-c324-44ef-82b0-5b4fab301de9" providerId="ADAL" clId="{06619F39-28BB-4FCB-B39B-EF6D7C4B1F34}" dt="2019-09-19T05:06:38.348" v="29" actId="20577"/>
        <pc:sldMkLst>
          <pc:docMk/>
          <pc:sldMk cId="0" sldId="290"/>
        </pc:sldMkLst>
        <pc:spChg chg="mod">
          <ac:chgData name="Чуйкин Николай Константинович" userId="53628ff7-c324-44ef-82b0-5b4fab301de9" providerId="ADAL" clId="{06619F39-28BB-4FCB-B39B-EF6D7C4B1F34}" dt="2019-09-19T05:06:38.348" v="29" actId="20577"/>
          <ac:spMkLst>
            <pc:docMk/>
            <pc:sldMk cId="0" sldId="290"/>
            <ac:spMk id="3" creationId="{596DF156-650E-4AE3-B8A0-A44FB3AA4A75}"/>
          </ac:spMkLst>
        </pc:spChg>
      </pc:sldChg>
    </pc:docChg>
  </pc:docChgLst>
  <pc:docChgLst>
    <pc:chgData name="Olga Maksimenkova" userId="f2714537069f5c5f" providerId="LiveId" clId="{FD975953-8140-4F1F-B8A0-7401E839D415}"/>
    <pc:docChg chg="modSld">
      <pc:chgData name="Olga Maksimenkova" userId="f2714537069f5c5f" providerId="LiveId" clId="{FD975953-8140-4F1F-B8A0-7401E839D415}" dt="2019-09-15T10:19:46.778" v="37" actId="20577"/>
      <pc:docMkLst>
        <pc:docMk/>
      </pc:docMkLst>
      <pc:sldChg chg="modSp">
        <pc:chgData name="Olga Maksimenkova" userId="f2714537069f5c5f" providerId="LiveId" clId="{FD975953-8140-4F1F-B8A0-7401E839D415}" dt="2019-09-15T10:18:29.296" v="20" actId="20577"/>
        <pc:sldMkLst>
          <pc:docMk/>
          <pc:sldMk cId="0" sldId="272"/>
        </pc:sldMkLst>
        <pc:spChg chg="mod">
          <ac:chgData name="Olga Maksimenkova" userId="f2714537069f5c5f" providerId="LiveId" clId="{FD975953-8140-4F1F-B8A0-7401E839D415}" dt="2019-09-15T10:18:29.296" v="20" actId="20577"/>
          <ac:spMkLst>
            <pc:docMk/>
            <pc:sldMk cId="0" sldId="272"/>
            <ac:spMk id="16387" creationId="{F3139A9A-73BF-4D9D-BD61-48548E751D03}"/>
          </ac:spMkLst>
        </pc:spChg>
      </pc:sldChg>
      <pc:sldChg chg="modSp">
        <pc:chgData name="Olga Maksimenkova" userId="f2714537069f5c5f" providerId="LiveId" clId="{FD975953-8140-4F1F-B8A0-7401E839D415}" dt="2019-09-15T10:19:46.778" v="37" actId="20577"/>
        <pc:sldMkLst>
          <pc:docMk/>
          <pc:sldMk cId="0" sldId="295"/>
        </pc:sldMkLst>
        <pc:spChg chg="mod">
          <ac:chgData name="Olga Maksimenkova" userId="f2714537069f5c5f" providerId="LiveId" clId="{FD975953-8140-4F1F-B8A0-7401E839D415}" dt="2019-09-15T10:19:46.778" v="37" actId="20577"/>
          <ac:spMkLst>
            <pc:docMk/>
            <pc:sldMk cId="0" sldId="295"/>
            <ac:spMk id="2" creationId="{C9F2E623-1F3A-4C42-B8ED-5D94594234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12663F1-EE7F-41D1-AD64-E8CC280D8A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492EFA-36A9-4252-A962-C16D86A26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073D093-871E-4D45-A8C5-5B28A02654F2}" type="datetimeFigureOut">
              <a:rPr lang="ru-RU"/>
              <a:pPr>
                <a:defRPr/>
              </a:pPr>
              <a:t>14.09.2021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B25B0204-B481-440D-BC87-D8422ACCE2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D83BC62-F306-40FA-A469-40A0A560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59BBC-6C3F-4888-B7DA-EEE8ED26B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AE13B-E2BE-4BF6-B2FC-BD5040558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07FBA1-61C5-4985-9C1D-481B0555D9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1C30D2-B8A7-4081-A36F-768EA22D5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6E3906-CAE9-48E5-AF17-AC669F79F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2F6C8-6739-4228-98F6-D5D7C3E47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FC0C-BDD4-4286-B44C-9DF218201F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00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63ED21-30CA-4D90-91D2-1279CC107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EB21D6-5D64-4FF3-8285-7E4712B2B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3561F4-0B11-42DC-9EAA-C10D08B2C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ACD95-72D5-4162-8C3B-92B9B2C318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92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583A93-4B9A-4928-8C63-1C959D028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3B22C1-86B2-4A97-9532-25F941635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74CBBE-D1EB-4E37-BC58-65D6F4577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90662-DF4A-4BCF-863F-6545E7C111D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62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3F88DF-2333-4525-B0D1-FF4FC5A4B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0ED842-9DA5-4F49-B0D1-1AD860CF0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39415E-C26F-42D9-A682-76F18E42C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C5E0-8396-4FE7-8DC8-13B7CA12F0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94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89DF55-7667-42DF-8272-3324AD073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14DA91-BB13-40FD-A37B-89B568B22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61D923-0CE8-4AE0-9732-AB54E5B63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70FFC-E8D7-463F-A6A4-93A054B8FC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19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FC440-3C95-44B4-AED5-99CBA8A43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A7E2D-BFA0-47D0-AA0F-DD139440F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0B51A-13D5-47EF-BA99-CF520A573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EDE5-A303-48D4-BB1A-413118724C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8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F77284-6060-42FF-82EB-EC2A9FFB4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BD4C1C-035D-451D-BFE7-981AE1E8F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6001B5-BCD0-4624-8E36-5DFF33CBC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F266-4559-473F-A878-EEE6529DC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26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5C749B-BE6D-4C9B-97AB-667BA8F32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28C2C9-84FD-432C-B846-1B5324470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BAD928-BC24-494F-9C74-1B4439631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D66C-02CA-48A0-905D-29D459CA49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92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307B63-8EFA-4115-8579-D81288288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1DE729-4C95-42D9-9321-218E222E2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3CFA2B-AA8B-4293-AAD7-06E34E3AB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7CB7F-91CE-4DD9-A398-F18EE78D612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7E920-F541-4DF5-A21C-F44E539B2E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19B45-FAA4-49EC-AC0D-FF40A28D6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1F80F-8702-471C-91C5-9ACC55F38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613B-E5AF-4C87-9B4A-E1BD83A9CB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28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9CBB4-2C87-4AC4-B537-E085C8D36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DF63E-F488-4AA8-BFA1-D156A6786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C7D60-C314-4819-BF40-2203EF277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C0CB-F135-41E2-9691-1FEE653E12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3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1F6B9E-F111-4256-8C0E-BC80C1764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8012F4-185B-4916-8D53-7853A39C0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FA012F-4033-4280-9A97-D08C6FB297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D87C7-1EEA-4E3F-8CE0-26F6D128B0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C5F34A-A0AB-4ABB-B481-CC0B48AF14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2D4FE46-3334-4887-9025-391C6E369B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3;&#1075;&#1086;&#1088;&#1080;&#1090;&#1084;_&#1085;&#1072;&#1093;&#1086;&#1078;&#1076;&#1077;&#1085;&#1080;&#1103;_&#1082;&#1086;&#1088;&#1085;&#1103;_n-&#1085;&#1086;&#1081;_&#1089;&#1090;&#1077;&#1087;&#1077;&#1085;&#1080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>
            <a:extLst>
              <a:ext uri="{FF2B5EF4-FFF2-40B4-BE49-F238E27FC236}">
                <a16:creationId xmlns:a16="http://schemas.microsoft.com/office/drawing/2014/main" id="{86E87164-1D01-4A02-98E6-F4724195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54175"/>
            <a:ext cx="89916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>
            <a:extLst>
              <a:ext uri="{FF2B5EF4-FFF2-40B4-BE49-F238E27FC236}">
                <a16:creationId xmlns:a16="http://schemas.microsoft.com/office/drawing/2014/main" id="{73FFC274-A584-4F0A-B9E9-9C8A74DF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733800"/>
            <a:ext cx="8991600" cy="20574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ru-RU" sz="2800" b="1" kern="1200" dirty="0">
                <a:solidFill>
                  <a:schemeClr val="accent2"/>
                </a:solidFill>
              </a:rPr>
              <a:t>Передача параметров в методы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2800" b="1" kern="1200" dirty="0">
                <a:solidFill>
                  <a:schemeClr val="accent2"/>
                </a:solidFill>
              </a:rPr>
              <a:t>Условный оператор.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2800" b="1" kern="1200" dirty="0">
                <a:solidFill>
                  <a:schemeClr val="accent2"/>
                </a:solidFill>
              </a:rPr>
              <a:t>Переключатель</a:t>
            </a:r>
            <a:r>
              <a:rPr lang="en-US" sz="2800" b="1" kern="1200" dirty="0">
                <a:solidFill>
                  <a:schemeClr val="accent2"/>
                </a:solidFill>
              </a:rPr>
              <a:t> (switch)</a:t>
            </a:r>
            <a:endParaRPr lang="ru-RU" sz="2800" b="1" kern="1200" dirty="0">
              <a:solidFill>
                <a:schemeClr val="accent2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ru-RU" sz="2800" b="1" kern="1200" dirty="0">
                <a:solidFill>
                  <a:schemeClr val="accent2"/>
                </a:solidFill>
              </a:rPr>
              <a:t>Циклы</a:t>
            </a:r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BF835F66-A0BD-4F8F-9344-242DD314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5562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Дисциплина «Программирование на </a:t>
            </a:r>
            <a:r>
              <a:rPr lang="en-US" altLang="ru-RU" sz="1800" dirty="0"/>
              <a:t>C#</a:t>
            </a:r>
            <a:r>
              <a:rPr lang="ru-RU" altLang="ru-RU" sz="18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04922-58F6-4366-93AE-A8B2122A2EFB}"/>
              </a:ext>
            </a:extLst>
          </p:cNvPr>
          <p:cNvSpPr txBox="1"/>
          <p:nvPr/>
        </p:nvSpPr>
        <p:spPr>
          <a:xfrm>
            <a:off x="7010400" y="285750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altLang="ru-RU" sz="1800" dirty="0"/>
              <a:t>В.В. Подбельский, О.В. </a:t>
            </a:r>
            <a:r>
              <a:rPr lang="ru-RU" altLang="ru-RU" sz="1800" dirty="0" err="1"/>
              <a:t>Максименкова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D8EF-2C38-4EB0-B181-64C5FA03DB7C}"/>
              </a:ext>
            </a:extLst>
          </p:cNvPr>
          <p:cNvSpPr txBox="1"/>
          <p:nvPr/>
        </p:nvSpPr>
        <p:spPr>
          <a:xfrm>
            <a:off x="119336" y="6381328"/>
            <a:ext cx="864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Благодарность Д.Д. Сагалову за помощь в доработке презентаций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9444-2586-4A8A-8158-61A3FFF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B8D6-B20B-4001-AF74-741222F2A5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1"/>
            <a:ext cx="8229600" cy="1752600"/>
          </a:xfrm>
          <a:blipFill>
            <a:blip r:embed="rId2"/>
            <a:stretch>
              <a:fillRect l="-518" t="-1730"/>
            </a:stretch>
          </a:blip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55FEC-CAC6-4CF5-8C6C-80A124BE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3C5E0-8396-4FE7-8DC8-13B7CA12F02E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A63C4-69CB-47A4-8E25-64D7AD7B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0E85C8B8-3F65-4FAC-A173-49AA02BC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0972800" cy="2031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Написать метод для расчета сложных процентов.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Параметры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: начальный капитал, годовая процентная ставка, число лет (вклада).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Возвращаемое значение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 – итоговая сумма в конце срока вклада.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 основной программе ввести начальный капитал (больший нуля), процентную ставку и число лет. Вывести таблицу значений итоговых сумм в конце каждого года вплоть до заданного числа лет.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7D9E58-DA33-468E-A111-A5E61868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B2A19-4BBF-4839-A83B-1C29319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22" y="1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19CEC-C13F-4540-9DFE-6723A07A05D3}"/>
              </a:ext>
            </a:extLst>
          </p:cNvPr>
          <p:cNvSpPr/>
          <p:nvPr/>
        </p:nvSpPr>
        <p:spPr>
          <a:xfrm>
            <a:off x="509585" y="762000"/>
            <a:ext cx="11166475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k, r, s, 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// По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кодстайлу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не стоит оставлять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одной строке с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 В примере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сделано из-за 	// ограничений пространства на слайде.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"Введите начальный капитал: 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.TryParse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.ReadLine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k) |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k &lt;= 0); 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Капитал не отрицателен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"Введите годовую процентную ставку: 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.TryParse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.ReadLine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r) |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r &lt;= 0);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Процент не отрицателен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"Введите число лет: 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.TryParse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.ReadLine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n == 0);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число лет не равно нулю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s = Total(k, r, n);       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обращение к методу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Итоговая сумма: 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end of Main()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end of Program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17B1A7-A8EB-4303-96E0-854A5B7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2E623-1F3A-4C42-B8ED-5D945942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98318EFB-CBF0-447B-8313-36E7BF4D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0972800" cy="258532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Написать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метод для решения квадратного уравнения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. 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Параметры – коэффициенты уравнения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, и два параметра, для получения значений </a:t>
            </a:r>
            <a:r>
              <a:rPr kumimoji="0" lang="ru-RU" altLang="ru-RU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вещественных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 корней. 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При отсутствии вещественных корней (если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=0 или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=0 и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!=0) метод должен возвращать в точку вызова значение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false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, иначе -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. 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 основной программе вводить коэффициенты квадратного уравнения, выводить значения вещественных корней или сообщение об их отсутствии.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88FB4F-ACBA-468E-B5D0-2522CFE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35F6D5D0-BA30-4E9D-AB6B-585DA090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8600"/>
            <a:ext cx="11963400" cy="914400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Выполните самостоятельно дома или на семинаре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6B52C6DD-DBEA-44B8-91F5-1DE2FD5E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0972800" cy="34163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1) Написать метод, находящий трехзначное десятичное число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все цифры которого одинаковы и которое представляет собой сумму первых членов натурального ряда, то есть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1+2+3+4+…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Вывести полученное число, количество членов ряда и условное изображение соответствующей суммы, в которой указаны первые три и последние три члена, а средние члены обозначены многоточием. </a:t>
            </a:r>
            <a:r>
              <a:rPr kumimoji="0" lang="ru-RU" alt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Например, если последний член равен 25, то вывести: 1+2+3+…+23+24+25.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2) Написать метод, преобразующий число переданное в качестве параметра в число, записанное теми же цифрами, но идущими в обратном порядке.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Например, </a:t>
            </a:r>
            <a:r>
              <a:rPr kumimoji="0" lang="en-US" alt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1024 - &gt; 4201, 120 -&gt; 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2) Модифицируйте коды заданий из семинара, включив в них проверки корректности и осмысленности введенных данных.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8AEC62-6F81-4928-8883-28F8AD78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6E23CAB-F0B3-471E-B358-A76E6AEA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28600"/>
            <a:ext cx="11696700" cy="655638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Выполните самостоятельно дома или на семинаре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2">
                <a:extLst>
                  <a:ext uri="{FF2B5EF4-FFF2-40B4-BE49-F238E27FC236}">
                    <a16:creationId xmlns:a16="http://schemas.microsoft.com/office/drawing/2014/main" id="{A05A740E-35F5-4D19-9EEB-5F7EB5694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219200"/>
                <a:ext cx="10972800" cy="4574970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Написать метод, вычисляющий логическое значение функции </a:t>
                </a:r>
                <a:r>
                  <a:rPr kumimoji="0" lang="ru-RU" altLang="ru-RU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G=F(X,Y)</a:t>
                </a: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 Результат равен </a:t>
                </a:r>
                <a:r>
                  <a:rPr kumimoji="0" lang="ru-RU" altLang="ru-RU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true</a:t>
                </a: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если точка с координатами (X,Y) попадает в фигуру G, и результат равен </a:t>
                </a:r>
                <a:r>
                  <a:rPr kumimoji="0" lang="ru-RU" altLang="ru-RU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false</a:t>
                </a: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если точка с координатами (X,Y) не попадает в фигуру G. Фигура G - сектор круга радиусом R=2 в диапазоне углов -90&lt;= fi &lt;=45.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Написать метод, вычисляющий значение функции G=F(X,Y) </a:t>
                </a:r>
                <a:br>
                  <a:rPr kumimoji="0" lang="ru-RU" altLang="ru-RU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ru-R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ru-R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ru-RU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ru-RU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0" lang="en-US" altLang="ru-RU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и 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0" lang="en-US" altLang="ru-RU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и 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0.5∙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в остальных случаях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ru-RU" alt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ru-RU" alt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Написать метод, вычисляющий значение функции G=F(X)</a:t>
                </a:r>
                <a:b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ru-R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ru-R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ru-RU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ru-RU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kumimoji="0" lang="en-US" altLang="ru-RU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≤0.5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kumimoji="0" lang="en-US" altLang="ru-RU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ru-RU" sz="16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16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∙(</m:t>
                                          </m:r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−1)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ru-RU" sz="16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ru-RU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ru-RU" alt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alt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(***) Трехзначным целым числом кодируется номер аудитории в учебном корпусе. Старшая цифра обозначают номер этажа, а две младшие –  номер аудитории на этаже. Из трех аудиторий определить и вывести на экран ту аудиторию, которая имеет минимальный номер внутри этажа. Если таких аудиторий несколько - вывести любую из них. </a:t>
                </a:r>
              </a:p>
            </p:txBody>
          </p:sp>
        </mc:Choice>
        <mc:Fallback xmlns="">
          <p:sp>
            <p:nvSpPr>
              <p:cNvPr id="7" name="Прямоугольник 2">
                <a:extLst>
                  <a:ext uri="{FF2B5EF4-FFF2-40B4-BE49-F238E27FC236}">
                    <a16:creationId xmlns:a16="http://schemas.microsoft.com/office/drawing/2014/main" id="{A05A740E-35F5-4D19-9EEB-5F7EB5694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4574970"/>
              </a:xfrm>
              <a:prstGeom prst="rect">
                <a:avLst/>
              </a:prstGeom>
              <a:blipFill>
                <a:blip r:embed="rId2"/>
                <a:stretch>
                  <a:fillRect l="-166" t="-266" b="-798"/>
                </a:stretch>
              </a:blipFill>
              <a:ln w="9525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F36112-B312-4749-BDFC-A50BD67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6AE3AB47-DB3D-4C3E-9A47-80B327C8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990600"/>
          </a:xfrm>
        </p:spPr>
        <p:txBody>
          <a:bodyPr/>
          <a:lstStyle/>
          <a:p>
            <a:pPr>
              <a:defRPr/>
            </a:pPr>
            <a:r>
              <a:rPr lang="ru-RU" alt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Предупреждение</a:t>
            </a:r>
          </a:p>
        </p:txBody>
      </p:sp>
      <p:sp>
        <p:nvSpPr>
          <p:cNvPr id="16387" name="Прямоугольник 2">
            <a:extLst>
              <a:ext uri="{FF2B5EF4-FFF2-40B4-BE49-F238E27FC236}">
                <a16:creationId xmlns:a16="http://schemas.microsoft.com/office/drawing/2014/main" id="{4FB63352-02A7-4F66-A1A4-81C121B4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10972800" cy="18319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Зачастую примеры в данной презентации не соответствуют </a:t>
            </a:r>
            <a:r>
              <a:rPr lang="ru-RU" altLang="ru-RU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кодстайлу</a:t>
            </a:r>
            <a:r>
              <a:rPr lang="en-US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связи с ограниченным пространством на слайдах.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endParaRPr lang="ru-RU" altLang="ru-RU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первую очередь, это касается фигурных скобок, которые НЕ должны находиться на одной строке с</a:t>
            </a:r>
            <a:r>
              <a:rPr lang="en-US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if/while.</a:t>
            </a:r>
            <a:endParaRPr lang="ru-RU" altLang="ru-RU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99206C1A-7AB8-4A45-8F30-FEE85C03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97" y="3429000"/>
            <a:ext cx="10972800" cy="24622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Корректный стиль имеет вид: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Ваш код...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+mn-lt"/>
                <a:cs typeface="Times New Roman" panose="02020603050405020304" pitchFamily="18" charset="0"/>
              </a:rPr>
            </a:b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+mn-lt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Обратите внимание, что даже для одиночных операторов в блоке фигурные скобки ОБЯЗАТЕЛЬНЫ.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B869F4E-D3CB-4698-816D-027645BE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6AE3AB47-DB3D-4C3E-9A47-80B327C8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990600"/>
          </a:xfrm>
        </p:spPr>
        <p:txBody>
          <a:bodyPr/>
          <a:lstStyle/>
          <a:p>
            <a:pPr>
              <a:defRPr/>
            </a:pPr>
            <a:r>
              <a:rPr lang="ru-RU" alt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7" name="Прямоугольник 2">
            <a:extLst>
              <a:ext uri="{FF2B5EF4-FFF2-40B4-BE49-F238E27FC236}">
                <a16:creationId xmlns:a16="http://schemas.microsoft.com/office/drawing/2014/main" id="{4FB63352-02A7-4F66-A1A4-81C121B4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0972800" cy="36016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метод, переводящий оценку в баллах десятибалльной шкалы в аттестационную (четырех балльную) шкалу: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* 1, 2, 3 балла – неудовлетворительно;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* 4,5 – удовлетворительно;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* 6,7 – хорошо;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* 8, 9, 10 – отлично. </a:t>
            </a:r>
            <a:endParaRPr lang="en-US" altLang="ru-RU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endParaRPr lang="ru-RU" altLang="ru-RU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переключатель</a:t>
            </a:r>
            <a:r>
              <a:rPr lang="en-US" altLang="ru-RU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(switch)</a:t>
            </a:r>
            <a:r>
              <a:rPr lang="ru-RU" altLang="ru-RU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 в получайте от пользователя оценки (целые числа из диапазона 1..10 и выводите значение в четырёх балльной шкале.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4B6314-A711-44C3-A0D4-13190661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6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55B5E0A0-B142-4977-A9B6-2F1FADDC8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30705"/>
            <a:ext cx="10972800" cy="40934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Написать </a:t>
            </a:r>
            <a:r>
              <a:rPr lang="ru-RU" altLang="ru-RU" sz="2000" b="1" dirty="0">
                <a:latin typeface="+mn-lt"/>
                <a:ea typeface="Calibri" pitchFamily="34" charset="0"/>
                <a:cs typeface="Times New Roman" pitchFamily="18" charset="0"/>
              </a:rPr>
              <a:t>метод</a:t>
            </a:r>
            <a:endParaRPr lang="en-US" altLang="ru-RU" sz="2000" b="1" dirty="0">
              <a:solidFill>
                <a:srgbClr val="0000FF"/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2000" b="1" dirty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bool Function1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2000" b="1" dirty="0">
                <a:solidFill>
                  <a:srgbClr val="0000FF"/>
                </a:solidFill>
                <a:ea typeface="Calibri" pitchFamily="34" charset="0"/>
                <a:cs typeface="Times New Roman" pitchFamily="18" charset="0"/>
              </a:rPr>
              <a:t>void Function2</a:t>
            </a:r>
            <a:endParaRPr lang="en-US" altLang="ru-RU" sz="2000" b="1" dirty="0">
              <a:solidFill>
                <a:srgbClr val="0000FF"/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с двумя логическими параметрами, </a:t>
            </a:r>
            <a:r>
              <a:rPr lang="ru-RU" altLang="ru-RU" sz="2000" b="1" dirty="0">
                <a:latin typeface="+mn-lt"/>
                <a:ea typeface="Calibri" pitchFamily="34" charset="0"/>
                <a:cs typeface="Times New Roman" pitchFamily="18" charset="0"/>
              </a:rPr>
              <a:t>вычисляющий и возвращающий значение логического выражения</a:t>
            </a: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 (конкретное выражение в условии должно быть явно задано).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b="1" dirty="0">
                <a:latin typeface="+mn-lt"/>
                <a:ea typeface="Calibri" pitchFamily="34" charset="0"/>
                <a:cs typeface="Times New Roman" pitchFamily="18" charset="0"/>
              </a:rPr>
              <a:t>Логическое выражение: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!(p &amp; q) &amp; !(p | !q)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ru-RU" sz="2000" dirty="0"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В основной программе </a:t>
            </a:r>
            <a:r>
              <a:rPr lang="ru-RU" altLang="ru-RU" sz="2000" b="1" dirty="0">
                <a:latin typeface="+mn-lt"/>
                <a:ea typeface="Calibri" pitchFamily="34" charset="0"/>
                <a:cs typeface="Times New Roman" pitchFamily="18" charset="0"/>
              </a:rPr>
              <a:t>построить таблицу истинности логического выражения</a:t>
            </a: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, заданного методом.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2000" dirty="0"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Модифицируйте предложенный на слайде 4 код метода </a:t>
            </a:r>
            <a:r>
              <a:rPr lang="en-US" altLang="ru-RU" sz="2000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</a:rPr>
              <a:t>Main()</a:t>
            </a:r>
            <a:r>
              <a:rPr lang="ru-RU" altLang="ru-RU" sz="2000" dirty="0">
                <a:solidFill>
                  <a:srgbClr val="0000FF"/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2000" dirty="0">
                <a:latin typeface="+mn-lt"/>
                <a:ea typeface="Calibri" pitchFamily="34" charset="0"/>
                <a:cs typeface="Times New Roman" pitchFamily="18" charset="0"/>
              </a:rPr>
              <a:t>так, чтобы на экран выдавалась таблица из нулей и единиц.</a:t>
            </a:r>
            <a:endParaRPr lang="en-US" altLang="ru-RU" sz="2000" dirty="0"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A607E48-435B-4029-AB4F-4B3B1B834E03}"/>
              </a:ext>
            </a:extLst>
          </p:cNvPr>
          <p:cNvSpPr txBox="1">
            <a:spLocks/>
          </p:cNvSpPr>
          <p:nvPr/>
        </p:nvSpPr>
        <p:spPr bwMode="auto">
          <a:xfrm>
            <a:off x="1676400" y="762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altLang="ru-RU" sz="4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7EDD60-79A6-4F1F-904F-4D2BB3B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EEC9D-7837-49F3-A03E-39D8DABF34BD}"/>
              </a:ext>
            </a:extLst>
          </p:cNvPr>
          <p:cNvSpPr/>
          <p:nvPr/>
        </p:nvSpPr>
        <p:spPr>
          <a:xfrm>
            <a:off x="571500" y="780157"/>
            <a:ext cx="11049000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q, res;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Таблица истинности !(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&amp; q) &amp; !(p | !q)"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p \t q \t F"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q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 = Function(p, q);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933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"{p}\t{q}\t{res}"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q = !q;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(!q);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 = !p;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(!p);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выхода нажмите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описание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02D5FB-EA25-4537-8823-773453B09A06}"/>
              </a:ext>
            </a:extLst>
          </p:cNvPr>
          <p:cNvSpPr txBox="1">
            <a:spLocks/>
          </p:cNvSpPr>
          <p:nvPr/>
        </p:nvSpPr>
        <p:spPr bwMode="auto">
          <a:xfrm>
            <a:off x="1676400" y="76199"/>
            <a:ext cx="8839200" cy="7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altLang="ru-RU" sz="4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577974-AEE0-4806-A026-7CFD380F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омер слайда 2">
            <a:extLst>
              <a:ext uri="{FF2B5EF4-FFF2-40B4-BE49-F238E27FC236}">
                <a16:creationId xmlns:a16="http://schemas.microsoft.com/office/drawing/2014/main" id="{CC84F8A4-E1D2-46E7-A26D-7863DFE2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2125" y="61658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9C98E-BB6E-45AC-B3AD-3A86220125BA}" type="slidenum">
              <a:rPr lang="ru-RU" altLang="en-US"/>
              <a:pPr/>
              <a:t>6</a:t>
            </a:fld>
            <a:endParaRPr lang="ru-RU" alt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1FE21F-1CAD-D748-BB65-8FC9F659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56890"/>
            <a:ext cx="4495800" cy="2985211"/>
          </a:xfrm>
          <a:prstGeom prst="rect">
            <a:avLst/>
          </a:prstGeom>
        </p:spPr>
      </p:pic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24787581-38A1-46CE-A345-A58D0AFC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56638"/>
            <a:ext cx="10972800" cy="2031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Вычислить площадь под графиком функции </a:t>
            </a: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X^2</a:t>
            </a: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на отрезке </a:t>
            </a: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[0;A]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при помощи метода трапеций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вещественная точка 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и шаг интегрирования </a:t>
            </a:r>
            <a:r>
              <a:rPr kumimoji="0" lang="ru-RU" altLang="en-US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delta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задаются с клавиатуры.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Чтобы организовать проверку корректности введённых данных, определите ограничения на значения 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А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и 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delta</a:t>
            </a: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Как вычисляется значение, добавляемое к интегральной сумме на каждом шаге.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Определите условие выхода из цикла формирования интегральной суммы.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064749-CA4E-46F3-ADC9-7C1FF1977FB8}"/>
              </a:ext>
            </a:extLst>
          </p:cNvPr>
          <p:cNvSpPr txBox="1">
            <a:spLocks/>
          </p:cNvSpPr>
          <p:nvPr/>
        </p:nvSpPr>
        <p:spPr bwMode="auto">
          <a:xfrm>
            <a:off x="1676400" y="762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altLang="ru-RU" sz="4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altLang="ru-RU" sz="4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C8A1-14FF-4F8B-BB19-F1474EEE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4EC9D0-D047-5040-B180-D06E6FC7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34945"/>
            <a:ext cx="6643686" cy="28643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643E44-1B8B-604C-9EE6-C29B58610C71}"/>
              </a:ext>
            </a:extLst>
          </p:cNvPr>
          <p:cNvSpPr/>
          <p:nvPr/>
        </p:nvSpPr>
        <p:spPr>
          <a:xfrm>
            <a:off x="609600" y="6505233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https://ru.wikipedia.org/wiki/Алгоритм_нахождения_корня_n-ной_степени</a:t>
            </a:r>
            <a:r>
              <a:rPr lang="ru-RU" dirty="0"/>
              <a:t> </a:t>
            </a:r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40AFCF83-394C-4BD4-8D1C-50AAD2EF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20676"/>
            <a:ext cx="10972800" cy="23083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Написать метод для вычисления по формуле Ньютона с точностью до «машинного нуля» приближенного значения арифметического квадратного корня.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Параметры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: подкоренное значение, полученное значение корня и значение точности, достигнутой при его вычислении. Если подкоренное значение отрицательно - метод должен возвращать в точку вызова значение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false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, иначе -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. 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itchFamily="34" charset="0"/>
                <a:cs typeface="Times New Roman" pitchFamily="18" charset="0"/>
              </a:rPr>
              <a:t>В основной программе вводить вещественные числа и выводить их корни. При отрицательных числах выводить сообщения.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881544-9D13-4F48-9CA5-5D4E7B7D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37BB8-4557-4BEA-8F03-96C1E5F8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76201"/>
            <a:ext cx="8229600" cy="761999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AD5AF-1BE2-4DD4-ABA6-39D8ED4CEA36}"/>
              </a:ext>
            </a:extLst>
          </p:cNvPr>
          <p:cNvSpPr/>
          <p:nvPr/>
        </p:nvSpPr>
        <p:spPr>
          <a:xfrm>
            <a:off x="571500" y="838200"/>
            <a:ext cx="11049000" cy="5731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// Корень по формуле Ньютона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Main( )       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x, result = 0, eps = 0;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.Title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Формула Ньютона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ConsoleKeyInfo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keyInfo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//Нажатая пользователем клавиша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.Clear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();     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// очистка консольного окна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.Write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"x="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.TryParse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x));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TODO: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вычисления  (обращение к методу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Newton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 и вывод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          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Для выхода нажмите клавишу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ESC"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keyInfo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.ReadKey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keyInfo.Key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ConsoleKey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.Escape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.Beep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(500, 1000);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TODO: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Объявление метода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Newton()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938859-082B-403F-B9BF-4EFC6C02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99884-7258-4051-A2A1-974E6813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2B6B-A4F3-46B0-A56A-9D7A2BDA3BCE}"/>
              </a:ext>
            </a:extLst>
          </p:cNvPr>
          <p:cNvSpPr/>
          <p:nvPr/>
        </p:nvSpPr>
        <p:spPr>
          <a:xfrm>
            <a:off x="571500" y="838200"/>
            <a:ext cx="11049000" cy="148399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вычисления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вывод</a:t>
            </a: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(!Newton(x,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eps))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"root({0}) = {1,8:f4}, eps = {2,8:e4}"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x, result, eps);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28E17-BAD8-431E-A2D1-81330E0026C5}"/>
              </a:ext>
            </a:extLst>
          </p:cNvPr>
          <p:cNvSpPr/>
          <p:nvPr/>
        </p:nvSpPr>
        <p:spPr>
          <a:xfrm>
            <a:off x="571500" y="2514600"/>
            <a:ext cx="11049000" cy="431554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Newton(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x,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sq,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eps)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r1, r2 = x;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sq = eps = 0.0;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(x &lt;= 0.0)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Ошибка в данных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r1 = r2;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eps = x / r1 / 2 - r1 / 2;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r2 = r1 +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}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(r1 != r2); 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// пока приближения «различимы» для ЭВМ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sq = r2;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65CCD4-66D9-4BDC-B829-4C3C12E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D66C-02CA-48A0-905D-29D459CA49AD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A5B0AEB3FBAB84BAE48FB2A36E49FD8" ma:contentTypeVersion="2" ma:contentTypeDescription="Создание документа." ma:contentTypeScope="" ma:versionID="a8981328cb29eeb919f54d8be738123b">
  <xsd:schema xmlns:xsd="http://www.w3.org/2001/XMLSchema" xmlns:xs="http://www.w3.org/2001/XMLSchema" xmlns:p="http://schemas.microsoft.com/office/2006/metadata/properties" xmlns:ns2="cd50577e-7bc8-4161-b13a-f490416503a8" targetNamespace="http://schemas.microsoft.com/office/2006/metadata/properties" ma:root="true" ma:fieldsID="0c7b8f4c1ac9caef624df9fd668c4e49" ns2:_="">
    <xsd:import namespace="cd50577e-7bc8-4161-b13a-f49041650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0577e-7bc8-4161-b13a-f49041650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243ED0-B80A-4933-ADC3-4B829FC0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50577e-7bc8-4161-b13a-f49041650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5490C-C63D-479C-BCC4-FEB4ED372122}">
  <ds:schemaRefs>
    <ds:schemaRef ds:uri="http://schemas.openxmlformats.org/package/2006/metadata/core-properties"/>
    <ds:schemaRef ds:uri="http://schemas.microsoft.com/office/2006/metadata/properties"/>
    <ds:schemaRef ds:uri="cd50577e-7bc8-4161-b13a-f490416503a8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40BBD0-D620-4287-9EB3-F9147FFC5B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1606</Words>
  <Application>Microsoft Macintosh PowerPoint</Application>
  <PresentationFormat>Широкоэкранный</PresentationFormat>
  <Paragraphs>180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Тема Office</vt:lpstr>
      <vt:lpstr>Модуль 1, Практическое занятие 3</vt:lpstr>
      <vt:lpstr>Предупреждение</vt:lpstr>
      <vt:lpstr>Задача 1</vt:lpstr>
      <vt:lpstr>Презентация PowerPoint</vt:lpstr>
      <vt:lpstr>Презентация PowerPoint</vt:lpstr>
      <vt:lpstr>Презентация PowerPoint</vt:lpstr>
      <vt:lpstr>Задача 4</vt:lpstr>
      <vt:lpstr>Задача 4</vt:lpstr>
      <vt:lpstr>Задача 4</vt:lpstr>
      <vt:lpstr>Задача 5</vt:lpstr>
      <vt:lpstr>Задача 6</vt:lpstr>
      <vt:lpstr>Задача 6</vt:lpstr>
      <vt:lpstr>Задача 7</vt:lpstr>
      <vt:lpstr>Выполните самостоятельно дома или на семинаре</vt:lpstr>
      <vt:lpstr>Выполните самостоятельно дома или на семинаре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Горденко Мария Константиновна</cp:lastModifiedBy>
  <cp:revision>137</cp:revision>
  <cp:lastPrinted>1601-01-01T00:00:00Z</cp:lastPrinted>
  <dcterms:created xsi:type="dcterms:W3CDTF">1601-01-01T00:00:00Z</dcterms:created>
  <dcterms:modified xsi:type="dcterms:W3CDTF">2021-09-14T17:07:36Z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0x010100DA5B0AEB3FBAB84BAE48FB2A36E49FD8</vt:lpwstr>
  </property>
</Properties>
</file>