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7" r:id="rId2"/>
    <p:sldId id="376" r:id="rId3"/>
    <p:sldId id="360" r:id="rId4"/>
    <p:sldId id="396" r:id="rId5"/>
    <p:sldId id="392" r:id="rId6"/>
    <p:sldId id="397" r:id="rId7"/>
    <p:sldId id="398" r:id="rId8"/>
    <p:sldId id="399" r:id="rId9"/>
    <p:sldId id="400" r:id="rId10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76BA0C-5A76-4739-929E-7EAF6EC3B014}">
          <p14:sldIdLst>
            <p14:sldId id="297"/>
          </p14:sldIdLst>
        </p14:section>
        <p14:section name="1. О поиске ссылок" id="{EF52314D-B5B6-4F2E-ADC4-4EB3E08E4108}">
          <p14:sldIdLst>
            <p14:sldId id="376"/>
            <p14:sldId id="360"/>
            <p14:sldId id="396"/>
          </p14:sldIdLst>
        </p14:section>
        <p14:section name="2. Инф.безопасность" id="{30A3BDE2-F13F-4560-B523-6BA14BDDC0B2}">
          <p14:sldIdLst>
            <p14:sldId id="392"/>
          </p14:sldIdLst>
        </p14:section>
        <p14:section name="3. Безопасности не бывает много" id="{5B067A63-57C4-4290-AB4C-43293DED4F56}">
          <p14:sldIdLst>
            <p14:sldId id="397"/>
          </p14:sldIdLst>
        </p14:section>
        <p14:section name="4. Шахматы" id="{4157E449-83A1-4313-8D97-3E5D456C88CB}">
          <p14:sldIdLst>
            <p14:sldId id="398"/>
          </p14:sldIdLst>
        </p14:section>
        <p14:section name="5. Картинки" id="{4AE25271-92AB-4BB5-A690-2E76EDBA5DD4}">
          <p14:sldIdLst>
            <p14:sldId id="399"/>
          </p14:sldIdLst>
        </p14:section>
        <p14:section name="6. Поиграем с шаблонами" id="{226EBA70-986E-4480-B65D-0EE5B4E9A090}">
          <p14:sldIdLst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94132" autoAdjust="0"/>
  </p:normalViewPr>
  <p:slideViewPr>
    <p:cSldViewPr>
      <p:cViewPr varScale="1">
        <p:scale>
          <a:sx n="80" d="100"/>
          <a:sy n="80" d="100"/>
        </p:scale>
        <p:origin x="9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850C4DE-AF14-4582-889A-7CFA584CA1E0}" type="datetimeFigureOut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519A847-C010-4499-B1C2-4E2E947D9A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65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DC29779-9140-41DE-B968-531B11A5F519}" type="datetimeFigureOut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48DDDE-8552-4D5E-8F01-8DC87D8C23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9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84A6B-1E48-4C51-95F0-AD0425578AF6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9553-E3A1-42BC-B3CD-6CC90B33CE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11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B3B7-2BF6-43C9-BD1F-1A15C4040E37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65559-D17F-4021-87CE-D702F543D4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6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7B0-C8D0-46DE-98A0-4F5B5690C504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16B17-54B6-49E3-A7C9-276571EE33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9BA8C-919F-4B48-AAB7-2CFDEEF7F7EF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258D5-9FD6-423E-B463-B253F6DB03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9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2FC4-8AFF-45D3-92E3-F9A9DC26D72C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CA5C6-2EB2-4C67-9682-4FD089602C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5148-CFF5-424F-93A2-84476F3BD584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A458D-5B5B-4E74-B55E-E768C7553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9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2298-DE27-48B2-9150-5C9B9028E9BE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2E4-A2FD-4932-8FCD-2CDE998E9F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23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3825-5F9D-4CAD-A2C4-85BC3DE5AE01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088A-F097-4D7A-BACB-71E0D57564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36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57CE-6366-4850-9315-F2FCDEE20DD1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04A15-7D9E-4F0B-B2C2-E7C6974E33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8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045B-044E-4E6A-8C00-CD3C08B5A15F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3039F-AB53-4952-B4DD-621E0C2F48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35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FEA6-1A18-4C37-BAC2-E2D6294603C0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F77DB-AA0C-41B0-B306-93FB849172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621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F80A290D-868B-4A24-A285-47F3F65414D1}" type="datetime1">
              <a:rPr lang="ru-RU"/>
              <a:pPr>
                <a:defRPr/>
              </a:pPr>
              <a:t>06.10.2021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7D29C7-3377-4E5A-8AB7-1CF5F1B8602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URL#&#1050;&#1086;&#1076;&#1080;&#1088;&#1086;&#1074;&#1072;&#1085;&#1080;&#1077;_UR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programming-guide/concepts/async/using-async-for-file-access" TargetMode="External"/><Relationship Id="rId2" Type="http://schemas.openxmlformats.org/officeDocument/2006/relationships/hyperlink" Target="https://yandex.ru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64;&#1072;&#1093;&#1084;&#1072;&#1090;&#1085;&#1072;&#1103;_&#1076;&#1086;&#1089;&#1082;&#1072;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mages_background.asp" TargetMode="External"/><Relationship Id="rId2" Type="http://schemas.openxmlformats.org/officeDocument/2006/relationships/hyperlink" Target="https://ru.wikipedia.org/wiki/&#1064;&#1072;&#1093;&#1084;&#1072;&#1090;&#1085;&#1072;&#1103;_&#1076;&#1086;&#1089;&#1082;&#1072;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abr.com/r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1188" y="2060575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6b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863" y="4149725"/>
            <a:ext cx="6835775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Регулярные выражения</a:t>
            </a:r>
            <a:endParaRPr lang="en-US" altLang="ru-RU" b="1" dirty="0">
              <a:solidFill>
                <a:srgbClr val="009900"/>
              </a:solidFill>
            </a:endParaRPr>
          </a:p>
          <a:p>
            <a:pPr lvl="1" eaLnBrk="1" hangingPunct="1"/>
            <a:endParaRPr lang="ru-RU" altLang="ru-RU" sz="2800" b="1" dirty="0">
              <a:solidFill>
                <a:srgbClr val="00990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0058F47-4A6B-4DC2-8E2F-B8EBEE486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" y="304800"/>
            <a:ext cx="3910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Дисциплина «Программирование»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6FB73-0C8A-47E9-9813-60C55B4D7FA2}"/>
              </a:ext>
            </a:extLst>
          </p:cNvPr>
          <p:cNvSpPr txBox="1"/>
          <p:nvPr/>
        </p:nvSpPr>
        <p:spPr>
          <a:xfrm>
            <a:off x="183509" y="6019800"/>
            <a:ext cx="877698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</a:rPr>
              <a:t>Disclaimer: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000000"/>
                </a:solidFill>
              </a:rPr>
              <a:t>Помните, что серьезно </a:t>
            </a:r>
            <a:r>
              <a:rPr lang="ru-RU" b="1" dirty="0" err="1">
                <a:solidFill>
                  <a:srgbClr val="000000"/>
                </a:solidFill>
              </a:rPr>
              <a:t>парсить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HTML</a:t>
            </a:r>
            <a:r>
              <a:rPr lang="ru-RU" b="1" dirty="0">
                <a:solidFill>
                  <a:srgbClr val="000000"/>
                </a:solidFill>
              </a:rPr>
              <a:t> регулярками – путь в никуда…</a:t>
            </a:r>
          </a:p>
        </p:txBody>
      </p:sp>
    </p:spTree>
    <p:extLst>
      <p:ext uri="{BB962C8B-B14F-4D97-AF65-F5344CB8AC3E}">
        <p14:creationId xmlns:p14="http://schemas.microsoft.com/office/powerpoint/2010/main" val="34620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О поиске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wiki-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ссылок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45FC4-6162-4F3F-A8BD-EF6A6F5D7DB8}"/>
              </a:ext>
            </a:extLst>
          </p:cNvPr>
          <p:cNvSpPr txBox="1"/>
          <p:nvPr/>
        </p:nvSpPr>
        <p:spPr>
          <a:xfrm>
            <a:off x="190500" y="1219200"/>
            <a:ext cx="8763000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Вам необходимо написать программу, которая соберет все ссылки с указанной страницы википедии 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https://en.wikipedia.org/wiki/Main_Page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на другие страницы википедии. </a:t>
            </a:r>
          </a:p>
          <a:p>
            <a:pPr>
              <a:defRPr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Известно, что ссылки на другие страницы википедии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являются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относительными, т.е. их адреса начинаются с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и, конечно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же, всегда содержатся в атрибуте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HTML-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тега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работы программы вам необходимо представить на экране консольного приложения в виде списка найденных ссылок.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Поскольку вы еще только начинаете знакомство с регулярными выражениями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то первую программу вам согласился помочь написать приятель.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9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Первое приближение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183509" y="1066800"/>
            <a:ext cx="877698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000000"/>
                </a:solidFill>
              </a:rPr>
              <a:t>В первом приближении набросок программы видится таким: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1722-FD39-4923-B7F9-A270753BD80C}"/>
              </a:ext>
            </a:extLst>
          </p:cNvPr>
          <p:cNvSpPr txBox="1"/>
          <p:nvPr/>
        </p:nvSpPr>
        <p:spPr>
          <a:xfrm>
            <a:off x="181051" y="1676400"/>
            <a:ext cx="8776982" cy="4801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 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Получаем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html-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разметку веб-страницы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wikiLink = </a:t>
            </a:r>
            <a:r>
              <a:rPr lang="nl-NL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"https://en.wikipedia.org/wiki/Main_Page"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wikiLink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).Result;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response.Content.ReadAsStringAsync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().Result;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Скачали ответ: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htmlText.Length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символов"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Находим все подстроки, подходящие по шаблону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linksCollection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Regex.Matches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@" </a:t>
            </a:r>
            <a:r>
              <a:rPr lang="ru-RU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href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=""\/</a:t>
            </a:r>
            <a:r>
              <a:rPr lang="ru-RU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wiki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\/(?&lt;</a:t>
            </a:r>
            <a:r>
              <a:rPr lang="ru-RU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name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&gt;[\w\(\)]+)"""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(Match link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linksCollection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link.Groups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].Value}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{link}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Доработка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шлифовка…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183509" y="1201325"/>
            <a:ext cx="8776982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000000"/>
                </a:solidFill>
              </a:rPr>
              <a:t>Внесите изменения в полученный код: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Выполните декомпозицию на отдельные методы: работа с </a:t>
            </a:r>
            <a:r>
              <a:rPr lang="en-US" dirty="0">
                <a:solidFill>
                  <a:srgbClr val="000000"/>
                </a:solidFill>
              </a:rPr>
              <a:t>HTTP</a:t>
            </a:r>
            <a:r>
              <a:rPr lang="ru-RU" dirty="0">
                <a:solidFill>
                  <a:srgbClr val="000000"/>
                </a:solidFill>
              </a:rPr>
              <a:t> (скачивание страницы)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и поиск ссылок.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lang="ru-RU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Увлекшись чтением, вы быстро обнаружили, что на русском языке главная страница википедии имеет адрес </a:t>
            </a:r>
            <a:r>
              <a:rPr lang="en-US" b="1" dirty="0">
                <a:solidFill>
                  <a:srgbClr val="000000"/>
                </a:solidFill>
              </a:rPr>
              <a:t>https://ru.wikipedia.org/wiki/</a:t>
            </a:r>
            <a:r>
              <a:rPr lang="ru-RU" b="1" dirty="0" err="1">
                <a:solidFill>
                  <a:srgbClr val="000000"/>
                </a:solidFill>
              </a:rPr>
              <a:t>Заглавная_страница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(если быть точным, то </a:t>
            </a:r>
            <a:r>
              <a:rPr lang="en-US" dirty="0">
                <a:solidFill>
                  <a:srgbClr val="000000"/>
                </a:solidFill>
              </a:rPr>
              <a:t>https://ru.wikipedia.org/wiki/%D0%97%D0%B0%D0%B3%D0%BB%D0%B0%D0%B2%D0%BD%D0%B0%D1%8F_%D1%81%D1%82%D1%80%D0%B0%D0%BD%D0%B8%D1%86%D0%B0</a:t>
            </a:r>
            <a:r>
              <a:rPr lang="ru-RU" dirty="0">
                <a:solidFill>
                  <a:srgbClr val="000000"/>
                </a:solidFill>
              </a:rPr>
              <a:t>). А вот на русскоязычной странице, как назло, ссылки не хотят находиться. Исправьте проблему в регулярном выражении, чтобы все работало, как прежде!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lang="ru-RU" dirty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Вы замечаете использование странной кодировки в </a:t>
            </a:r>
            <a:r>
              <a:rPr lang="en-US" dirty="0">
                <a:solidFill>
                  <a:srgbClr val="000000"/>
                </a:solidFill>
              </a:rPr>
              <a:t>URL</a:t>
            </a:r>
            <a:r>
              <a:rPr lang="ru-RU" dirty="0">
                <a:solidFill>
                  <a:srgbClr val="000000"/>
                </a:solidFill>
              </a:rPr>
              <a:t>, где каждый байт обозначается кодом от </a:t>
            </a:r>
            <a:r>
              <a:rPr lang="ru-RU" b="1" dirty="0">
                <a:solidFill>
                  <a:srgbClr val="000000"/>
                </a:solidFill>
              </a:rPr>
              <a:t>00</a:t>
            </a:r>
            <a:r>
              <a:rPr lang="ru-RU" dirty="0">
                <a:solidFill>
                  <a:srgbClr val="000000"/>
                </a:solidFill>
              </a:rPr>
              <a:t> до </a:t>
            </a:r>
            <a:r>
              <a:rPr lang="en-US" b="1" dirty="0">
                <a:solidFill>
                  <a:srgbClr val="000000"/>
                </a:solidFill>
              </a:rPr>
              <a:t>FF</a:t>
            </a:r>
            <a:r>
              <a:rPr lang="ru-RU" dirty="0">
                <a:solidFill>
                  <a:srgbClr val="000000"/>
                </a:solidFill>
              </a:rPr>
              <a:t>, а перед значением используется символ процента. Это, так называемая, </a:t>
            </a:r>
            <a:r>
              <a:rPr lang="en-US" dirty="0">
                <a:solidFill>
                  <a:srgbClr val="000000"/>
                </a:solidFill>
              </a:rPr>
              <a:t>URL-</a:t>
            </a:r>
            <a:r>
              <a:rPr lang="ru-RU" dirty="0">
                <a:solidFill>
                  <a:srgbClr val="000000"/>
                </a:solidFill>
              </a:rPr>
              <a:t>кодировка о которой вы можете узнать по ссылке 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https://ru.wikipedia.org/wiki/URL#</a:t>
            </a:r>
            <a:r>
              <a:rPr lang="ru-RU" dirty="0">
                <a:solidFill>
                  <a:srgbClr val="000000"/>
                </a:solidFill>
                <a:hlinkClick r:id="rId2"/>
              </a:rPr>
              <a:t>Кодирование_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URL</a:t>
            </a:r>
            <a:r>
              <a:rPr lang="ru-RU" dirty="0">
                <a:solidFill>
                  <a:srgbClr val="000000"/>
                </a:solidFill>
              </a:rPr>
              <a:t>. Ваша задача – раскодировать текст с использованием класса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HttpUtility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6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Информационная безопасность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183509" y="1066800"/>
            <a:ext cx="8884290" cy="5632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000000"/>
                </a:solidFill>
              </a:rPr>
              <a:t>Прослушав курс по информационной безопасности вы хотите, чтобы просмотр сайтов был максимально быстрым и безопасным. Для этого вы принимаете решение удалять с загружаемых страниц все скрипты, выполняемые на клиенте (т.е. в вашем браузере), поскольку знаете, что с помощью этих скриптов все ваши действия на странице могут отслеживаться.</a:t>
            </a:r>
            <a:endParaRPr lang="en-US" b="1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000000"/>
                </a:solidFill>
              </a:rPr>
              <a:t>Ознакомившись с проблемой, вы понимаете, что скриптов на странице может быть много, и они всегда содержатся в тегах</a:t>
            </a:r>
            <a:endParaRPr lang="en-US" b="1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&lt;Script …&gt;…&lt;/script&gt;</a:t>
            </a:r>
            <a:endParaRPr lang="ru-RU" b="1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000000"/>
                </a:solidFill>
              </a:rPr>
              <a:t>Ваша задача – загрузить содержимое страницы по указанному адресу (начать можно с адреса </a:t>
            </a:r>
            <a:r>
              <a:rPr lang="en-US" b="1" dirty="0">
                <a:solidFill>
                  <a:srgbClr val="000000"/>
                </a:solidFill>
                <a:hlinkClick r:id="rId2"/>
              </a:rPr>
              <a:t>https://yandex.ru/</a:t>
            </a:r>
            <a:r>
              <a:rPr lang="ru-RU" b="1" dirty="0">
                <a:solidFill>
                  <a:srgbClr val="000000"/>
                </a:solidFill>
              </a:rPr>
              <a:t> ) и обезопасить ее, удалив все скрипты, а затем сохранить на локальном диске в виде </a:t>
            </a:r>
            <a:r>
              <a:rPr lang="en-US" b="1" dirty="0">
                <a:solidFill>
                  <a:srgbClr val="000000"/>
                </a:solidFill>
              </a:rPr>
              <a:t>html-</a:t>
            </a:r>
            <a:r>
              <a:rPr lang="ru-RU" b="1" dirty="0">
                <a:solidFill>
                  <a:srgbClr val="000000"/>
                </a:solidFill>
              </a:rPr>
              <a:t>файла.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Ваше приложение должно выдать отчет – сколько скриптов удалили и что произошло при этом с размером страницы.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Подсказка по асинхронной работе с файлами: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hlinkClick r:id="rId3"/>
              </a:rPr>
              <a:t>https://docs.microsoft.com/ru-ru/dotnet/csharp/programming-guide/concepts/async/using-async-for-file-access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Безопасности не бывает много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183509" y="1066800"/>
            <a:ext cx="888429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000000"/>
                </a:solidFill>
              </a:rPr>
              <a:t>Посмотрев на результат, вы чувствуете, что еще не все сделали для безопасности. В коде ведь то и дело появляются фрагменты с загрузкой скриптов из внешних файлов, например: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&lt;link </a:t>
            </a:r>
            <a:r>
              <a:rPr lang="en-US" b="1" dirty="0" err="1">
                <a:solidFill>
                  <a:srgbClr val="0070C0"/>
                </a:solidFill>
              </a:rPr>
              <a:t>rel</a:t>
            </a:r>
            <a:r>
              <a:rPr lang="en-US" b="1" dirty="0">
                <a:solidFill>
                  <a:srgbClr val="0070C0"/>
                </a:solidFill>
              </a:rPr>
              <a:t>="preload" </a:t>
            </a:r>
            <a:r>
              <a:rPr lang="en-US" b="1" dirty="0" err="1">
                <a:solidFill>
                  <a:srgbClr val="0070C0"/>
                </a:solidFill>
              </a:rPr>
              <a:t>href</a:t>
            </a:r>
            <a:r>
              <a:rPr lang="en-US" b="1" dirty="0">
                <a:solidFill>
                  <a:srgbClr val="0070C0"/>
                </a:solidFill>
              </a:rPr>
              <a:t>="//yastatic.net/</a:t>
            </a:r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/2.1.4/jquery.min.js" as="script" </a:t>
            </a:r>
            <a:r>
              <a:rPr lang="en-US" b="1" dirty="0" err="1">
                <a:solidFill>
                  <a:srgbClr val="0070C0"/>
                </a:solidFill>
              </a:rPr>
              <a:t>crossorigin</a:t>
            </a:r>
            <a:r>
              <a:rPr lang="en-US" b="1" dirty="0">
                <a:solidFill>
                  <a:srgbClr val="0070C0"/>
                </a:solidFill>
              </a:rPr>
              <a:t>="anonymous"&gt;</a:t>
            </a:r>
            <a:endParaRPr lang="ru-RU" b="1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b="1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000000"/>
                </a:solidFill>
              </a:rPr>
              <a:t>Вы решаете, что надо удалять также любой тег </a:t>
            </a:r>
            <a:r>
              <a:rPr lang="en-US" b="1" dirty="0">
                <a:solidFill>
                  <a:srgbClr val="000000"/>
                </a:solidFill>
              </a:rPr>
              <a:t>&lt;link…&gt; </a:t>
            </a:r>
            <a:r>
              <a:rPr lang="ru-RU" b="1" dirty="0">
                <a:solidFill>
                  <a:srgbClr val="000000"/>
                </a:solidFill>
              </a:rPr>
              <a:t>в котором есть ссылка на любое </a:t>
            </a:r>
            <a:r>
              <a:rPr lang="en-US" b="1" dirty="0">
                <a:solidFill>
                  <a:srgbClr val="000000"/>
                </a:solidFill>
              </a:rPr>
              <a:t>*.</a:t>
            </a:r>
            <a:r>
              <a:rPr lang="en-US" b="1" dirty="0" err="1">
                <a:solidFill>
                  <a:srgbClr val="000000"/>
                </a:solidFill>
              </a:rPr>
              <a:t>js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содержимое.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9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Шахматы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183509" y="991915"/>
            <a:ext cx="888429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Устав от работы с </a:t>
            </a:r>
            <a:r>
              <a:rPr lang="en-US" dirty="0">
                <a:solidFill>
                  <a:srgbClr val="000000"/>
                </a:solidFill>
              </a:rPr>
              <a:t>HTML</a:t>
            </a:r>
            <a:r>
              <a:rPr lang="ru-RU" dirty="0">
                <a:solidFill>
                  <a:srgbClr val="000000"/>
                </a:solidFill>
              </a:rPr>
              <a:t> вы решаете заняться шахматами и помочь </a:t>
            </a:r>
            <a:r>
              <a:rPr lang="ru-RU" dirty="0" err="1">
                <a:solidFill>
                  <a:srgbClr val="000000"/>
                </a:solidFill>
              </a:rPr>
              <a:t>юнным</a:t>
            </a:r>
            <a:r>
              <a:rPr lang="ru-RU" dirty="0">
                <a:solidFill>
                  <a:srgbClr val="000000"/>
                </a:solidFill>
              </a:rPr>
              <a:t> шахматистам в записи ходов их партий!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На вход вашей программы поступает текстовый файл с ходами шахматной партии вперемешку с комментариями гроссмейстеров. От вас требуется вернуть файл в котором записаны исключительно ходы, без комментариев.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Вам известно, что на каждой строке файла может быть записано не более одного хода (а может быть написан просто комментарий). Ход обозначается координатами двух полей, разделенных символом </a:t>
            </a:r>
            <a:r>
              <a:rPr lang="en-US" dirty="0">
                <a:solidFill>
                  <a:srgbClr val="000000"/>
                </a:solidFill>
              </a:rPr>
              <a:t>“-”</a:t>
            </a:r>
            <a:r>
              <a:rPr lang="ru-RU" dirty="0">
                <a:solidFill>
                  <a:srgbClr val="000000"/>
                </a:solidFill>
              </a:rPr>
              <a:t>, например, </a:t>
            </a:r>
            <a:r>
              <a:rPr lang="en-US" dirty="0">
                <a:solidFill>
                  <a:srgbClr val="000000"/>
                </a:solidFill>
              </a:rPr>
              <a:t>“e2-e4”.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Вы, конечно, помните про шахматную доску, ее размеры (</a:t>
            </a:r>
            <a:r>
              <a:rPr lang="ru-RU" dirty="0">
                <a:solidFill>
                  <a:srgbClr val="000000"/>
                </a:solidFill>
                <a:hlinkClick r:id="rId2"/>
              </a:rPr>
              <a:t>https://ru.wikipedia.org/wiki/Шахматная_доска</a:t>
            </a:r>
            <a:r>
              <a:rPr lang="ru-RU" dirty="0">
                <a:solidFill>
                  <a:srgbClr val="000000"/>
                </a:solidFill>
              </a:rPr>
              <a:t>) и полны решимости взяться за решение задачи (от вас не требуется проверка корректности хода – только принадлежность доске пары координат).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49B4C-6383-41BC-9457-A11578D75DA9}"/>
              </a:ext>
            </a:extLst>
          </p:cNvPr>
          <p:cNvSpPr txBox="1"/>
          <p:nvPr/>
        </p:nvSpPr>
        <p:spPr>
          <a:xfrm>
            <a:off x="183509" y="4580322"/>
            <a:ext cx="358139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Пример входных данных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b2-c4 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вот такой ход</a:t>
            </a:r>
          </a:p>
          <a:p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Не ход, конечно же!</a:t>
            </a:r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E2-E4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01524-9D84-4D4F-88A6-F54F3F1853F1}"/>
              </a:ext>
            </a:extLst>
          </p:cNvPr>
          <p:cNvSpPr txBox="1"/>
          <p:nvPr/>
        </p:nvSpPr>
        <p:spPr>
          <a:xfrm>
            <a:off x="5257800" y="4572000"/>
            <a:ext cx="380999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Пример выходных данных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b2-c4</a:t>
            </a:r>
            <a:endParaRPr lang="ru-RU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E2-E4</a:t>
            </a:r>
            <a:endParaRPr lang="ru-RU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551C3ECF-3697-4663-BBFF-6638AAE7DAA7}"/>
              </a:ext>
            </a:extLst>
          </p:cNvPr>
          <p:cNvSpPr/>
          <p:nvPr/>
        </p:nvSpPr>
        <p:spPr bwMode="auto">
          <a:xfrm>
            <a:off x="4007451" y="5018741"/>
            <a:ext cx="1066800" cy="274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А как же картинки?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183509" y="991915"/>
            <a:ext cx="888429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Вы решаете вернуться к </a:t>
            </a:r>
            <a:r>
              <a:rPr lang="ru-RU" dirty="0" err="1">
                <a:solidFill>
                  <a:srgbClr val="000000"/>
                </a:solidFill>
              </a:rPr>
              <a:t>парсингу</a:t>
            </a:r>
            <a:r>
              <a:rPr lang="ru-RU" dirty="0">
                <a:solidFill>
                  <a:srgbClr val="000000"/>
                </a:solidFill>
              </a:rPr>
              <a:t> сайтов в поисках картинок. Однако, вы еще не знаете, как найти подходящую картинку, поэтому принимаете решение сохранять все картинки, которые есть на странице (задача минимум – вывести все пути к картинкам, задача максимум – сохранить файлы с картинками на локальном диске).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Картинки содержатся в тегах</a:t>
            </a:r>
            <a:r>
              <a:rPr lang="en-US" dirty="0">
                <a:solidFill>
                  <a:srgbClr val="000000"/>
                </a:solidFill>
              </a:rPr>
              <a:t> &lt;</a:t>
            </a:r>
            <a:r>
              <a:rPr lang="en-US" dirty="0" err="1">
                <a:solidFill>
                  <a:srgbClr val="000000"/>
                </a:solidFill>
              </a:rPr>
              <a:t>img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… </a:t>
            </a:r>
            <a:r>
              <a:rPr lang="en-US" dirty="0" err="1">
                <a:solidFill>
                  <a:srgbClr val="000000"/>
                </a:solidFill>
              </a:rPr>
              <a:t>src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ru-RU" dirty="0">
                <a:solidFill>
                  <a:srgbClr val="000000"/>
                </a:solidFill>
              </a:rPr>
              <a:t>картинка</a:t>
            </a:r>
            <a:r>
              <a:rPr lang="en-US" dirty="0">
                <a:solidFill>
                  <a:srgbClr val="000000"/>
                </a:solidFill>
              </a:rPr>
              <a:t>.jpg" …&gt; </a:t>
            </a:r>
            <a:endParaRPr lang="ru-RU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Поскольку вам нравятся шахматы, начать вы решаете со страницы </a:t>
            </a:r>
            <a:r>
              <a:rPr lang="ru-RU" dirty="0">
                <a:solidFill>
                  <a:srgbClr val="000000"/>
                </a:solidFill>
                <a:hlinkClick r:id="rId2"/>
              </a:rPr>
              <a:t>https://ru.wikipedia.org/wiki/Шахматная_доска</a:t>
            </a:r>
            <a:r>
              <a:rPr lang="ru-RU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0CE42-06CD-477A-9567-CE20DFDF6B46}"/>
              </a:ext>
            </a:extLst>
          </p:cNvPr>
          <p:cNvSpPr txBox="1"/>
          <p:nvPr/>
        </p:nvSpPr>
        <p:spPr>
          <a:xfrm>
            <a:off x="190883" y="3962400"/>
            <a:ext cx="8884290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1) </a:t>
            </a:r>
            <a:r>
              <a:rPr lang="ru-RU" dirty="0">
                <a:solidFill>
                  <a:srgbClr val="000000"/>
                </a:solidFill>
              </a:rPr>
              <a:t>Выполнив задачу вы понимаете, что совершенно забыли про фоновые картинки, которые есть, например, на странице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https://www.w3schools.com/html/html_images_background.asp</a:t>
            </a:r>
            <a:endParaRPr lang="ru-RU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Исправьте пожалуйста код программы, чтобы он находил и фоновые изображения.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996F2-A1CA-45D6-9790-AEC657388CCB}"/>
              </a:ext>
            </a:extLst>
          </p:cNvPr>
          <p:cNvSpPr txBox="1"/>
          <p:nvPr/>
        </p:nvSpPr>
        <p:spPr>
          <a:xfrm>
            <a:off x="183509" y="3555851"/>
            <a:ext cx="459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Дополнительные задания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940F9-0E63-4D71-857F-ECF23DE30DC4}"/>
              </a:ext>
            </a:extLst>
          </p:cNvPr>
          <p:cNvSpPr txBox="1"/>
          <p:nvPr/>
        </p:nvSpPr>
        <p:spPr>
          <a:xfrm>
            <a:off x="190883" y="5506561"/>
            <a:ext cx="888429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2) </a:t>
            </a:r>
            <a:r>
              <a:rPr lang="en-US" dirty="0">
                <a:solidFill>
                  <a:srgbClr val="FF0000"/>
                </a:solidFill>
              </a:rPr>
              <a:t>***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Картинки могут быть прописаны в </a:t>
            </a:r>
            <a:r>
              <a:rPr lang="en-US" dirty="0">
                <a:solidFill>
                  <a:srgbClr val="000000"/>
                </a:solidFill>
              </a:rPr>
              <a:t>CSS-</a:t>
            </a:r>
            <a:r>
              <a:rPr lang="ru-RU" dirty="0">
                <a:solidFill>
                  <a:srgbClr val="000000"/>
                </a:solidFill>
              </a:rPr>
              <a:t>файлах, это встречается довольно часто - знатоки не дадут соврать. Вам предстоит решить и эту проблему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изучите </a:t>
            </a:r>
            <a:r>
              <a:rPr lang="en-US" dirty="0">
                <a:solidFill>
                  <a:srgbClr val="000000"/>
                </a:solidFill>
              </a:rPr>
              <a:t>CSS </a:t>
            </a:r>
            <a:r>
              <a:rPr lang="ru-RU" dirty="0">
                <a:solidFill>
                  <a:srgbClr val="000000"/>
                </a:solidFill>
              </a:rPr>
              <a:t>со страницы (для примера можно использовать 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https://habr.com/ru/</a:t>
            </a:r>
            <a:r>
              <a:rPr lang="ru-RU" dirty="0">
                <a:solidFill>
                  <a:srgbClr val="000000"/>
                </a:solidFill>
              </a:rPr>
              <a:t>) и подгрузить из него картинки. </a:t>
            </a:r>
          </a:p>
        </p:txBody>
      </p:sp>
    </p:spTree>
    <p:extLst>
      <p:ext uri="{BB962C8B-B14F-4D97-AF65-F5344CB8AC3E}">
        <p14:creationId xmlns:p14="http://schemas.microsoft.com/office/powerpoint/2010/main" val="140816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Поиграем с шаблонами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6E3A-926A-4E4E-8471-445EED35D6EB}"/>
              </a:ext>
            </a:extLst>
          </p:cNvPr>
          <p:cNvSpPr txBox="1"/>
          <p:nvPr/>
        </p:nvSpPr>
        <p:spPr>
          <a:xfrm>
            <a:off x="183509" y="991915"/>
            <a:ext cx="8884290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Известно, что люди ленивы, поэтому они часто используют шаблоны для написания текстов. В шаблонах содержатся определенные </a:t>
            </a: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ru-RU" dirty="0">
                <a:solidFill>
                  <a:srgbClr val="000000"/>
                </a:solidFill>
              </a:rPr>
              <a:t>магические</a:t>
            </a:r>
            <a:r>
              <a:rPr lang="en-US" dirty="0">
                <a:solidFill>
                  <a:srgbClr val="000000"/>
                </a:solidFill>
              </a:rPr>
              <a:t>”</a:t>
            </a:r>
            <a:r>
              <a:rPr lang="ru-RU" dirty="0">
                <a:solidFill>
                  <a:srgbClr val="000000"/>
                </a:solidFill>
              </a:rPr>
              <a:t> последовательности, которые должны быть автоматически заменены на содержимое в итоговом варианте текста.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Так случилось и в этот раз: перед вами поставили задачу заменить в тексте шаблона все подстановки вида </a:t>
            </a:r>
            <a:r>
              <a:rPr lang="en-US" b="1" dirty="0">
                <a:solidFill>
                  <a:srgbClr val="000000"/>
                </a:solidFill>
              </a:rPr>
              <a:t>#Goods[Code1;Code2;Code3]#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на список товаров с их ценами. Т.е. </a:t>
            </a:r>
            <a:r>
              <a:rPr lang="en-US" b="1" dirty="0">
                <a:solidFill>
                  <a:srgbClr val="000000"/>
                </a:solidFill>
              </a:rPr>
              <a:t>Code1</a:t>
            </a:r>
            <a:r>
              <a:rPr lang="ru-RU" dirty="0">
                <a:solidFill>
                  <a:srgbClr val="000000"/>
                </a:solidFill>
              </a:rPr>
              <a:t> – это артикул первого товара, </a:t>
            </a:r>
            <a:r>
              <a:rPr lang="en-US" b="1" dirty="0">
                <a:solidFill>
                  <a:srgbClr val="000000"/>
                </a:solidFill>
              </a:rPr>
              <a:t>Code2</a:t>
            </a:r>
            <a:r>
              <a:rPr lang="ru-RU" dirty="0">
                <a:solidFill>
                  <a:srgbClr val="000000"/>
                </a:solidFill>
              </a:rPr>
              <a:t> – второго и т.п. Известно, что артикул – это последовательность, состоящая из цифр и букв, уникальным образом идентифицирующая товар.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Количество товаров может быть любым, цену генерируйте случайным образом в разумном диапазоне).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</a:rPr>
              <a:t>Например, в результате обработки текста фрагмент </a:t>
            </a:r>
            <a:r>
              <a:rPr lang="en-US" b="1" i="1" dirty="0">
                <a:solidFill>
                  <a:srgbClr val="000000"/>
                </a:solidFill>
              </a:rPr>
              <a:t>#Goods[Code1;Code2;Code3]#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может быть заменен на следующий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i="1" dirty="0">
                <a:solidFill>
                  <a:srgbClr val="000000"/>
                </a:solidFill>
              </a:rPr>
              <a:t>товар_Code1_ за 54 руб., товар_Code2_ за 55 руб., товар_Code3_ за 94 руб.</a:t>
            </a:r>
          </a:p>
        </p:txBody>
      </p:sp>
    </p:spTree>
    <p:extLst>
      <p:ext uri="{BB962C8B-B14F-4D97-AF65-F5344CB8AC3E}">
        <p14:creationId xmlns:p14="http://schemas.microsoft.com/office/powerpoint/2010/main" val="1236182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</TotalTime>
  <Words>1332</Words>
  <Application>Microsoft Office PowerPoint</Application>
  <PresentationFormat>Экран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Тема Office</vt:lpstr>
      <vt:lpstr>Модуль 1, практическое занятие 6b</vt:lpstr>
      <vt:lpstr>Задача 1. О поиске wiki-ссылок</vt:lpstr>
      <vt:lpstr>Задача 1. Первое приближение</vt:lpstr>
      <vt:lpstr>Задача 1. Доработка и шлифовка…</vt:lpstr>
      <vt:lpstr>Задача 2. “Информационная безопасность”</vt:lpstr>
      <vt:lpstr>Задача 3. Безопасности не бывает много</vt:lpstr>
      <vt:lpstr>Задача 4. Шахматы</vt:lpstr>
      <vt:lpstr>Задача 5. А как же картинки?</vt:lpstr>
      <vt:lpstr>Задача 6. Поиграем с шаблонами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412</cp:revision>
  <cp:lastPrinted>1601-01-01T00:00:00Z</cp:lastPrinted>
  <dcterms:created xsi:type="dcterms:W3CDTF">1601-01-01T00:00:00Z</dcterms:created>
  <dcterms:modified xsi:type="dcterms:W3CDTF">2021-10-05T21:04:16Z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