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60" r:id="rId2"/>
    <p:sldId id="380" r:id="rId3"/>
    <p:sldId id="379" r:id="rId4"/>
    <p:sldId id="362" r:id="rId5"/>
    <p:sldId id="364" r:id="rId6"/>
    <p:sldId id="363" r:id="rId7"/>
    <p:sldId id="375" r:id="rId8"/>
    <p:sldId id="370" r:id="rId9"/>
    <p:sldId id="373" r:id="rId10"/>
    <p:sldId id="371" r:id="rId11"/>
    <p:sldId id="374" r:id="rId12"/>
  </p:sldIdLst>
  <p:sldSz cx="9144000" cy="6858000" type="screen4x3"/>
  <p:notesSz cx="6761163" cy="9942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05" autoAdjust="0"/>
    <p:restoredTop sz="87784" autoAdjust="0"/>
  </p:normalViewPr>
  <p:slideViewPr>
    <p:cSldViewPr>
      <p:cViewPr varScale="1">
        <p:scale>
          <a:sx n="70" d="100"/>
          <a:sy n="70" d="100"/>
        </p:scale>
        <p:origin x="72" y="7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050" y="0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76895619-E50E-4043-9CAE-26F5093B7129}" type="datetimeFigureOut">
              <a:rPr lang="ru-RU"/>
              <a:pPr>
                <a:defRPr/>
              </a:pPr>
              <a:t>25.10.2021</a:t>
            </a:fld>
            <a:endParaRPr lang="ru-RU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038"/>
            <a:ext cx="29305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EC4773C-4464-49A2-80B3-DCA15158174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03404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2905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685805BA-110C-4EA1-B11F-6BDF4B112339}" type="datetimeFigureOut">
              <a:rPr lang="ru-RU"/>
              <a:pPr>
                <a:defRPr/>
              </a:pPr>
              <a:t>25.10.2021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895350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6275" y="4722813"/>
            <a:ext cx="5408613" cy="4473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29050" y="9444038"/>
            <a:ext cx="293052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8B40D87-FCEB-4915-9D33-743526FE027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03583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dirty="0"/>
          </a:p>
        </p:txBody>
      </p:sp>
      <p:sp>
        <p:nvSpPr>
          <p:cNvPr id="512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8D59E50-A279-404C-B66E-2082DBA34CE1}" type="slidenum">
              <a:rPr lang="ru-RU" altLang="ru-RU"/>
              <a:pPr/>
              <a:t>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80981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35383B-7D31-4BCB-8BDC-BFE307E2650A}" type="datetime1">
              <a:rPr lang="ru-RU"/>
              <a:pPr>
                <a:defRPr/>
              </a:pPr>
              <a:t>25.10.2021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D111A5-9F2A-47EA-8479-F88F97FA16B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50187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D8849C-5253-4D29-A5B0-48F8AD4EEB58}" type="datetime1">
              <a:rPr lang="ru-RU"/>
              <a:pPr>
                <a:defRPr/>
              </a:pPr>
              <a:t>25.10.2021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0976E9-38FD-4134-80BC-9378958D98B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918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6B1AE7-BF7F-4449-A3ED-92C84134B10C}" type="datetime1">
              <a:rPr lang="ru-RU"/>
              <a:pPr>
                <a:defRPr/>
              </a:pPr>
              <a:t>25.10.2021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CAB857-5492-4497-A7AB-F4112BE8F99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279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14B4EA-0E59-4499-9220-68FD5054BB9E}" type="datetime1">
              <a:rPr lang="ru-RU"/>
              <a:pPr>
                <a:defRPr/>
              </a:pPr>
              <a:t>25.10.2021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6811EE-A376-4EF3-A2BF-C1ED0FAD03E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62364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61475C-DCD8-4EA1-9A94-18C4E06C3060}" type="datetime1">
              <a:rPr lang="ru-RU"/>
              <a:pPr>
                <a:defRPr/>
              </a:pPr>
              <a:t>25.10.2021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C1B496-89FC-4D94-A7B0-3CC397F23D0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8610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7BD3E5-0882-48AB-863F-C457398201A6}" type="datetime1">
              <a:rPr lang="ru-RU"/>
              <a:pPr>
                <a:defRPr/>
              </a:pPr>
              <a:t>25.10.2021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6F9A65-1D9F-443D-AE67-5494D30E1C3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43764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58EC01-7E10-4B3C-8322-17A004BBBD65}" type="datetime1">
              <a:rPr lang="ru-RU"/>
              <a:pPr>
                <a:defRPr/>
              </a:pPr>
              <a:t>25.10.2021</a:t>
            </a:fld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B5F98D-8CA4-4D70-BCFF-61161BFD7EE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8112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461B0E-7BCA-4C32-A249-D85C2BA27D67}" type="datetime1">
              <a:rPr lang="ru-RU"/>
              <a:pPr>
                <a:defRPr/>
              </a:pPr>
              <a:t>25.10.2021</a:t>
            </a:fld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6648AF-A3D6-4D57-BB04-AC7589E562A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7336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47C3E1-DAEC-4BE5-84BF-DE4F062F4319}" type="datetime1">
              <a:rPr lang="ru-RU"/>
              <a:pPr>
                <a:defRPr/>
              </a:pPr>
              <a:t>25.10.2021</a:t>
            </a:fld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78AAC2-E9A3-4780-9589-7F8DAB586A6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07512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29B14A-3754-4B63-9C68-B34ECF10409E}" type="datetime1">
              <a:rPr lang="ru-RU"/>
              <a:pPr>
                <a:defRPr/>
              </a:pPr>
              <a:t>25.10.2021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16E767-9161-4D01-A0F4-C0255DDC59B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3786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E52CBA-2D8F-40E1-8356-66F64B27733C}" type="datetime1">
              <a:rPr lang="ru-RU"/>
              <a:pPr>
                <a:defRPr/>
              </a:pPr>
              <a:t>25.10.2021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E1DD3D-C937-48EC-9DC2-7415DD96B25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19725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fld id="{E012918D-79A5-449F-BA6C-7E39B1EC7E3F}" type="datetime1">
              <a:rPr lang="ru-RU"/>
              <a:pPr>
                <a:defRPr/>
              </a:pPr>
              <a:t>25.10.2021</a:t>
            </a:fld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FB9F3710-ABE6-4D8C-B941-6EDD7D38F927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leverstudents.ru/numbers/from_decimals_to_common_fractions_and_back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>
          <a:ln>
            <a:solidFill>
              <a:srgbClr val="0070C0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ru-RU" sz="4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Модуль</a:t>
            </a:r>
            <a:r>
              <a:rPr lang="en-US" sz="4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</a:t>
            </a:r>
            <a:r>
              <a:rPr lang="ru-RU" sz="4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практическое занятие </a:t>
            </a:r>
            <a:r>
              <a:rPr lang="en-US" sz="4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1b</a:t>
            </a:r>
            <a:endParaRPr lang="ru-RU" sz="40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1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4267200"/>
            <a:ext cx="6835775" cy="1219200"/>
          </a:xfrm>
          <a:ln>
            <a:solidFill>
              <a:srgbClr val="0070C0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ru-RU" sz="2800" b="1" kern="1200" dirty="0">
                <a:solidFill>
                  <a:srgbClr val="009900"/>
                </a:solidFill>
              </a:rPr>
              <a:t>Перегрузка операций</a:t>
            </a: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142875" y="285750"/>
            <a:ext cx="89233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Дисциплина «Программирование»	В.В. Подбельский, О.В. Максименкова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45024"/>
          </a:xfrm>
          <a:ln>
            <a:solidFill>
              <a:srgbClr val="0070C0"/>
            </a:solidFill>
          </a:ln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Fraction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 =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Fraction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(1, 4);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(A);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(-A);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(A);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Fraction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 =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Fraction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(3, 5);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(A</a:t>
            </a:r>
            <a:r>
              <a:rPr lang="ru-RU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 B);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Fraction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(A &gt; B) </a:t>
            </a:r>
            <a:endParaRPr lang="ru-RU" sz="20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 = A;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ru-RU" sz="20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 = B;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(C);</a:t>
            </a:r>
          </a:p>
          <a:p>
            <a:pPr marL="457200" indent="-457200">
              <a:buFont typeface="+mj-lt"/>
              <a:buAutoNum type="arabicPeriod"/>
            </a:pPr>
            <a:endParaRPr lang="ru-RU" sz="20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11EE-A376-4EF3-A2BF-C1ED0FAD03E8}" type="slidenum">
              <a:rPr lang="ru-RU" altLang="ru-RU" smtClean="0"/>
              <a:pPr/>
              <a:t>10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75811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3. Решетка и атомы.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8625" y="1076325"/>
            <a:ext cx="8229600" cy="5168900"/>
          </a:xfrm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ru-RU" sz="1800" b="1" u="sng" dirty="0"/>
              <a:t>Самостоятельно</a:t>
            </a:r>
            <a:r>
              <a:rPr lang="ru-RU" sz="1800" b="1" dirty="0"/>
              <a:t>: </a:t>
            </a:r>
          </a:p>
          <a:p>
            <a:pPr marL="0" indent="0">
              <a:buNone/>
            </a:pPr>
            <a:r>
              <a:rPr lang="ru-RU" sz="1800" b="1" dirty="0"/>
              <a:t>В трёхмерном пространстве определена решётка с целочисленными значениями координат углов в диапазонах </a:t>
            </a:r>
            <a:r>
              <a:rPr lang="en-US" sz="1800" b="1" dirty="0"/>
              <a:t>[0; </a:t>
            </a:r>
            <a:r>
              <a:rPr lang="en-US" sz="1800" b="1" dirty="0" err="1"/>
              <a:t>x</a:t>
            </a:r>
            <a:r>
              <a:rPr lang="en-US" sz="1800" b="1" baseline="-25000" dirty="0" err="1"/>
              <a:t>max</a:t>
            </a:r>
            <a:r>
              <a:rPr lang="en-US" sz="1800" b="1" dirty="0"/>
              <a:t>], [0; </a:t>
            </a:r>
            <a:r>
              <a:rPr lang="en-US" sz="1800" b="1" dirty="0" err="1"/>
              <a:t>y</a:t>
            </a:r>
            <a:r>
              <a:rPr lang="en-US" sz="1800" b="1" baseline="-25000" dirty="0" err="1"/>
              <a:t>max</a:t>
            </a:r>
            <a:r>
              <a:rPr lang="en-US" sz="1800" b="1" dirty="0"/>
              <a:t>], [0; </a:t>
            </a:r>
            <a:r>
              <a:rPr lang="en-US" sz="1800" b="1" dirty="0" err="1"/>
              <a:t>z</a:t>
            </a:r>
            <a:r>
              <a:rPr lang="en-US" sz="1800" b="1" baseline="-25000" dirty="0" err="1"/>
              <a:t>max</a:t>
            </a:r>
            <a:r>
              <a:rPr lang="en-US" sz="1800" b="1" dirty="0"/>
              <a:t>].</a:t>
            </a:r>
          </a:p>
          <a:p>
            <a:pPr marL="0" indent="0">
              <a:buNone/>
            </a:pPr>
            <a:r>
              <a:rPr lang="ru-RU" sz="1800" b="1" dirty="0"/>
              <a:t>Требуется разместить в узлах решётки материальные точки (например, атомы), случайно выбирая их координаты. </a:t>
            </a:r>
          </a:p>
          <a:p>
            <a:pPr marL="0" indent="0">
              <a:buNone/>
            </a:pPr>
            <a:r>
              <a:rPr lang="ru-RU" sz="1800" b="1" dirty="0"/>
              <a:t>Так как при случайном выборе координат атом может попасть в занятый узел, то для каждого атома подсчитывать число выполненных</a:t>
            </a:r>
            <a:r>
              <a:rPr lang="en-US" sz="1800" b="1" dirty="0"/>
              <a:t> </a:t>
            </a:r>
            <a:r>
              <a:rPr lang="ru-RU" sz="1800" b="1" dirty="0"/>
              <a:t>попыток выбора узла. </a:t>
            </a:r>
          </a:p>
          <a:p>
            <a:pPr marL="0" indent="0">
              <a:buNone/>
            </a:pPr>
            <a:r>
              <a:rPr lang="ru-RU" sz="1800" b="1" dirty="0"/>
              <a:t>Для описания атома разработать класс, для объектов класса переопределить операцию проверки на равенство двух атомов по совпадению их координат.</a:t>
            </a: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ru-RU" sz="1800" b="1" u="sng" dirty="0"/>
              <a:t>Дополнительно:</a:t>
            </a:r>
          </a:p>
          <a:p>
            <a:pPr marL="0" indent="0">
              <a:buNone/>
            </a:pPr>
            <a:r>
              <a:rPr lang="ru-RU" sz="1800" b="1" dirty="0"/>
              <a:t>Определите класс, представляющий решетку, который содержит </a:t>
            </a:r>
            <a:r>
              <a:rPr lang="ru-RU" sz="1800" b="1"/>
              <a:t>коллекцию атомов</a:t>
            </a:r>
            <a:r>
              <a:rPr lang="ru-RU" sz="1800" b="1" dirty="0"/>
              <a:t>. Добавление атома происходит за счет использования операции </a:t>
            </a:r>
            <a:r>
              <a:rPr lang="en-US" sz="1800" b="1" dirty="0"/>
              <a:t>“</a:t>
            </a:r>
            <a:r>
              <a:rPr lang="ru-RU" sz="1800" b="1" dirty="0"/>
              <a:t>+</a:t>
            </a:r>
            <a:r>
              <a:rPr lang="en-US" sz="1800" b="1" dirty="0"/>
              <a:t>”</a:t>
            </a:r>
            <a:r>
              <a:rPr lang="ru-RU" sz="1800" b="1" dirty="0"/>
              <a:t>, а удаление – </a:t>
            </a:r>
            <a:r>
              <a:rPr lang="en-US" sz="1800" b="1" dirty="0"/>
              <a:t>“</a:t>
            </a:r>
            <a:r>
              <a:rPr lang="ru-RU" sz="1800" b="1" dirty="0"/>
              <a:t>-</a:t>
            </a:r>
            <a:r>
              <a:rPr lang="en-US" sz="1800" b="1" dirty="0"/>
              <a:t>”.</a:t>
            </a:r>
            <a:endParaRPr lang="ru-RU" sz="18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11EE-A376-4EF3-A2BF-C1ED0FAD03E8}" type="slidenum">
              <a:rPr lang="ru-RU" altLang="ru-RU" smtClean="0"/>
              <a:pPr/>
              <a:t>11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80472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операций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600" dirty="0"/>
              <a:t>Для перегрузки операций служит ключевое слово </a:t>
            </a:r>
            <a:r>
              <a:rPr lang="ru-RU" sz="1600" b="1" dirty="0" err="1"/>
              <a:t>operator</a:t>
            </a:r>
            <a:r>
              <a:rPr lang="ru-RU" sz="1600" dirty="0"/>
              <a:t>, определяющее специальный метод, который, в свою очередь, определяет действие операции относительно своего класса. </a:t>
            </a:r>
            <a:endParaRPr lang="en-US" sz="1600" dirty="0"/>
          </a:p>
          <a:p>
            <a:pPr marL="0" indent="0">
              <a:buNone/>
            </a:pPr>
            <a:r>
              <a:rPr lang="ru-RU" sz="1600" dirty="0"/>
              <a:t>Существуют две формы методов (</a:t>
            </a:r>
            <a:r>
              <a:rPr lang="ru-RU" sz="1600" dirty="0" err="1"/>
              <a:t>operator</a:t>
            </a:r>
            <a:r>
              <a:rPr lang="ru-RU" sz="1600" dirty="0"/>
              <a:t>): одна - для унарных операций, другая - для бинарных. Ниже приведена общая форма для каждой разновидности этих методов: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11EE-A376-4EF3-A2BF-C1ED0FAD03E8}" type="slidenum">
              <a:rPr lang="ru-RU" altLang="ru-RU" smtClean="0"/>
              <a:pPr/>
              <a:t>2</a:t>
            </a:fld>
            <a:endParaRPr lang="ru-RU" alt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3581400"/>
            <a:ext cx="58102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516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8BD8B-6853-4F33-92D6-2FD1A0EA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</a:t>
            </a:r>
            <a:r>
              <a:rPr lang="ru-RU" sz="3600" b="1" dirty="0"/>
              <a:t> 1. Комплексные числа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2E749-B3C1-4515-98CD-F32C91F3D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/>
              <a:t>Класс </a:t>
            </a:r>
            <a:r>
              <a:rPr lang="en-US" sz="1800" b="1" dirty="0" err="1"/>
              <a:t>MyComplex</a:t>
            </a:r>
            <a:r>
              <a:rPr lang="ru-RU" sz="1800" dirty="0"/>
              <a:t>, представляет комплексное число:</a:t>
            </a:r>
          </a:p>
          <a:p>
            <a:pPr lvl="1"/>
            <a:r>
              <a:rPr lang="en-US" sz="1800" dirty="0"/>
              <a:t>re, </a:t>
            </a:r>
            <a:r>
              <a:rPr lang="en-US" sz="1800" dirty="0" err="1"/>
              <a:t>im</a:t>
            </a:r>
            <a:r>
              <a:rPr lang="en-US" sz="1800" dirty="0"/>
              <a:t> </a:t>
            </a:r>
            <a:r>
              <a:rPr lang="ru-RU" sz="1800" dirty="0"/>
              <a:t>– вещественные поля класса, представляющие мнимую и действительную части</a:t>
            </a:r>
            <a:r>
              <a:rPr lang="en-US" sz="1800" dirty="0"/>
              <a:t>;</a:t>
            </a:r>
            <a:endParaRPr lang="ru-RU" sz="1800" dirty="0"/>
          </a:p>
          <a:p>
            <a:pPr lvl="1"/>
            <a:r>
              <a:rPr lang="ru-RU" sz="1800" dirty="0"/>
              <a:t>Конструктор с двумя вещественными параметрами используется для присваивания значений полям</a:t>
            </a:r>
            <a:r>
              <a:rPr lang="en-US" sz="1800" dirty="0"/>
              <a:t>;</a:t>
            </a:r>
            <a:endParaRPr lang="ru-RU" sz="1800" dirty="0"/>
          </a:p>
          <a:p>
            <a:pPr lvl="1"/>
            <a:r>
              <a:rPr lang="ru-RU" sz="1800" dirty="0"/>
              <a:t>Метод </a:t>
            </a:r>
            <a:r>
              <a:rPr lang="en-US" sz="1800" dirty="0"/>
              <a:t>Mod()</a:t>
            </a:r>
            <a:r>
              <a:rPr lang="ru-RU" sz="1800" dirty="0"/>
              <a:t> возвращает модуль комплексного числа</a:t>
            </a:r>
            <a:r>
              <a:rPr lang="en-US" sz="1800" dirty="0"/>
              <a:t>;</a:t>
            </a:r>
            <a:endParaRPr lang="ru-RU" sz="1800" dirty="0"/>
          </a:p>
          <a:p>
            <a:pPr lvl="1"/>
            <a:r>
              <a:rPr lang="ru-RU" sz="1800" dirty="0"/>
              <a:t>Операции </a:t>
            </a:r>
            <a:r>
              <a:rPr lang="en-US" sz="1800" dirty="0"/>
              <a:t>--, true </a:t>
            </a:r>
            <a:r>
              <a:rPr lang="ru-RU" sz="1800" dirty="0"/>
              <a:t>и</a:t>
            </a:r>
            <a:r>
              <a:rPr lang="en-US" sz="1800" dirty="0"/>
              <a:t> false </a:t>
            </a:r>
            <a:r>
              <a:rPr lang="ru-RU" sz="1800" dirty="0"/>
              <a:t>перегружены для объектов класса. </a:t>
            </a:r>
            <a:r>
              <a:rPr lang="en-US" sz="1800" dirty="0"/>
              <a:t>--</a:t>
            </a:r>
            <a:r>
              <a:rPr lang="ru-RU" sz="1800" dirty="0"/>
              <a:t> уменьшает значение вещественной и мнимой части на единицу, </a:t>
            </a:r>
            <a:r>
              <a:rPr lang="en-US" sz="1800" dirty="0"/>
              <a:t>true</a:t>
            </a:r>
            <a:r>
              <a:rPr lang="ru-RU" sz="1800" dirty="0"/>
              <a:t> возвращается для объектов, модуль которых больше 1, </a:t>
            </a:r>
            <a:r>
              <a:rPr lang="en-US" sz="1800" dirty="0"/>
              <a:t>false</a:t>
            </a:r>
            <a:r>
              <a:rPr lang="ru-RU" sz="1800" dirty="0"/>
              <a:t> - в противном случае</a:t>
            </a:r>
            <a:r>
              <a:rPr lang="en-US" sz="1800" dirty="0"/>
              <a:t>.</a:t>
            </a:r>
            <a:endParaRPr lang="ru-RU" sz="1800" dirty="0"/>
          </a:p>
          <a:p>
            <a:pPr lvl="1"/>
            <a:endParaRPr lang="ru-RU" sz="1800" dirty="0"/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78BC6-16AB-440B-B64C-98343C169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11EE-A376-4EF3-A2BF-C1ED0FAD03E8}" type="slidenum">
              <a:rPr lang="ru-RU" altLang="ru-RU" smtClean="0"/>
              <a:pPr/>
              <a:t>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76172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0130" y="76200"/>
            <a:ext cx="8229600" cy="6397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1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11EE-A376-4EF3-A2BF-C1ED0FAD03E8}" type="slidenum">
              <a:rPr lang="ru-RU" altLang="ru-RU" smtClean="0"/>
              <a:pPr/>
              <a:t>4</a:t>
            </a:fld>
            <a:endParaRPr lang="ru-RU" alt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76127" y="831667"/>
            <a:ext cx="8577606" cy="612449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MyComplex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endParaRPr lang="ru-RU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re,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MyComplex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xre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xim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{ re =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xre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xim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Неправильная реализация: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//public static 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MyComplex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operator ++(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MyComplex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mc)</a:t>
            </a:r>
            <a:endParaRPr lang="ru-RU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//{ mc.re++; mc.im++; return mc; }</a:t>
            </a:r>
            <a:endParaRPr lang="ru-RU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MyComplex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--(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MyComplex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mc)</a:t>
            </a:r>
            <a:endParaRPr lang="ru-RU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{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MyComplex</a:t>
            </a:r>
            <a:r>
              <a:rPr lang="en-US" b="1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(mc.re-1, mc.im-1)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}</a:t>
            </a:r>
            <a:endParaRPr lang="ru-RU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Mod() {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Math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.Abs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(re*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re+im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 }</a:t>
            </a:r>
            <a:endParaRPr lang="ru-RU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MyComplex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f)  {</a:t>
            </a:r>
            <a:endParaRPr lang="ru-RU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f.Mod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&gt; 1.0)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  <a:endParaRPr lang="ru-RU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MyComplex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f)  {</a:t>
            </a:r>
            <a:endParaRPr lang="ru-RU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f.Mod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&lt;= 1.0)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} </a:t>
            </a:r>
            <a:endParaRPr lang="ru-RU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ru-RU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029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1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48AF-A3D6-4D57-BB04-AC7589E562A5}" type="slidenum">
              <a:rPr lang="ru-RU" altLang="ru-RU" smtClean="0"/>
              <a:pPr/>
              <a:t>5</a:t>
            </a:fld>
            <a:endParaRPr lang="ru-RU" alt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07075" y="914400"/>
            <a:ext cx="8382000" cy="577055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Display(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MyComplex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cs)        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.WriteLine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"real="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cs.re + 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", image="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cs.im);</a:t>
            </a:r>
            <a:endParaRPr lang="ru-RU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ru-RU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Main()        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MyComplex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c1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MyComplex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(4, 3.3);</a:t>
            </a:r>
            <a:endParaRPr lang="ru-RU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ru-RU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Console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.WriteLine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"Модуль исходного комплексного числа = "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c1.Mod()); </a:t>
            </a:r>
            <a:endParaRPr lang="ru-RU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while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(c1) {</a:t>
            </a:r>
            <a:endParaRPr lang="ru-RU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.Write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"c1 =&gt; 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Display(c1);</a:t>
            </a:r>
            <a:endParaRPr lang="ru-RU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c1--;</a:t>
            </a:r>
            <a:endParaRPr lang="ru-RU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}</a:t>
            </a:r>
            <a:endParaRPr lang="ru-RU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ru-RU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Console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.WriteLine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"Модуль полученного числа = "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c1.Mod());</a:t>
            </a:r>
            <a:endParaRPr lang="ru-RU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632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1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48AF-A3D6-4D57-BB04-AC7589E562A5}" type="slidenum">
              <a:rPr lang="ru-RU" altLang="ru-RU" smtClean="0"/>
              <a:pPr/>
              <a:t>6</a:t>
            </a:fld>
            <a:endParaRPr lang="ru-RU" altLang="ru-RU"/>
          </a:p>
        </p:txBody>
      </p:sp>
      <p:sp>
        <p:nvSpPr>
          <p:cNvPr id="4" name="TextBox 3"/>
          <p:cNvSpPr txBox="1"/>
          <p:nvPr/>
        </p:nvSpPr>
        <p:spPr>
          <a:xfrm>
            <a:off x="533400" y="1066800"/>
            <a:ext cx="8229600" cy="147796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Дополнить код класса </a:t>
            </a:r>
            <a:r>
              <a:rPr lang="en-US" b="1" dirty="0" err="1"/>
              <a:t>MyComplex</a:t>
            </a:r>
            <a:r>
              <a:rPr lang="ru-RU" dirty="0"/>
              <a:t> перегрузками бинарных операций</a:t>
            </a:r>
            <a:r>
              <a:rPr lang="en-US" dirty="0"/>
              <a:t>: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b="1" dirty="0"/>
              <a:t>+</a:t>
            </a:r>
            <a:r>
              <a:rPr lang="ru-RU" dirty="0"/>
              <a:t>, для сложения комплексных чисел</a:t>
            </a:r>
            <a:r>
              <a:rPr lang="en-US" dirty="0"/>
              <a:t>;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b="1" dirty="0"/>
              <a:t>*</a:t>
            </a:r>
            <a:r>
              <a:rPr lang="ru-RU" dirty="0"/>
              <a:t> для умножения комплексных чисел</a:t>
            </a:r>
            <a:r>
              <a:rPr lang="en-US" dirty="0"/>
              <a:t>;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b="1" dirty="0"/>
              <a:t>-</a:t>
            </a:r>
            <a:r>
              <a:rPr lang="ru-RU" dirty="0"/>
              <a:t> для вычисления разности комплексных чисел</a:t>
            </a:r>
            <a:r>
              <a:rPr lang="en-US" dirty="0"/>
              <a:t>;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b="1" dirty="0"/>
              <a:t>/</a:t>
            </a:r>
            <a:r>
              <a:rPr lang="ru-RU" dirty="0"/>
              <a:t> получения частного от деления комплексных чисел.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01019" y="2819400"/>
                <a:ext cx="5867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019" y="2819400"/>
                <a:ext cx="5867400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33600" y="4128649"/>
                <a:ext cx="594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4128649"/>
                <a:ext cx="594360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58213" y="3492429"/>
                <a:ext cx="563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213" y="3492429"/>
                <a:ext cx="563880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148526" y="4822103"/>
                <a:ext cx="4930019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𝑑𝑖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526" y="4822103"/>
                <a:ext cx="4930019" cy="71468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75132" y="2819400"/>
            <a:ext cx="1292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сложение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5132" y="3492429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вычитание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5132" y="4174099"/>
            <a:ext cx="1458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умножение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1466" y="4935867"/>
            <a:ext cx="114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деление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7E41EB-CFDE-4BFF-AC3F-7C1CA6B759E6}"/>
              </a:ext>
            </a:extLst>
          </p:cNvPr>
          <p:cNvSpPr txBox="1"/>
          <p:nvPr/>
        </p:nvSpPr>
        <p:spPr>
          <a:xfrm>
            <a:off x="498735" y="5744369"/>
            <a:ext cx="822960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Протестируйте и продемонстрируйте работу всех операций.</a:t>
            </a:r>
          </a:p>
        </p:txBody>
      </p:sp>
    </p:spTree>
    <p:extLst>
      <p:ext uri="{BB962C8B-B14F-4D97-AF65-F5344CB8AC3E}">
        <p14:creationId xmlns:p14="http://schemas.microsoft.com/office/powerpoint/2010/main" val="3604220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2. Дроби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1828800"/>
          </a:xfrm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ru-RU" sz="1800" dirty="0"/>
              <a:t>Используя код класса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Fraction</a:t>
            </a:r>
            <a:r>
              <a:rPr lang="ru-RU" sz="1800" dirty="0"/>
              <a:t>, разработайте приложение – калькулятор дробей. Дополните класс перегруженными операциями </a:t>
            </a:r>
            <a:r>
              <a:rPr lang="en-US" sz="1800" b="1" dirty="0"/>
              <a:t>++</a:t>
            </a:r>
            <a:r>
              <a:rPr lang="ru-RU" sz="1800" dirty="0"/>
              <a:t> и</a:t>
            </a:r>
            <a:r>
              <a:rPr lang="en-US" sz="1800" dirty="0"/>
              <a:t> </a:t>
            </a:r>
            <a:r>
              <a:rPr lang="en-US" sz="1800" b="1" dirty="0"/>
              <a:t>-</a:t>
            </a:r>
            <a:r>
              <a:rPr lang="ru-RU" sz="1800" b="1" dirty="0"/>
              <a:t>-</a:t>
            </a:r>
            <a:r>
              <a:rPr lang="ru-RU" sz="1800" dirty="0"/>
              <a:t>, позволяющими добавлять к дроби единицу и вычитать из дроби единицу. Калькулятор должен позволять выполнять основные</a:t>
            </a:r>
            <a:r>
              <a:rPr lang="en-US" sz="1800" dirty="0"/>
              <a:t> </a:t>
            </a:r>
            <a:r>
              <a:rPr lang="ru-RU" sz="1800" dirty="0"/>
              <a:t>арифметические операции над дробями, а также преобразовывать простые дроби в десятичные и наоборот.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11EE-A376-4EF3-A2BF-C1ED0FAD03E8}" type="slidenum">
              <a:rPr lang="ru-RU" altLang="ru-RU" smtClean="0"/>
              <a:pPr/>
              <a:t>7</a:t>
            </a:fld>
            <a:endParaRPr lang="ru-RU" alt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81000" y="5875338"/>
            <a:ext cx="8915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/>
              <a:t>Перевод обыкновенной дроби в десятичную дробь и обратно, правила, примеры</a:t>
            </a:r>
            <a:r>
              <a:rPr lang="en-US" sz="1400" b="1" dirty="0"/>
              <a:t>:</a:t>
            </a:r>
            <a:r>
              <a:rPr lang="ru-RU" sz="1400" b="1" dirty="0"/>
              <a:t> </a:t>
            </a:r>
            <a:r>
              <a:rPr lang="en-US" sz="1400" dirty="0"/>
              <a:t>[</a:t>
            </a:r>
            <a:r>
              <a:rPr lang="ru-RU" sz="1400" dirty="0">
                <a:hlinkClick r:id="rId2"/>
              </a:rPr>
              <a:t>http://www.cleverstudents.ru/numbers/from_decimals_to_common_fractions_and_back.html</a:t>
            </a:r>
            <a:r>
              <a:rPr lang="en-US" sz="1400" dirty="0"/>
              <a:t>]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425910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  <a:ln>
            <a:solidFill>
              <a:srgbClr val="0070C0"/>
            </a:solidFill>
          </a:ln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Fraction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num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  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//..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числитель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den;   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//..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знаменатель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Fraction(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n,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d) {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Конструктор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pt-B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pt-BR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pt-B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(n &gt;= 0 &amp;&amp; d &gt; 0) { num = n; den = d; </a:t>
            </a:r>
            <a:r>
              <a:rPr lang="pt-BR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pt-B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pPr>
              <a:buFont typeface="+mj-lt"/>
              <a:buAutoNum type="arabicPeriod"/>
            </a:pPr>
            <a:r>
              <a:rPr lang="pt-B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pt-BR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pt-B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(n &gt;= 0 &amp;&amp; d &lt; 0) { num = -n; den = -d; </a:t>
            </a:r>
            <a:r>
              <a:rPr lang="pt-BR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pt-B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pPr>
              <a:buFont typeface="+mj-lt"/>
              <a:buAutoNum type="arabicPeriod"/>
            </a:pPr>
            <a:r>
              <a:rPr lang="pt-B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pt-BR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pt-B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(n &lt;= 0 &amp;&amp; d &gt; 0) { num = n; den = d; </a:t>
            </a:r>
            <a:r>
              <a:rPr lang="pt-BR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pt-B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pPr>
              <a:buFont typeface="+mj-lt"/>
              <a:buAutoNum type="arabicPeriod"/>
            </a:pPr>
            <a:r>
              <a:rPr lang="pt-B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pt-BR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pt-B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(n &lt;= 0 &amp;&amp; d &lt; 0) { num = -n; den = -d; </a:t>
            </a:r>
            <a:r>
              <a:rPr lang="pt-BR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pt-B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Нулевой знаменатель: {0}/{1}"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n, d);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override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.Format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"{0}/{1}"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num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den);</a:t>
            </a:r>
          </a:p>
          <a:p>
            <a:pPr>
              <a:buFont typeface="+mj-lt"/>
              <a:buAutoNum type="arabicPeriod"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перегруженные операции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</a:t>
            </a:r>
            <a:endParaRPr lang="ru-RU" sz="1600" b="1" dirty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End of class Fraction</a:t>
            </a:r>
            <a:endParaRPr lang="ru-RU" sz="16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11EE-A376-4EF3-A2BF-C1ED0FAD03E8}" type="slidenum">
              <a:rPr lang="ru-RU" altLang="ru-RU" smtClean="0"/>
              <a:pPr/>
              <a:t>8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02097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8562"/>
            <a:ext cx="8229600" cy="4724400"/>
          </a:xfrm>
          <a:ln>
            <a:solidFill>
              <a:srgbClr val="0070C0"/>
            </a:solidFill>
          </a:ln>
        </p:spPr>
        <p:txBody>
          <a:bodyPr/>
          <a:lstStyle/>
          <a:p>
            <a:pPr lvl="0">
              <a:buFont typeface="+mj-lt"/>
              <a:buAutoNum type="arabicPeriod"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Fraction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operator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-(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Fraction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f) {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унарный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минус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0">
              <a:buFont typeface="+mj-lt"/>
              <a:buAutoNum type="arabicPeriod"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Fraction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(-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f.num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f.den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lvl="0">
              <a:buFont typeface="+mj-lt"/>
              <a:buAutoNum type="arabicPeriod"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pPr lvl="0">
              <a:buFont typeface="+mj-lt"/>
              <a:buAutoNum type="arabicPeriod"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Fraction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operator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+(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Fraction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f1,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Fraction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f2) {</a:t>
            </a:r>
          </a:p>
          <a:p>
            <a:pPr lvl="0">
              <a:buFont typeface="+mj-lt"/>
              <a:buAutoNum type="arabicPeriod"/>
            </a:pPr>
            <a:r>
              <a:rPr lang="da-DK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da-DK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da-DK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 = f1.num * f2.den + f1.den * f2.num;</a:t>
            </a:r>
          </a:p>
          <a:p>
            <a:pPr lvl="0">
              <a:buFont typeface="+mj-lt"/>
              <a:buAutoNum type="arabicPeriod"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 = f1.den * f2.den;</a:t>
            </a:r>
          </a:p>
          <a:p>
            <a:pPr lvl="0">
              <a:buFont typeface="+mj-lt"/>
              <a:buAutoNum type="arabicPeriod"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Fraction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(n, d);</a:t>
            </a:r>
          </a:p>
          <a:p>
            <a:pPr lvl="0">
              <a:buFont typeface="+mj-lt"/>
              <a:buAutoNum type="arabicPeriod"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pPr lvl="0">
              <a:buFont typeface="+mj-lt"/>
              <a:buAutoNum type="arabicPeriod"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operator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&lt;(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Fraction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f1,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Fraction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f2) {</a:t>
            </a:r>
          </a:p>
          <a:p>
            <a:pPr lvl="0">
              <a:buFont typeface="+mj-lt"/>
              <a:buAutoNum type="arabicPeriod"/>
            </a:pPr>
            <a:r>
              <a:rPr lang="da-DK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da-DK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da-DK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(f1.num * f2.den &lt; f1.den * f2.num) </a:t>
            </a:r>
            <a:r>
              <a:rPr lang="da-DK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da-DK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da-DK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lvl="0">
              <a:buFont typeface="+mj-lt"/>
              <a:buAutoNum type="arabicPeriod"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lvl="0">
              <a:buFont typeface="+mj-lt"/>
              <a:buAutoNum type="arabicPeriod"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pPr lvl="0">
              <a:buFont typeface="+mj-lt"/>
              <a:buAutoNum type="arabicPeriod"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operator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&gt;(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Fraction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f1,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Fraction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f2) {</a:t>
            </a:r>
          </a:p>
          <a:p>
            <a:pPr lvl="0">
              <a:buFont typeface="+mj-lt"/>
              <a:buAutoNum type="arabicPeriod"/>
            </a:pPr>
            <a:r>
              <a:rPr lang="da-DK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da-DK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da-DK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(f1.num * f2.den &gt; f1.den * f2.num) </a:t>
            </a:r>
            <a:r>
              <a:rPr lang="da-DK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da-DK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da-DK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lvl="0">
              <a:buFont typeface="+mj-lt"/>
              <a:buAutoNum type="arabicPeriod"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lvl="0">
              <a:buFont typeface="+mj-lt"/>
              <a:buAutoNum type="arabicPeriod"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pPr marL="514350" indent="-514350">
              <a:buFont typeface="+mj-lt"/>
              <a:buAutoNum type="arabicPeriod"/>
            </a:pP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11EE-A376-4EF3-A2BF-C1ED0FAD03E8}" type="slidenum">
              <a:rPr lang="ru-RU" altLang="ru-RU" smtClean="0"/>
              <a:pPr/>
              <a:t>9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383313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Тема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0070C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>
        <a:spAutoFit/>
      </a:bodyPr>
      <a:lstStyle>
        <a:defPPr>
          <a:defRPr b="1" dirty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5160</TotalTime>
  <Words>1169</Words>
  <Application>Microsoft Office PowerPoint</Application>
  <PresentationFormat>Экран (4:3)</PresentationFormat>
  <Paragraphs>136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 Math</vt:lpstr>
      <vt:lpstr>Consolas</vt:lpstr>
      <vt:lpstr>Тема Office</vt:lpstr>
      <vt:lpstr>Модуль 2, практическое занятие 1b</vt:lpstr>
      <vt:lpstr>Перегрузка операций</vt:lpstr>
      <vt:lpstr>Задача 1. Комплексные числа</vt:lpstr>
      <vt:lpstr>Задача 1</vt:lpstr>
      <vt:lpstr>Задача 1</vt:lpstr>
      <vt:lpstr>Задача 1</vt:lpstr>
      <vt:lpstr>Задача 2. Дроби</vt:lpstr>
      <vt:lpstr>Задача 2</vt:lpstr>
      <vt:lpstr>Задача 2</vt:lpstr>
      <vt:lpstr>Задача 2</vt:lpstr>
      <vt:lpstr>Задача 3. Решетка и атомы.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Максименкова Ольга Вениаминовна</dc:creator>
  <cp:lastModifiedBy>Дударев Виктор Анатольевич</cp:lastModifiedBy>
  <cp:revision>360</cp:revision>
  <cp:lastPrinted>1601-01-01T00:00:00Z</cp:lastPrinted>
  <dcterms:created xsi:type="dcterms:W3CDTF">1601-01-01T00:00:00Z</dcterms:created>
  <dcterms:modified xsi:type="dcterms:W3CDTF">2021-10-25T18:32:51Z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