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4"/>
  </p:notesMasterIdLst>
  <p:sldIdLst>
    <p:sldId id="257" r:id="rId2"/>
    <p:sldId id="258" r:id="rId3"/>
    <p:sldId id="260" r:id="rId4"/>
    <p:sldId id="297" r:id="rId5"/>
    <p:sldId id="262" r:id="rId6"/>
    <p:sldId id="298" r:id="rId7"/>
    <p:sldId id="263" r:id="rId8"/>
    <p:sldId id="300" r:id="rId9"/>
    <p:sldId id="267" r:id="rId10"/>
    <p:sldId id="269" r:id="rId11"/>
    <p:sldId id="270" r:id="rId12"/>
    <p:sldId id="304" r:id="rId13"/>
    <p:sldId id="305" r:id="rId14"/>
    <p:sldId id="306" r:id="rId15"/>
    <p:sldId id="308" r:id="rId16"/>
    <p:sldId id="309" r:id="rId17"/>
    <p:sldId id="311" r:id="rId18"/>
    <p:sldId id="310" r:id="rId19"/>
    <p:sldId id="312" r:id="rId20"/>
    <p:sldId id="313" r:id="rId21"/>
    <p:sldId id="314" r:id="rId22"/>
    <p:sldId id="315" r:id="rId2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FF8C6F-D0D5-4378-A0D1-325558704F37}" v="18" dt="2019-11-04T19:49:56.159"/>
    <p1510:client id="{D8B56F12-49AE-4526-8509-F66BFFB18D66}" v="11" dt="2019-11-04T19:32:36.524"/>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5" autoAdjust="0"/>
    <p:restoredTop sz="90963" autoAdjust="0"/>
  </p:normalViewPr>
  <p:slideViewPr>
    <p:cSldViewPr snapToGrid="0">
      <p:cViewPr varScale="1">
        <p:scale>
          <a:sx n="104" d="100"/>
          <a:sy n="104" d="100"/>
        </p:scale>
        <p:origin x="2148" y="108"/>
      </p:cViewPr>
      <p:guideLst>
        <p:guide orient="horz" pos="2160"/>
        <p:guide pos="2880"/>
      </p:guideLst>
    </p:cSldViewPr>
  </p:slideViewPr>
  <p:notesTextViewPr>
    <p:cViewPr>
      <p:scale>
        <a:sx n="1" d="1"/>
        <a:sy n="1" d="1"/>
      </p:scale>
      <p:origin x="0" y="0"/>
    </p:cViewPr>
  </p:notesTextViewPr>
  <p:sorterViewPr>
    <p:cViewPr>
      <p:scale>
        <a:sx n="200" d="100"/>
        <a:sy n="200" d="100"/>
      </p:scale>
      <p:origin x="0" y="278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ga Maksimenkova" userId="f2714537069f5c5f" providerId="LiveId" clId="{A9615631-B68C-40F1-87C3-3064AC0D7A37}"/>
    <pc:docChg chg="undo custSel delSld modSld">
      <pc:chgData name="Olga Maksimenkova" userId="f2714537069f5c5f" providerId="LiveId" clId="{A9615631-B68C-40F1-87C3-3064AC0D7A37}" dt="2019-11-04T19:34:00.577" v="248" actId="20577"/>
      <pc:docMkLst>
        <pc:docMk/>
      </pc:docMkLst>
      <pc:sldChg chg="modSp">
        <pc:chgData name="Olga Maksimenkova" userId="f2714537069f5c5f" providerId="LiveId" clId="{A9615631-B68C-40F1-87C3-3064AC0D7A37}" dt="2019-11-04T16:30:14.048" v="22" actId="20577"/>
        <pc:sldMkLst>
          <pc:docMk/>
          <pc:sldMk cId="3072988976" sldId="257"/>
        </pc:sldMkLst>
        <pc:spChg chg="mod">
          <ac:chgData name="Olga Maksimenkova" userId="f2714537069f5c5f" providerId="LiveId" clId="{A9615631-B68C-40F1-87C3-3064AC0D7A37}" dt="2019-11-04T16:30:14.048" v="22" actId="20577"/>
          <ac:spMkLst>
            <pc:docMk/>
            <pc:sldMk cId="3072988976" sldId="257"/>
            <ac:spMk id="2051" creationId="{00000000-0000-0000-0000-000000000000}"/>
          </ac:spMkLst>
        </pc:spChg>
      </pc:sldChg>
      <pc:sldChg chg="addSp modSp">
        <pc:chgData name="Olga Maksimenkova" userId="f2714537069f5c5f" providerId="LiveId" clId="{A9615631-B68C-40F1-87C3-3064AC0D7A37}" dt="2019-11-04T17:37:00.853" v="54" actId="1076"/>
        <pc:sldMkLst>
          <pc:docMk/>
          <pc:sldMk cId="3204533794" sldId="258"/>
        </pc:sldMkLst>
        <pc:spChg chg="add mod">
          <ac:chgData name="Olga Maksimenkova" userId="f2714537069f5c5f" providerId="LiveId" clId="{A9615631-B68C-40F1-87C3-3064AC0D7A37}" dt="2019-11-04T17:37:00.853" v="54" actId="1076"/>
          <ac:spMkLst>
            <pc:docMk/>
            <pc:sldMk cId="3204533794" sldId="258"/>
            <ac:spMk id="4" creationId="{3E82A3D1-858F-4628-A78E-5D1FDD2DE3F4}"/>
          </ac:spMkLst>
        </pc:spChg>
        <pc:spChg chg="mod">
          <ac:chgData name="Olga Maksimenkova" userId="f2714537069f5c5f" providerId="LiveId" clId="{A9615631-B68C-40F1-87C3-3064AC0D7A37}" dt="2019-11-04T17:10:42.420" v="23" actId="208"/>
          <ac:spMkLst>
            <pc:docMk/>
            <pc:sldMk cId="3204533794" sldId="258"/>
            <ac:spMk id="5" creationId="{00000000-0000-0000-0000-000000000000}"/>
          </ac:spMkLst>
        </pc:spChg>
      </pc:sldChg>
      <pc:sldChg chg="addSp delSp modSp">
        <pc:chgData name="Olga Maksimenkova" userId="f2714537069f5c5f" providerId="LiveId" clId="{A9615631-B68C-40F1-87C3-3064AC0D7A37}" dt="2019-11-04T17:35:27.327" v="38" actId="255"/>
        <pc:sldMkLst>
          <pc:docMk/>
          <pc:sldMk cId="1667963300" sldId="260"/>
        </pc:sldMkLst>
        <pc:spChg chg="add mod">
          <ac:chgData name="Olga Maksimenkova" userId="f2714537069f5c5f" providerId="LiveId" clId="{A9615631-B68C-40F1-87C3-3064AC0D7A37}" dt="2019-11-04T17:35:27.327" v="38" actId="255"/>
          <ac:spMkLst>
            <pc:docMk/>
            <pc:sldMk cId="1667963300" sldId="260"/>
            <ac:spMk id="4" creationId="{C60739F7-3F3A-499A-A1D2-232C78A18282}"/>
          </ac:spMkLst>
        </pc:spChg>
        <pc:spChg chg="del mod">
          <ac:chgData name="Olga Maksimenkova" userId="f2714537069f5c5f" providerId="LiveId" clId="{A9615631-B68C-40F1-87C3-3064AC0D7A37}" dt="2019-11-04T17:35:08.694" v="31" actId="478"/>
          <ac:spMkLst>
            <pc:docMk/>
            <pc:sldMk cId="1667963300" sldId="260"/>
            <ac:spMk id="6" creationId="{53FC230C-5E18-4A5E-9B18-635BC6F678C7}"/>
          </ac:spMkLst>
        </pc:spChg>
      </pc:sldChg>
      <pc:sldChg chg="modSp">
        <pc:chgData name="Olga Maksimenkova" userId="f2714537069f5c5f" providerId="LiveId" clId="{A9615631-B68C-40F1-87C3-3064AC0D7A37}" dt="2019-11-04T17:11:08.031" v="27" actId="208"/>
        <pc:sldMkLst>
          <pc:docMk/>
          <pc:sldMk cId="394085247" sldId="262"/>
        </pc:sldMkLst>
        <pc:spChg chg="mod">
          <ac:chgData name="Olga Maksimenkova" userId="f2714537069f5c5f" providerId="LiveId" clId="{A9615631-B68C-40F1-87C3-3064AC0D7A37}" dt="2019-11-04T17:11:08.031" v="27" actId="208"/>
          <ac:spMkLst>
            <pc:docMk/>
            <pc:sldMk cId="394085247" sldId="262"/>
            <ac:spMk id="4" creationId="{F213B28F-FB7F-4C56-B9B1-ECCE2469255D}"/>
          </ac:spMkLst>
        </pc:spChg>
      </pc:sldChg>
      <pc:sldChg chg="addSp delSp modSp">
        <pc:chgData name="Olga Maksimenkova" userId="f2714537069f5c5f" providerId="LiveId" clId="{A9615631-B68C-40F1-87C3-3064AC0D7A37}" dt="2019-11-04T19:34:00.577" v="248" actId="20577"/>
        <pc:sldMkLst>
          <pc:docMk/>
          <pc:sldMk cId="1995827334" sldId="263"/>
        </pc:sldMkLst>
        <pc:spChg chg="add del mod">
          <ac:chgData name="Olga Maksimenkova" userId="f2714537069f5c5f" providerId="LiveId" clId="{A9615631-B68C-40F1-87C3-3064AC0D7A37}" dt="2019-11-04T19:32:33.128" v="197" actId="478"/>
          <ac:spMkLst>
            <pc:docMk/>
            <pc:sldMk cId="1995827334" sldId="263"/>
            <ac:spMk id="4" creationId="{FE6F349D-CE95-4354-8B69-A9F905517DAE}"/>
          </ac:spMkLst>
        </pc:spChg>
        <pc:spChg chg="del mod">
          <ac:chgData name="Olga Maksimenkova" userId="f2714537069f5c5f" providerId="LiveId" clId="{A9615631-B68C-40F1-87C3-3064AC0D7A37}" dt="2019-11-04T17:43:09.293" v="55" actId="478"/>
          <ac:spMkLst>
            <pc:docMk/>
            <pc:sldMk cId="1995827334" sldId="263"/>
            <ac:spMk id="6" creationId="{22AD6536-DCA3-4D5C-A99A-F180B809F988}"/>
          </ac:spMkLst>
        </pc:spChg>
        <pc:spChg chg="add mod">
          <ac:chgData name="Olga Maksimenkova" userId="f2714537069f5c5f" providerId="LiveId" clId="{A9615631-B68C-40F1-87C3-3064AC0D7A37}" dt="2019-11-04T19:34:00.577" v="248" actId="20577"/>
          <ac:spMkLst>
            <pc:docMk/>
            <pc:sldMk cId="1995827334" sldId="263"/>
            <ac:spMk id="8" creationId="{7DCDD6FB-CABB-4EA4-9535-F6621CE077CA}"/>
          </ac:spMkLst>
        </pc:spChg>
      </pc:sldChg>
      <pc:sldChg chg="modSp">
        <pc:chgData name="Olga Maksimenkova" userId="f2714537069f5c5f" providerId="LiveId" clId="{A9615631-B68C-40F1-87C3-3064AC0D7A37}" dt="2019-11-04T17:35:46.114" v="46" actId="27636"/>
        <pc:sldMkLst>
          <pc:docMk/>
          <pc:sldMk cId="1667963300" sldId="297"/>
        </pc:sldMkLst>
        <pc:spChg chg="mod">
          <ac:chgData name="Olga Maksimenkova" userId="f2714537069f5c5f" providerId="LiveId" clId="{A9615631-B68C-40F1-87C3-3064AC0D7A37}" dt="2019-11-04T17:35:46.114" v="46" actId="27636"/>
          <ac:spMkLst>
            <pc:docMk/>
            <pc:sldMk cId="1667963300" sldId="297"/>
            <ac:spMk id="6" creationId="{53FC230C-5E18-4A5E-9B18-635BC6F678C7}"/>
          </ac:spMkLst>
        </pc:spChg>
      </pc:sldChg>
      <pc:sldChg chg="addSp modSp">
        <pc:chgData name="Olga Maksimenkova" userId="f2714537069f5c5f" providerId="LiveId" clId="{A9615631-B68C-40F1-87C3-3064AC0D7A37}" dt="2019-11-04T17:54:36.364" v="196" actId="20577"/>
        <pc:sldMkLst>
          <pc:docMk/>
          <pc:sldMk cId="394085247" sldId="298"/>
        </pc:sldMkLst>
        <pc:spChg chg="add mod">
          <ac:chgData name="Olga Maksimenkova" userId="f2714537069f5c5f" providerId="LiveId" clId="{A9615631-B68C-40F1-87C3-3064AC0D7A37}" dt="2019-11-04T17:54:36.364" v="196" actId="20577"/>
          <ac:spMkLst>
            <pc:docMk/>
            <pc:sldMk cId="394085247" sldId="298"/>
            <ac:spMk id="3" creationId="{E4161DA4-D98F-47E7-8875-F66AF842F030}"/>
          </ac:spMkLst>
        </pc:spChg>
        <pc:spChg chg="mod">
          <ac:chgData name="Olga Maksimenkova" userId="f2714537069f5c5f" providerId="LiveId" clId="{A9615631-B68C-40F1-87C3-3064AC0D7A37}" dt="2019-11-04T17:11:13.233" v="28" actId="208"/>
          <ac:spMkLst>
            <pc:docMk/>
            <pc:sldMk cId="394085247" sldId="298"/>
            <ac:spMk id="4" creationId="{F213B28F-FB7F-4C56-B9B1-ECCE2469255D}"/>
          </ac:spMkLst>
        </pc:spChg>
      </pc:sldChg>
      <pc:sldChg chg="modSp del">
        <pc:chgData name="Olga Maksimenkova" userId="f2714537069f5c5f" providerId="LiveId" clId="{A9615631-B68C-40F1-87C3-3064AC0D7A37}" dt="2019-11-04T17:53:32.350" v="191" actId="2696"/>
        <pc:sldMkLst>
          <pc:docMk/>
          <pc:sldMk cId="1995827334" sldId="299"/>
        </pc:sldMkLst>
        <pc:spChg chg="mod">
          <ac:chgData name="Olga Maksimenkova" userId="f2714537069f5c5f" providerId="LiveId" clId="{A9615631-B68C-40F1-87C3-3064AC0D7A37}" dt="2019-11-04T17:53:29.478" v="190" actId="6549"/>
          <ac:spMkLst>
            <pc:docMk/>
            <pc:sldMk cId="1995827334" sldId="299"/>
            <ac:spMk id="6" creationId="{22AD6536-DCA3-4D5C-A99A-F180B809F988}"/>
          </ac:spMkLst>
        </pc:spChg>
      </pc:sldChg>
      <pc:sldChg chg="addSp delSp modSp">
        <pc:chgData name="Olga Maksimenkova" userId="f2714537069f5c5f" providerId="LiveId" clId="{A9615631-B68C-40F1-87C3-3064AC0D7A37}" dt="2019-11-04T17:53:16.933" v="189" actId="27636"/>
        <pc:sldMkLst>
          <pc:docMk/>
          <pc:sldMk cId="1995827334" sldId="300"/>
        </pc:sldMkLst>
        <pc:spChg chg="add mod">
          <ac:chgData name="Olga Maksimenkova" userId="f2714537069f5c5f" providerId="LiveId" clId="{A9615631-B68C-40F1-87C3-3064AC0D7A37}" dt="2019-11-04T17:53:16.933" v="189" actId="27636"/>
          <ac:spMkLst>
            <pc:docMk/>
            <pc:sldMk cId="1995827334" sldId="300"/>
            <ac:spMk id="4" creationId="{76A82CC6-83AE-46BF-870E-742E3161A0F3}"/>
          </ac:spMkLst>
        </pc:spChg>
        <pc:spChg chg="del">
          <ac:chgData name="Olga Maksimenkova" userId="f2714537069f5c5f" providerId="LiveId" clId="{A9615631-B68C-40F1-87C3-3064AC0D7A37}" dt="2019-11-04T17:51:19.612" v="58" actId="478"/>
          <ac:spMkLst>
            <pc:docMk/>
            <pc:sldMk cId="1995827334" sldId="300"/>
            <ac:spMk id="6" creationId="{22AD6536-DCA3-4D5C-A99A-F180B809F988}"/>
          </ac:spMkLst>
        </pc:spChg>
      </pc:sldChg>
      <pc:sldChg chg="del">
        <pc:chgData name="Olga Maksimenkova" userId="f2714537069f5c5f" providerId="LiveId" clId="{A9615631-B68C-40F1-87C3-3064AC0D7A37}" dt="2019-11-04T17:53:33.236" v="192" actId="2696"/>
        <pc:sldMkLst>
          <pc:docMk/>
          <pc:sldMk cId="1995827334" sldId="301"/>
        </pc:sldMkLst>
      </pc:sldChg>
    </pc:docChg>
  </pc:docChgLst>
  <pc:docChgLst>
    <pc:chgData name="Olga Maksimenkova" userId="f2714537069f5c5f" providerId="LiveId" clId="{58FF8C6F-D0D5-4378-A0D1-325558704F37}"/>
    <pc:docChg chg="undo custSel delSld modSld">
      <pc:chgData name="Olga Maksimenkova" userId="f2714537069f5c5f" providerId="LiveId" clId="{58FF8C6F-D0D5-4378-A0D1-325558704F37}" dt="2019-11-04T20:27:28.842" v="257" actId="208"/>
      <pc:docMkLst>
        <pc:docMk/>
      </pc:docMkLst>
      <pc:sldChg chg="addSp delSp modSp">
        <pc:chgData name="Olga Maksimenkova" userId="f2714537069f5c5f" providerId="LiveId" clId="{58FF8C6F-D0D5-4378-A0D1-325558704F37}" dt="2019-11-04T19:38:25.655" v="14" actId="27636"/>
        <pc:sldMkLst>
          <pc:docMk/>
          <pc:sldMk cId="1995827334" sldId="263"/>
        </pc:sldMkLst>
        <pc:spChg chg="add mod">
          <ac:chgData name="Olga Maksimenkova" userId="f2714537069f5c5f" providerId="LiveId" clId="{58FF8C6F-D0D5-4378-A0D1-325558704F37}" dt="2019-11-04T19:38:25.655" v="14" actId="27636"/>
          <ac:spMkLst>
            <pc:docMk/>
            <pc:sldMk cId="1995827334" sldId="263"/>
            <ac:spMk id="4" creationId="{B31D94ED-2249-456C-BEA0-0AD95D64113D}"/>
          </ac:spMkLst>
        </pc:spChg>
        <pc:spChg chg="del">
          <ac:chgData name="Olga Maksimenkova" userId="f2714537069f5c5f" providerId="LiveId" clId="{58FF8C6F-D0D5-4378-A0D1-325558704F37}" dt="2019-11-04T19:38:22.434" v="12" actId="478"/>
          <ac:spMkLst>
            <pc:docMk/>
            <pc:sldMk cId="1995827334" sldId="263"/>
            <ac:spMk id="8" creationId="{7DCDD6FB-CABB-4EA4-9535-F6621CE077CA}"/>
          </ac:spMkLst>
        </pc:spChg>
      </pc:sldChg>
      <pc:sldChg chg="modSp">
        <pc:chgData name="Olga Maksimenkova" userId="f2714537069f5c5f" providerId="LiveId" clId="{58FF8C6F-D0D5-4378-A0D1-325558704F37}" dt="2019-11-04T19:41:03.487" v="37" actId="20577"/>
        <pc:sldMkLst>
          <pc:docMk/>
          <pc:sldMk cId="2392428551" sldId="267"/>
        </pc:sldMkLst>
        <pc:spChg chg="mod">
          <ac:chgData name="Olga Maksimenkova" userId="f2714537069f5c5f" providerId="LiveId" clId="{58FF8C6F-D0D5-4378-A0D1-325558704F37}" dt="2019-11-04T19:41:03.487" v="37" actId="20577"/>
          <ac:spMkLst>
            <pc:docMk/>
            <pc:sldMk cId="2392428551" sldId="267"/>
            <ac:spMk id="6" creationId="{85932C87-8578-4565-8B51-D3B689B6C88D}"/>
          </ac:spMkLst>
        </pc:spChg>
      </pc:sldChg>
      <pc:sldChg chg="modSp">
        <pc:chgData name="Olga Maksimenkova" userId="f2714537069f5c5f" providerId="LiveId" clId="{58FF8C6F-D0D5-4378-A0D1-325558704F37}" dt="2019-11-04T19:39:32.272" v="29" actId="208"/>
        <pc:sldMkLst>
          <pc:docMk/>
          <pc:sldMk cId="2378855600" sldId="269"/>
        </pc:sldMkLst>
        <pc:spChg chg="mod">
          <ac:chgData name="Olga Maksimenkova" userId="f2714537069f5c5f" providerId="LiveId" clId="{58FF8C6F-D0D5-4378-A0D1-325558704F37}" dt="2019-11-04T19:39:32.272" v="29" actId="208"/>
          <ac:spMkLst>
            <pc:docMk/>
            <pc:sldMk cId="2378855600" sldId="269"/>
            <ac:spMk id="6" creationId="{6086CB37-DCF9-4A32-9C61-6E5DA9964BA7}"/>
          </ac:spMkLst>
        </pc:spChg>
      </pc:sldChg>
      <pc:sldChg chg="addSp delSp modSp">
        <pc:chgData name="Olga Maksimenkova" userId="f2714537069f5c5f" providerId="LiveId" clId="{58FF8C6F-D0D5-4378-A0D1-325558704F37}" dt="2019-11-04T19:40:03.377" v="35" actId="27636"/>
        <pc:sldMkLst>
          <pc:docMk/>
          <pc:sldMk cId="1380564260" sldId="270"/>
        </pc:sldMkLst>
        <pc:spChg chg="add del mod">
          <ac:chgData name="Olga Maksimenkova" userId="f2714537069f5c5f" providerId="LiveId" clId="{58FF8C6F-D0D5-4378-A0D1-325558704F37}" dt="2019-11-04T19:40:00.004" v="33"/>
          <ac:spMkLst>
            <pc:docMk/>
            <pc:sldMk cId="1380564260" sldId="270"/>
            <ac:spMk id="3" creationId="{78C23221-520E-44C6-A850-8284DF0C1090}"/>
          </ac:spMkLst>
        </pc:spChg>
        <pc:spChg chg="add mod">
          <ac:chgData name="Olga Maksimenkova" userId="f2714537069f5c5f" providerId="LiveId" clId="{58FF8C6F-D0D5-4378-A0D1-325558704F37}" dt="2019-11-04T19:40:03.377" v="35" actId="27636"/>
          <ac:spMkLst>
            <pc:docMk/>
            <pc:sldMk cId="1380564260" sldId="270"/>
            <ac:spMk id="4" creationId="{48CE9B4F-10E7-4308-91F1-E79E7ABAB1E1}"/>
          </ac:spMkLst>
        </pc:spChg>
        <pc:spChg chg="del">
          <ac:chgData name="Olga Maksimenkova" userId="f2714537069f5c5f" providerId="LiveId" clId="{58FF8C6F-D0D5-4378-A0D1-325558704F37}" dt="2019-11-04T19:39:51.401" v="31" actId="478"/>
          <ac:spMkLst>
            <pc:docMk/>
            <pc:sldMk cId="1380564260" sldId="270"/>
            <ac:spMk id="10" creationId="{7AC3F88E-2855-4F4C-BD77-27EF0BEEDB26}"/>
          </ac:spMkLst>
        </pc:spChg>
      </pc:sldChg>
      <pc:sldChg chg="modSp">
        <pc:chgData name="Olga Maksimenkova" userId="f2714537069f5c5f" providerId="LiveId" clId="{58FF8C6F-D0D5-4378-A0D1-325558704F37}" dt="2019-11-04T19:38:16.066" v="11" actId="403"/>
        <pc:sldMkLst>
          <pc:docMk/>
          <pc:sldMk cId="1995827334" sldId="300"/>
        </pc:sldMkLst>
        <pc:spChg chg="mod">
          <ac:chgData name="Olga Maksimenkova" userId="f2714537069f5c5f" providerId="LiveId" clId="{58FF8C6F-D0D5-4378-A0D1-325558704F37}" dt="2019-11-04T19:38:16.066" v="11" actId="403"/>
          <ac:spMkLst>
            <pc:docMk/>
            <pc:sldMk cId="1995827334" sldId="300"/>
            <ac:spMk id="4" creationId="{76A82CC6-83AE-46BF-870E-742E3161A0F3}"/>
          </ac:spMkLst>
        </pc:spChg>
      </pc:sldChg>
      <pc:sldChg chg="del">
        <pc:chgData name="Olga Maksimenkova" userId="f2714537069f5c5f" providerId="LiveId" clId="{58FF8C6F-D0D5-4378-A0D1-325558704F37}" dt="2019-11-04T19:39:39.807" v="30" actId="2696"/>
        <pc:sldMkLst>
          <pc:docMk/>
          <pc:sldMk cId="2378855600" sldId="303"/>
        </pc:sldMkLst>
      </pc:sldChg>
      <pc:sldChg chg="modSp">
        <pc:chgData name="Olga Maksimenkova" userId="f2714537069f5c5f" providerId="LiveId" clId="{58FF8C6F-D0D5-4378-A0D1-325558704F37}" dt="2019-11-04T19:45:03.839" v="106" actId="208"/>
        <pc:sldMkLst>
          <pc:docMk/>
          <pc:sldMk cId="3276706246" sldId="305"/>
        </pc:sldMkLst>
        <pc:spChg chg="mod">
          <ac:chgData name="Olga Maksimenkova" userId="f2714537069f5c5f" providerId="LiveId" clId="{58FF8C6F-D0D5-4378-A0D1-325558704F37}" dt="2019-11-04T19:45:03.839" v="106" actId="208"/>
          <ac:spMkLst>
            <pc:docMk/>
            <pc:sldMk cId="3276706246" sldId="305"/>
            <ac:spMk id="3" creationId="{A12FC56C-F368-DC48-A693-E98B322DAA50}"/>
          </ac:spMkLst>
        </pc:spChg>
      </pc:sldChg>
      <pc:sldChg chg="modSp">
        <pc:chgData name="Olga Maksimenkova" userId="f2714537069f5c5f" providerId="LiveId" clId="{58FF8C6F-D0D5-4378-A0D1-325558704F37}" dt="2019-11-04T19:47:05.791" v="135" actId="208"/>
        <pc:sldMkLst>
          <pc:docMk/>
          <pc:sldMk cId="1058050054" sldId="306"/>
        </pc:sldMkLst>
        <pc:spChg chg="mod">
          <ac:chgData name="Olga Maksimenkova" userId="f2714537069f5c5f" providerId="LiveId" clId="{58FF8C6F-D0D5-4378-A0D1-325558704F37}" dt="2019-11-04T19:47:05.791" v="135" actId="208"/>
          <ac:spMkLst>
            <pc:docMk/>
            <pc:sldMk cId="1058050054" sldId="306"/>
            <ac:spMk id="3" creationId="{E8C9912C-8680-A449-B1D5-4008EA87A64F}"/>
          </ac:spMkLst>
        </pc:spChg>
      </pc:sldChg>
      <pc:sldChg chg="modSp">
        <pc:chgData name="Olga Maksimenkova" userId="f2714537069f5c5f" providerId="LiveId" clId="{58FF8C6F-D0D5-4378-A0D1-325558704F37}" dt="2019-11-04T20:27:28.842" v="257" actId="208"/>
        <pc:sldMkLst>
          <pc:docMk/>
          <pc:sldMk cId="2030995256" sldId="308"/>
        </pc:sldMkLst>
        <pc:spChg chg="mod">
          <ac:chgData name="Olga Maksimenkova" userId="f2714537069f5c5f" providerId="LiveId" clId="{58FF8C6F-D0D5-4378-A0D1-325558704F37}" dt="2019-11-04T20:27:28.842" v="257" actId="208"/>
          <ac:spMkLst>
            <pc:docMk/>
            <pc:sldMk cId="2030995256" sldId="308"/>
            <ac:spMk id="3" creationId="{E8C9912C-8680-A449-B1D5-4008EA87A64F}"/>
          </ac:spMkLst>
        </pc:spChg>
      </pc:sldChg>
      <pc:sldChg chg="modSp">
        <pc:chgData name="Olga Maksimenkova" userId="f2714537069f5c5f" providerId="LiveId" clId="{58FF8C6F-D0D5-4378-A0D1-325558704F37}" dt="2019-11-04T20:27:15.872" v="253" actId="6549"/>
        <pc:sldMkLst>
          <pc:docMk/>
          <pc:sldMk cId="3357235985" sldId="309"/>
        </pc:sldMkLst>
        <pc:spChg chg="mod">
          <ac:chgData name="Olga Maksimenkova" userId="f2714537069f5c5f" providerId="LiveId" clId="{58FF8C6F-D0D5-4378-A0D1-325558704F37}" dt="2019-11-04T20:27:15.872" v="253" actId="6549"/>
          <ac:spMkLst>
            <pc:docMk/>
            <pc:sldMk cId="3357235985" sldId="309"/>
            <ac:spMk id="3" creationId="{E8C9912C-8680-A449-B1D5-4008EA87A64F}"/>
          </ac:spMkLst>
        </pc:spChg>
      </pc:sldChg>
      <pc:sldChg chg="modSp">
        <pc:chgData name="Olga Maksimenkova" userId="f2714537069f5c5f" providerId="LiveId" clId="{58FF8C6F-D0D5-4378-A0D1-325558704F37}" dt="2019-11-04T20:26:40.070" v="243" actId="113"/>
        <pc:sldMkLst>
          <pc:docMk/>
          <pc:sldMk cId="4183915327" sldId="310"/>
        </pc:sldMkLst>
        <pc:spChg chg="mod">
          <ac:chgData name="Olga Maksimenkova" userId="f2714537069f5c5f" providerId="LiveId" clId="{58FF8C6F-D0D5-4378-A0D1-325558704F37}" dt="2019-11-04T20:26:40.070" v="243" actId="113"/>
          <ac:spMkLst>
            <pc:docMk/>
            <pc:sldMk cId="4183915327" sldId="310"/>
            <ac:spMk id="3" creationId="{A3563C92-DF85-D141-8120-DEF7A39F2C6B}"/>
          </ac:spMkLst>
        </pc:spChg>
      </pc:sldChg>
      <pc:sldChg chg="modSp">
        <pc:chgData name="Olga Maksimenkova" userId="f2714537069f5c5f" providerId="LiveId" clId="{58FF8C6F-D0D5-4378-A0D1-325558704F37}" dt="2019-11-04T20:27:06.581" v="250" actId="113"/>
        <pc:sldMkLst>
          <pc:docMk/>
          <pc:sldMk cId="610464968" sldId="311"/>
        </pc:sldMkLst>
        <pc:spChg chg="mod">
          <ac:chgData name="Olga Maksimenkova" userId="f2714537069f5c5f" providerId="LiveId" clId="{58FF8C6F-D0D5-4378-A0D1-325558704F37}" dt="2019-11-04T20:27:06.581" v="250" actId="113"/>
          <ac:spMkLst>
            <pc:docMk/>
            <pc:sldMk cId="610464968" sldId="311"/>
            <ac:spMk id="3" creationId="{E8C9912C-8680-A449-B1D5-4008EA87A64F}"/>
          </ac:spMkLst>
        </pc:spChg>
      </pc:sldChg>
      <pc:sldChg chg="modSp">
        <pc:chgData name="Olga Maksimenkova" userId="f2714537069f5c5f" providerId="LiveId" clId="{58FF8C6F-D0D5-4378-A0D1-325558704F37}" dt="2019-11-04T20:26:14.856" v="234" actId="6549"/>
        <pc:sldMkLst>
          <pc:docMk/>
          <pc:sldMk cId="3957929996" sldId="312"/>
        </pc:sldMkLst>
        <pc:spChg chg="mod">
          <ac:chgData name="Olga Maksimenkova" userId="f2714537069f5c5f" providerId="LiveId" clId="{58FF8C6F-D0D5-4378-A0D1-325558704F37}" dt="2019-11-04T20:26:14.856" v="234" actId="6549"/>
          <ac:spMkLst>
            <pc:docMk/>
            <pc:sldMk cId="3957929996" sldId="312"/>
            <ac:spMk id="3" creationId="{B3B34AEC-7208-7C4A-836E-B24D28344867}"/>
          </ac:spMkLst>
        </pc:spChg>
      </pc:sldChg>
      <pc:sldChg chg="modSp">
        <pc:chgData name="Olga Maksimenkova" userId="f2714537069f5c5f" providerId="LiveId" clId="{58FF8C6F-D0D5-4378-A0D1-325558704F37}" dt="2019-11-04T20:25:45.324" v="225" actId="113"/>
        <pc:sldMkLst>
          <pc:docMk/>
          <pc:sldMk cId="465301511" sldId="313"/>
        </pc:sldMkLst>
        <pc:spChg chg="mod">
          <ac:chgData name="Olga Maksimenkova" userId="f2714537069f5c5f" providerId="LiveId" clId="{58FF8C6F-D0D5-4378-A0D1-325558704F37}" dt="2019-11-04T20:25:45.324" v="225" actId="113"/>
          <ac:spMkLst>
            <pc:docMk/>
            <pc:sldMk cId="465301511" sldId="313"/>
            <ac:spMk id="3" creationId="{641A8E2D-7185-9A47-92F0-3690392E3C9B}"/>
          </ac:spMkLst>
        </pc:spChg>
      </pc:sldChg>
      <pc:sldChg chg="modSp">
        <pc:chgData name="Olga Maksimenkova" userId="f2714537069f5c5f" providerId="LiveId" clId="{58FF8C6F-D0D5-4378-A0D1-325558704F37}" dt="2019-11-04T20:25:21.522" v="216" actId="208"/>
        <pc:sldMkLst>
          <pc:docMk/>
          <pc:sldMk cId="3071715147" sldId="314"/>
        </pc:sldMkLst>
        <pc:spChg chg="mod">
          <ac:chgData name="Olga Maksimenkova" userId="f2714537069f5c5f" providerId="LiveId" clId="{58FF8C6F-D0D5-4378-A0D1-325558704F37}" dt="2019-11-04T20:25:21.522" v="216" actId="208"/>
          <ac:spMkLst>
            <pc:docMk/>
            <pc:sldMk cId="3071715147" sldId="314"/>
            <ac:spMk id="3" creationId="{D11321BF-DBBD-3249-B03F-3F8CA89832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57BEB-85F0-4880-9B67-9A0B37EDA071}" type="datetimeFigureOut">
              <a:rPr lang="ru-RU" smtClean="0"/>
              <a:t>30.10.2021</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61E53A-5147-41D9-A4CD-C47FA1E8CF70}" type="slidenum">
              <a:rPr lang="ru-RU" smtClean="0"/>
              <a:t>‹#›</a:t>
            </a:fld>
            <a:endParaRPr lang="ru-RU"/>
          </a:p>
        </p:txBody>
      </p:sp>
    </p:spTree>
    <p:extLst>
      <p:ext uri="{BB962C8B-B14F-4D97-AF65-F5344CB8AC3E}">
        <p14:creationId xmlns:p14="http://schemas.microsoft.com/office/powerpoint/2010/main" val="1600793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ln>
            <a:solidFill>
              <a:srgbClr val="0070C0"/>
            </a:solidFill>
          </a:ln>
        </p:spPr>
        <p:txBody>
          <a:bodyPr anchor="b">
            <a:normAutofit/>
          </a:bodyPr>
          <a:lstStyle>
            <a:lvl1pPr algn="ctr">
              <a:defRPr sz="4800" b="0">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ru-RU" dirty="0"/>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b="1">
                <a:solidFill>
                  <a:srgbClr val="00B05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Образец подзаголовка</a:t>
            </a:r>
            <a:endParaRPr lang="en-US" dirty="0"/>
          </a:p>
        </p:txBody>
      </p:sp>
      <p:sp>
        <p:nvSpPr>
          <p:cNvPr id="4" name="Date Placeholder 3"/>
          <p:cNvSpPr>
            <a:spLocks noGrp="1"/>
          </p:cNvSpPr>
          <p:nvPr>
            <p:ph type="dt" sz="half" idx="10"/>
          </p:nvPr>
        </p:nvSpPr>
        <p:spPr/>
        <p:txBody>
          <a:bodyPr/>
          <a:lstStyle/>
          <a:p>
            <a:fld id="{1795A21D-EC77-4138-BC56-CD61A8D4A3CC}" type="datetime1">
              <a:rPr lang="ru-RU" smtClean="0"/>
              <a:t>30.10.2021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11F2F3-AEAF-4FB7-80D2-09F9D6DDE653}" type="slidenum">
              <a:rPr lang="ru-RU" smtClean="0"/>
              <a:t>‹#›</a:t>
            </a:fld>
            <a:endParaRPr lang="ru-RU"/>
          </a:p>
        </p:txBody>
      </p:sp>
      <p:sp>
        <p:nvSpPr>
          <p:cNvPr id="7" name="TextBox 6"/>
          <p:cNvSpPr txBox="1"/>
          <p:nvPr userDrawn="1"/>
        </p:nvSpPr>
        <p:spPr>
          <a:xfrm>
            <a:off x="261257" y="231418"/>
            <a:ext cx="3714750" cy="369332"/>
          </a:xfrm>
          <a:prstGeom prst="rect">
            <a:avLst/>
          </a:prstGeom>
          <a:noFill/>
        </p:spPr>
        <p:txBody>
          <a:bodyPr wrap="square" rtlCol="0">
            <a:spAutoFit/>
          </a:bodyPr>
          <a:lstStyle/>
          <a:p>
            <a:pPr algn="just">
              <a:spcBef>
                <a:spcPct val="0"/>
              </a:spcBef>
              <a:buFontTx/>
              <a:buNone/>
            </a:pPr>
            <a:r>
              <a:rPr lang="ru-RU" sz="1800" dirty="0">
                <a:cs typeface="Arial" panose="020B0604020202020204" pitchFamily="34" charset="0"/>
              </a:rPr>
              <a:t>Дисциплина «Программирование»</a:t>
            </a:r>
          </a:p>
        </p:txBody>
      </p:sp>
      <p:sp>
        <p:nvSpPr>
          <p:cNvPr id="8" name="Прямоугольник 7"/>
          <p:cNvSpPr/>
          <p:nvPr userDrawn="1"/>
        </p:nvSpPr>
        <p:spPr>
          <a:xfrm>
            <a:off x="4923387" y="231418"/>
            <a:ext cx="3934539" cy="369332"/>
          </a:xfrm>
          <a:prstGeom prst="rect">
            <a:avLst/>
          </a:prstGeom>
        </p:spPr>
        <p:txBody>
          <a:bodyPr wrap="none">
            <a:spAutoFit/>
          </a:bodyPr>
          <a:lstStyle/>
          <a:p>
            <a:r>
              <a:rPr lang="ru-RU" sz="1800" dirty="0">
                <a:cs typeface="Arial" panose="020B0604020202020204" pitchFamily="34" charset="0"/>
              </a:rPr>
              <a:t>В.В. </a:t>
            </a:r>
            <a:r>
              <a:rPr lang="ru-RU" sz="1800" dirty="0" err="1">
                <a:cs typeface="Arial" panose="020B0604020202020204" pitchFamily="34" charset="0"/>
              </a:rPr>
              <a:t>Подбельский</a:t>
            </a:r>
            <a:r>
              <a:rPr lang="ru-RU" sz="1800" dirty="0">
                <a:cs typeface="Arial" panose="020B0604020202020204" pitchFamily="34" charset="0"/>
              </a:rPr>
              <a:t>, О.В. </a:t>
            </a:r>
            <a:r>
              <a:rPr lang="ru-RU" sz="1800" dirty="0" err="1">
                <a:cs typeface="Arial" panose="020B0604020202020204" pitchFamily="34" charset="0"/>
              </a:rPr>
              <a:t>Максименкова</a:t>
            </a:r>
            <a:endParaRPr lang="ru-RU" dirty="0"/>
          </a:p>
        </p:txBody>
      </p:sp>
    </p:spTree>
    <p:extLst>
      <p:ext uri="{BB962C8B-B14F-4D97-AF65-F5344CB8AC3E}">
        <p14:creationId xmlns:p14="http://schemas.microsoft.com/office/powerpoint/2010/main" val="2697636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01E5C58A-FB27-402B-9E5E-60C18E9E6106}" type="datetime1">
              <a:rPr lang="ru-RU" smtClean="0"/>
              <a:t>30.10.2021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411F2F3-AEAF-4FB7-80D2-09F9D6DDE653}" type="slidenum">
              <a:rPr lang="ru-RU" smtClean="0"/>
              <a:t>‹#›</a:t>
            </a:fld>
            <a:endParaRPr lang="ru-RU"/>
          </a:p>
        </p:txBody>
      </p:sp>
    </p:spTree>
    <p:extLst>
      <p:ext uri="{BB962C8B-B14F-4D97-AF65-F5344CB8AC3E}">
        <p14:creationId xmlns:p14="http://schemas.microsoft.com/office/powerpoint/2010/main" val="291597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28650" y="193676"/>
            <a:ext cx="7886700" cy="737053"/>
          </a:xfrm>
        </p:spPr>
        <p:txBody>
          <a:bodyPr/>
          <a:lstStyle>
            <a:lvl1pPr algn="ctr">
              <a:defRPr/>
            </a:lvl1pPr>
          </a:lstStyle>
          <a:p>
            <a:r>
              <a:rPr lang="ru-RU" dirty="0"/>
              <a:t>Образец заголовка</a:t>
            </a:r>
            <a:endParaRPr lang="en-US" dirty="0"/>
          </a:p>
        </p:txBody>
      </p:sp>
      <p:sp>
        <p:nvSpPr>
          <p:cNvPr id="3" name="Date Placeholder 2"/>
          <p:cNvSpPr>
            <a:spLocks noGrp="1"/>
          </p:cNvSpPr>
          <p:nvPr>
            <p:ph type="dt" sz="half" idx="10"/>
          </p:nvPr>
        </p:nvSpPr>
        <p:spPr/>
        <p:txBody>
          <a:bodyPr/>
          <a:lstStyle/>
          <a:p>
            <a:fld id="{3866BC6B-1407-45CF-8511-C119A04A4619}" type="datetime1">
              <a:rPr lang="ru-RU" smtClean="0"/>
              <a:t>30.10.2021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411F2F3-AEAF-4FB7-80D2-09F9D6DDE653}" type="slidenum">
              <a:rPr lang="ru-RU" smtClean="0"/>
              <a:t>‹#›</a:t>
            </a:fld>
            <a:endParaRPr lang="ru-RU"/>
          </a:p>
        </p:txBody>
      </p:sp>
    </p:spTree>
    <p:extLst>
      <p:ext uri="{BB962C8B-B14F-4D97-AF65-F5344CB8AC3E}">
        <p14:creationId xmlns:p14="http://schemas.microsoft.com/office/powerpoint/2010/main" val="517282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3A866-2875-46F0-9629-3D793ABCAED7}" type="datetime1">
              <a:rPr lang="ru-RU" smtClean="0"/>
              <a:t>30.10.2021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411F2F3-AEAF-4FB7-80D2-09F9D6DDE653}" type="slidenum">
              <a:rPr lang="ru-RU" smtClean="0"/>
              <a:t>‹#›</a:t>
            </a:fld>
            <a:endParaRPr lang="ru-RU"/>
          </a:p>
        </p:txBody>
      </p:sp>
    </p:spTree>
    <p:extLst>
      <p:ext uri="{BB962C8B-B14F-4D97-AF65-F5344CB8AC3E}">
        <p14:creationId xmlns:p14="http://schemas.microsoft.com/office/powerpoint/2010/main" val="3647271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187D812-8E0A-4084-B61F-E80569838D01}" type="datetime1">
              <a:rPr lang="ru-RU" smtClean="0"/>
              <a:t>30.10.2021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411F2F3-AEAF-4FB7-80D2-09F9D6DDE653}" type="slidenum">
              <a:rPr lang="ru-RU" smtClean="0"/>
              <a:t>‹#›</a:t>
            </a:fld>
            <a:endParaRPr lang="ru-RU"/>
          </a:p>
        </p:txBody>
      </p:sp>
    </p:spTree>
    <p:extLst>
      <p:ext uri="{BB962C8B-B14F-4D97-AF65-F5344CB8AC3E}">
        <p14:creationId xmlns:p14="http://schemas.microsoft.com/office/powerpoint/2010/main" val="3178850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58851AE-E4EE-439D-9DDC-F7A00C27C449}" type="datetime1">
              <a:rPr lang="ru-RU" smtClean="0"/>
              <a:t>30.10.2021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411F2F3-AEAF-4FB7-80D2-09F9D6DDE653}" type="slidenum">
              <a:rPr lang="ru-RU" smtClean="0"/>
              <a:t>‹#›</a:t>
            </a:fld>
            <a:endParaRPr lang="ru-RU"/>
          </a:p>
        </p:txBody>
      </p:sp>
    </p:spTree>
    <p:extLst>
      <p:ext uri="{BB962C8B-B14F-4D97-AF65-F5344CB8AC3E}">
        <p14:creationId xmlns:p14="http://schemas.microsoft.com/office/powerpoint/2010/main" val="37206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359B4D3-219A-4A99-8352-F322142FF86B}" type="datetime1">
              <a:rPr lang="ru-RU" smtClean="0"/>
              <a:t>30.10.2021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11F2F3-AEAF-4FB7-80D2-09F9D6DDE653}" type="slidenum">
              <a:rPr lang="ru-RU" smtClean="0"/>
              <a:t>‹#›</a:t>
            </a:fld>
            <a:endParaRPr lang="ru-RU"/>
          </a:p>
        </p:txBody>
      </p:sp>
    </p:spTree>
    <p:extLst>
      <p:ext uri="{BB962C8B-B14F-4D97-AF65-F5344CB8AC3E}">
        <p14:creationId xmlns:p14="http://schemas.microsoft.com/office/powerpoint/2010/main" val="909385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C957B74-71B3-41CF-866E-D0B91313E2C4}" type="datetime1">
              <a:rPr lang="ru-RU" smtClean="0"/>
              <a:t>30.10.2021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11F2F3-AEAF-4FB7-80D2-09F9D6DDE653}" type="slidenum">
              <a:rPr lang="ru-RU" smtClean="0"/>
              <a:t>‹#›</a:t>
            </a:fld>
            <a:endParaRPr lang="ru-RU"/>
          </a:p>
        </p:txBody>
      </p:sp>
    </p:spTree>
    <p:extLst>
      <p:ext uri="{BB962C8B-B14F-4D97-AF65-F5344CB8AC3E}">
        <p14:creationId xmlns:p14="http://schemas.microsoft.com/office/powerpoint/2010/main" val="2920249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10"/>
          </p:nvPr>
        </p:nvSpPr>
        <p:spPr/>
        <p:txBody>
          <a:bodyPr/>
          <a:lstStyle/>
          <a:p>
            <a:fld id="{FDFBE7E1-99C1-4A2C-AB9D-8BE6F204F8BF}" type="datetime1">
              <a:rPr lang="ru-RU" smtClean="0"/>
              <a:t>30.10.2021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11F2F3-AEAF-4FB7-80D2-09F9D6DDE653}" type="slidenum">
              <a:rPr lang="ru-RU" smtClean="0"/>
              <a:t>‹#›</a:t>
            </a:fld>
            <a:endParaRPr lang="ru-RU"/>
          </a:p>
        </p:txBody>
      </p:sp>
    </p:spTree>
    <p:extLst>
      <p:ext uri="{BB962C8B-B14F-4D97-AF65-F5344CB8AC3E}">
        <p14:creationId xmlns:p14="http://schemas.microsoft.com/office/powerpoint/2010/main" val="186008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Заголовок и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hasCustomPrompt="1"/>
          </p:nvPr>
        </p:nvSpPr>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r>
              <a:rPr lang="en-US" dirty="0"/>
              <a:t>Text</a:t>
            </a:r>
          </a:p>
        </p:txBody>
      </p:sp>
      <p:sp>
        <p:nvSpPr>
          <p:cNvPr id="4" name="Date Placeholder 3"/>
          <p:cNvSpPr>
            <a:spLocks noGrp="1"/>
          </p:cNvSpPr>
          <p:nvPr>
            <p:ph type="dt" sz="half" idx="10"/>
          </p:nvPr>
        </p:nvSpPr>
        <p:spPr/>
        <p:txBody>
          <a:bodyPr/>
          <a:lstStyle/>
          <a:p>
            <a:fld id="{B3804FA1-DBF1-4863-A966-A177D4AAE7B7}" type="datetime1">
              <a:rPr lang="ru-RU" smtClean="0"/>
              <a:t>30.10.2021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11F2F3-AEAF-4FB7-80D2-09F9D6DDE653}" type="slidenum">
              <a:rPr lang="ru-RU" smtClean="0"/>
              <a:t>‹#›</a:t>
            </a:fld>
            <a:endParaRPr lang="ru-RU"/>
          </a:p>
        </p:txBody>
      </p:sp>
    </p:spTree>
    <p:extLst>
      <p:ext uri="{BB962C8B-B14F-4D97-AF65-F5344CB8AC3E}">
        <p14:creationId xmlns:p14="http://schemas.microsoft.com/office/powerpoint/2010/main" val="159879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Заголовок и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hasCustomPrompt="1"/>
          </p:nvPr>
        </p:nvSpPr>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r>
              <a:rPr lang="en-US" dirty="0"/>
              <a:t>Text</a:t>
            </a:r>
          </a:p>
        </p:txBody>
      </p:sp>
      <p:sp>
        <p:nvSpPr>
          <p:cNvPr id="4" name="Date Placeholder 3"/>
          <p:cNvSpPr>
            <a:spLocks noGrp="1"/>
          </p:cNvSpPr>
          <p:nvPr>
            <p:ph type="dt" sz="half" idx="10"/>
          </p:nvPr>
        </p:nvSpPr>
        <p:spPr/>
        <p:txBody>
          <a:bodyPr/>
          <a:lstStyle/>
          <a:p>
            <a:fld id="{7FDE18F8-AC8E-4ECA-BAEB-E53AA66DF059}" type="datetime1">
              <a:rPr lang="ru-RU" smtClean="0"/>
              <a:t>30.10.2021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11F2F3-AEAF-4FB7-80D2-09F9D6DDE653}" type="slidenum">
              <a:rPr lang="ru-RU" smtClean="0"/>
              <a:t>‹#›</a:t>
            </a:fld>
            <a:endParaRPr lang="ru-RU"/>
          </a:p>
        </p:txBody>
      </p:sp>
    </p:spTree>
    <p:extLst>
      <p:ext uri="{BB962C8B-B14F-4D97-AF65-F5344CB8AC3E}">
        <p14:creationId xmlns:p14="http://schemas.microsoft.com/office/powerpoint/2010/main" val="260549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Заголовок и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hasCustomPrompt="1"/>
          </p:nvPr>
        </p:nvSpPr>
        <p:spPr/>
        <p:txBody>
          <a:bodyPr>
            <a:normAutofit/>
          </a:bodyPr>
          <a:lstStyle>
            <a:lvl1pPr marL="0" indent="0">
              <a:spcBef>
                <a:spcPts val="0"/>
              </a:spcBef>
              <a:buNone/>
              <a:defRPr sz="1600" b="1">
                <a:latin typeface="Consolas" panose="020B0609020204030204" pitchFamily="49" charset="0"/>
                <a:cs typeface="Consolas" panose="020B0609020204030204" pitchFamily="49" charset="0"/>
              </a:defRPr>
            </a:lvl1pPr>
          </a:lstStyle>
          <a:p>
            <a:pPr lvl="0"/>
            <a:r>
              <a:rPr lang="en-US" dirty="0"/>
              <a:t>Code</a:t>
            </a:r>
          </a:p>
        </p:txBody>
      </p:sp>
      <p:sp>
        <p:nvSpPr>
          <p:cNvPr id="4" name="Date Placeholder 3"/>
          <p:cNvSpPr>
            <a:spLocks noGrp="1"/>
          </p:cNvSpPr>
          <p:nvPr>
            <p:ph type="dt" sz="half" idx="10"/>
          </p:nvPr>
        </p:nvSpPr>
        <p:spPr/>
        <p:txBody>
          <a:bodyPr/>
          <a:lstStyle/>
          <a:p>
            <a:fld id="{30EEC402-30E4-4FA1-82FB-C2C67676F374}" type="datetime1">
              <a:rPr lang="ru-RU" smtClean="0"/>
              <a:t>30.10.2021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11F2F3-AEAF-4FB7-80D2-09F9D6DDE653}" type="slidenum">
              <a:rPr lang="ru-RU" smtClean="0"/>
              <a:t>‹#›</a:t>
            </a:fld>
            <a:endParaRPr lang="ru-RU"/>
          </a:p>
        </p:txBody>
      </p:sp>
    </p:spTree>
    <p:extLst>
      <p:ext uri="{BB962C8B-B14F-4D97-AF65-F5344CB8AC3E}">
        <p14:creationId xmlns:p14="http://schemas.microsoft.com/office/powerpoint/2010/main" val="130835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lgn="l">
              <a:defRPr sz="4800"/>
            </a:lvl1pPr>
          </a:lstStyle>
          <a:p>
            <a:r>
              <a:rPr lang="ru-RU" dirty="0"/>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08F6C22-4022-4B45-8077-ADB656F59E58}" type="datetime1">
              <a:rPr lang="ru-RU" smtClean="0"/>
              <a:t>30.10.2021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11F2F3-AEAF-4FB7-80D2-09F9D6DDE653}" type="slidenum">
              <a:rPr lang="ru-RU" smtClean="0"/>
              <a:t>‹#›</a:t>
            </a:fld>
            <a:endParaRPr lang="ru-RU"/>
          </a:p>
        </p:txBody>
      </p:sp>
    </p:spTree>
    <p:extLst>
      <p:ext uri="{BB962C8B-B14F-4D97-AF65-F5344CB8AC3E}">
        <p14:creationId xmlns:p14="http://schemas.microsoft.com/office/powerpoint/2010/main" val="2340281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621591F7-6EE7-45A9-9D32-C942C6AF7AA4}" type="datetime1">
              <a:rPr lang="ru-RU" smtClean="0"/>
              <a:t>30.10.2021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411F2F3-AEAF-4FB7-80D2-09F9D6DDE653}" type="slidenum">
              <a:rPr lang="ru-RU" smtClean="0"/>
              <a:t>‹#›</a:t>
            </a:fld>
            <a:endParaRPr lang="ru-RU"/>
          </a:p>
        </p:txBody>
      </p:sp>
    </p:spTree>
    <p:extLst>
      <p:ext uri="{BB962C8B-B14F-4D97-AF65-F5344CB8AC3E}">
        <p14:creationId xmlns:p14="http://schemas.microsoft.com/office/powerpoint/2010/main" val="41390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_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465364" y="705530"/>
            <a:ext cx="8221436" cy="2240189"/>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Content Placeholder 3"/>
          <p:cNvSpPr>
            <a:spLocks noGrp="1"/>
          </p:cNvSpPr>
          <p:nvPr>
            <p:ph sz="half" idx="2"/>
          </p:nvPr>
        </p:nvSpPr>
        <p:spPr>
          <a:xfrm>
            <a:off x="465364" y="3069771"/>
            <a:ext cx="8221436" cy="310719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6D49F0BA-047E-463A-A15C-5C201D7D751F}" type="datetime1">
              <a:rPr lang="ru-RU" smtClean="0"/>
              <a:t>30.10.2021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411F2F3-AEAF-4FB7-80D2-09F9D6DDE653}" type="slidenum">
              <a:rPr lang="ru-RU" smtClean="0"/>
              <a:t>‹#›</a:t>
            </a:fld>
            <a:endParaRPr lang="ru-RU"/>
          </a:p>
        </p:txBody>
      </p:sp>
    </p:spTree>
    <p:extLst>
      <p:ext uri="{BB962C8B-B14F-4D97-AF65-F5344CB8AC3E}">
        <p14:creationId xmlns:p14="http://schemas.microsoft.com/office/powerpoint/2010/main" val="337161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3_Два объекта Text и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hasCustomPrompt="1"/>
          </p:nvPr>
        </p:nvSpPr>
        <p:spPr>
          <a:xfrm>
            <a:off x="465364" y="705530"/>
            <a:ext cx="8221436" cy="2240189"/>
          </a:xfrm>
        </p:spPr>
        <p:txBody>
          <a:bodyPr>
            <a:normAutofit/>
          </a:bodyPr>
          <a:lstStyle>
            <a:lvl1pPr marL="0" indent="0">
              <a:buNone/>
              <a:defRPr sz="1600" b="1">
                <a:latin typeface="Arial" panose="020B0604020202020204" pitchFamily="34" charset="0"/>
                <a:cs typeface="Arial" panose="020B0604020202020204" pitchFamily="34" charset="0"/>
              </a:defRPr>
            </a:lvl1pPr>
            <a:lvl5pPr marL="1828800" indent="0" algn="just">
              <a:spcBef>
                <a:spcPts val="0"/>
              </a:spcBef>
              <a:buNone/>
              <a:defRPr/>
            </a:lvl5pPr>
            <a:lvl6pPr marL="2286000" indent="0" algn="just">
              <a:buNone/>
              <a:defRPr/>
            </a:lvl6pPr>
            <a:lvl7pPr marL="2743200" indent="0" algn="just">
              <a:buNone/>
              <a:defRPr/>
            </a:lvl7pPr>
            <a:lvl8pPr marL="3200400" indent="0" algn="just">
              <a:buNone/>
              <a:defRPr/>
            </a:lvl8pPr>
            <a:lvl9pPr marL="3657600" indent="0" algn="just">
              <a:buNone/>
              <a:defRPr/>
            </a:lvl9pPr>
          </a:lstStyle>
          <a:p>
            <a:pPr lvl="0"/>
            <a:r>
              <a:rPr lang="en-US" dirty="0"/>
              <a:t>Text</a:t>
            </a:r>
          </a:p>
        </p:txBody>
      </p:sp>
      <p:sp>
        <p:nvSpPr>
          <p:cNvPr id="4" name="Content Placeholder 3"/>
          <p:cNvSpPr>
            <a:spLocks noGrp="1"/>
          </p:cNvSpPr>
          <p:nvPr>
            <p:ph sz="half" idx="2" hasCustomPrompt="1"/>
          </p:nvPr>
        </p:nvSpPr>
        <p:spPr>
          <a:xfrm>
            <a:off x="465364" y="3069771"/>
            <a:ext cx="8221436" cy="3107192"/>
          </a:xfrm>
        </p:spPr>
        <p:txBody>
          <a:bodyPr>
            <a:normAutofit/>
          </a:bodyPr>
          <a:lstStyle>
            <a:lvl1pPr marL="0" indent="0">
              <a:buNone/>
              <a:defRPr sz="1400" b="1">
                <a:latin typeface="Consolas" panose="020B0609020204030204" pitchFamily="49" charset="0"/>
                <a:cs typeface="Consolas" panose="020B0609020204030204" pitchFamily="49" charset="0"/>
              </a:defRPr>
            </a:lvl1pPr>
            <a:lvl2pPr marL="457200" indent="0">
              <a:buNone/>
              <a:defRPr sz="1400" b="1">
                <a:latin typeface="Consolas" panose="020B0609020204030204" pitchFamily="49" charset="0"/>
                <a:cs typeface="Consolas" panose="020B0609020204030204" pitchFamily="49" charset="0"/>
              </a:defRPr>
            </a:lvl2pPr>
            <a:lvl3pPr marL="914400" indent="0">
              <a:buNone/>
              <a:defRPr sz="1400" b="1">
                <a:latin typeface="Consolas" panose="020B0609020204030204" pitchFamily="49" charset="0"/>
                <a:cs typeface="Consolas" panose="020B0609020204030204" pitchFamily="49" charset="0"/>
              </a:defRPr>
            </a:lvl3pPr>
            <a:lvl4pPr marL="1371600" indent="0">
              <a:buNone/>
              <a:defRPr sz="1400" b="1">
                <a:latin typeface="Consolas" panose="020B0609020204030204" pitchFamily="49" charset="0"/>
                <a:cs typeface="Consolas" panose="020B0609020204030204" pitchFamily="49" charset="0"/>
              </a:defRPr>
            </a:lvl4pPr>
            <a:lvl5pPr marL="1828800" indent="0">
              <a:buNone/>
              <a:defRPr sz="1400" b="1">
                <a:latin typeface="Consolas" panose="020B0609020204030204" pitchFamily="49" charset="0"/>
                <a:cs typeface="Consolas" panose="020B0609020204030204" pitchFamily="49" charset="0"/>
              </a:defRPr>
            </a:lvl5pPr>
          </a:lstStyle>
          <a:p>
            <a:pPr lvl="0"/>
            <a:r>
              <a:rPr lang="en-US" dirty="0"/>
              <a:t>Code</a:t>
            </a:r>
          </a:p>
        </p:txBody>
      </p:sp>
      <p:sp>
        <p:nvSpPr>
          <p:cNvPr id="5" name="Date Placeholder 4"/>
          <p:cNvSpPr>
            <a:spLocks noGrp="1"/>
          </p:cNvSpPr>
          <p:nvPr>
            <p:ph type="dt" sz="half" idx="10"/>
          </p:nvPr>
        </p:nvSpPr>
        <p:spPr/>
        <p:txBody>
          <a:bodyPr/>
          <a:lstStyle/>
          <a:p>
            <a:fld id="{6D49F0BA-047E-463A-A15C-5C201D7D751F}" type="datetime1">
              <a:rPr lang="ru-RU" smtClean="0"/>
              <a:t>30.10.2021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411F2F3-AEAF-4FB7-80D2-09F9D6DDE653}" type="slidenum">
              <a:rPr lang="ru-RU" smtClean="0"/>
              <a:t>‹#›</a:t>
            </a:fld>
            <a:endParaRPr lang="ru-RU"/>
          </a:p>
        </p:txBody>
      </p:sp>
    </p:spTree>
    <p:extLst>
      <p:ext uri="{BB962C8B-B14F-4D97-AF65-F5344CB8AC3E}">
        <p14:creationId xmlns:p14="http://schemas.microsoft.com/office/powerpoint/2010/main" val="3164509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71212"/>
            <a:ext cx="7886700" cy="581931"/>
          </a:xfrm>
          <a:prstGeom prst="rect">
            <a:avLst/>
          </a:prstGeom>
        </p:spPr>
        <p:txBody>
          <a:bodyPr vert="horz" lIns="91440" tIns="45720" rIns="91440" bIns="45720" rtlCol="0" anchor="ctr">
            <a:normAutofit/>
          </a:bodyPr>
          <a:lstStyle/>
          <a:p>
            <a:r>
              <a:rPr lang="ru-RU" dirty="0"/>
              <a:t>Образец заголовка</a:t>
            </a:r>
            <a:endParaRPr lang="en-US" dirty="0"/>
          </a:p>
        </p:txBody>
      </p:sp>
      <p:sp>
        <p:nvSpPr>
          <p:cNvPr id="3" name="Text Placeholder 2"/>
          <p:cNvSpPr>
            <a:spLocks noGrp="1"/>
          </p:cNvSpPr>
          <p:nvPr>
            <p:ph type="body" idx="1"/>
          </p:nvPr>
        </p:nvSpPr>
        <p:spPr>
          <a:xfrm>
            <a:off x="244929" y="840921"/>
            <a:ext cx="8678635" cy="5336042"/>
          </a:xfrm>
          <a:prstGeom prst="rect">
            <a:avLst/>
          </a:prstGeom>
          <a:ln>
            <a:solidFill>
              <a:srgbClr val="0070C0"/>
            </a:solidFill>
          </a:ln>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73F17-8A2E-4501-A8CF-54B1F37269F5}" type="datetime1">
              <a:rPr lang="ru-RU" smtClean="0"/>
              <a:t>30.10.2021</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1F2F3-AEAF-4FB7-80D2-09F9D6DDE653}" type="slidenum">
              <a:rPr lang="ru-RU" smtClean="0"/>
              <a:t>‹#›</a:t>
            </a:fld>
            <a:endParaRPr lang="ru-RU"/>
          </a:p>
        </p:txBody>
      </p:sp>
    </p:spTree>
    <p:extLst>
      <p:ext uri="{BB962C8B-B14F-4D97-AF65-F5344CB8AC3E}">
        <p14:creationId xmlns:p14="http://schemas.microsoft.com/office/powerpoint/2010/main" val="1518965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5" r:id="rId3"/>
    <p:sldLayoutId id="2147483687" r:id="rId4"/>
    <p:sldLayoutId id="2147483688" r:id="rId5"/>
    <p:sldLayoutId id="2147483675" r:id="rId6"/>
    <p:sldLayoutId id="2147483676" r:id="rId7"/>
    <p:sldLayoutId id="2147483686" r:id="rId8"/>
    <p:sldLayoutId id="2147483689" r:id="rId9"/>
    <p:sldLayoutId id="2147483677" r:id="rId10"/>
    <p:sldLayoutId id="2147483678" r:id="rId11"/>
    <p:sldLayoutId id="2147483679" r:id="rId12"/>
    <p:sldLayoutId id="2147483680" r:id="rId13"/>
    <p:sldLayoutId id="2147483681" r:id="rId14"/>
    <p:sldLayoutId id="2147483682" r:id="rId15"/>
    <p:sldLayoutId id="2147483683" r:id="rId16"/>
  </p:sldLayoutIdLst>
  <p:hf hdr="0" ftr="0" dt="0"/>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repl.it/@Maksimenkova/ClassesInheritance01"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repl.it/@Maksimenkova/ClassesInheritance02"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2" Type="http://schemas.openxmlformats.org/officeDocument/2006/relationships/hyperlink" Target="https://repl.it/@Maksimenkova/ClassesInheritance03"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Заголовок 1"/>
          <p:cNvSpPr>
            <a:spLocks noGrp="1"/>
          </p:cNvSpPr>
          <p:nvPr>
            <p:ph type="ctrTitle"/>
          </p:nvPr>
        </p:nvSpPr>
        <p:spPr>
          <a:ln>
            <a:noFill/>
          </a:ln>
        </p:spPr>
        <p:txBody>
          <a:bodyPr/>
          <a:lstStyle/>
          <a:p>
            <a:r>
              <a:rPr lang="ru-RU" dirty="0"/>
              <a:t>Модуль </a:t>
            </a:r>
            <a:r>
              <a:rPr lang="en-US" dirty="0"/>
              <a:t>2</a:t>
            </a:r>
            <a:r>
              <a:rPr lang="ru-RU" dirty="0"/>
              <a:t>, практическое занятие, неделя 2</a:t>
            </a:r>
          </a:p>
        </p:txBody>
      </p:sp>
      <p:sp>
        <p:nvSpPr>
          <p:cNvPr id="2051" name="Подзаголовок 2"/>
          <p:cNvSpPr>
            <a:spLocks noGrp="1"/>
          </p:cNvSpPr>
          <p:nvPr>
            <p:ph type="subTitle" idx="1"/>
          </p:nvPr>
        </p:nvSpPr>
        <p:spPr>
          <a:ln>
            <a:noFill/>
          </a:ln>
        </p:spPr>
        <p:txBody>
          <a:bodyPr>
            <a:normAutofit/>
          </a:bodyPr>
          <a:lstStyle/>
          <a:p>
            <a:r>
              <a:rPr lang="ru-RU" dirty="0">
                <a:latin typeface="Arial" panose="020B0604020202020204" pitchFamily="34" charset="0"/>
                <a:cs typeface="Arial" panose="020B0604020202020204" pitchFamily="34" charset="0"/>
              </a:rPr>
              <a:t>Классы</a:t>
            </a:r>
          </a:p>
          <a:p>
            <a:r>
              <a:rPr lang="ru-RU" dirty="0">
                <a:latin typeface="Arial" panose="020B0604020202020204" pitchFamily="34" charset="0"/>
                <a:cs typeface="Arial" panose="020B0604020202020204" pitchFamily="34" charset="0"/>
              </a:rPr>
              <a:t>Объекты</a:t>
            </a:r>
            <a:endParaRPr lang="en-US" dirty="0">
              <a:latin typeface="Arial" panose="020B0604020202020204" pitchFamily="34" charset="0"/>
              <a:cs typeface="Arial" panose="020B0604020202020204" pitchFamily="34" charset="0"/>
            </a:endParaRPr>
          </a:p>
          <a:p>
            <a:r>
              <a:rPr lang="ru-RU" dirty="0">
                <a:latin typeface="Arial" panose="020B0604020202020204" pitchFamily="34" charset="0"/>
                <a:cs typeface="Arial" panose="020B0604020202020204" pitchFamily="34" charset="0"/>
              </a:rPr>
              <a:t>Введение в наследование</a:t>
            </a:r>
          </a:p>
        </p:txBody>
      </p:sp>
    </p:spTree>
    <p:extLst>
      <p:ext uri="{BB962C8B-B14F-4D97-AF65-F5344CB8AC3E}">
        <p14:creationId xmlns:p14="http://schemas.microsoft.com/office/powerpoint/2010/main" val="3072988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Задача </a:t>
            </a:r>
            <a:r>
              <a:rPr lang="en-US" dirty="0"/>
              <a:t>3</a:t>
            </a:r>
            <a:endParaRPr lang="ru-RU" dirty="0"/>
          </a:p>
        </p:txBody>
      </p:sp>
      <p:sp>
        <p:nvSpPr>
          <p:cNvPr id="5" name="Номер слайда 4"/>
          <p:cNvSpPr>
            <a:spLocks noGrp="1"/>
          </p:cNvSpPr>
          <p:nvPr>
            <p:ph type="sldNum" sz="quarter" idx="12"/>
          </p:nvPr>
        </p:nvSpPr>
        <p:spPr/>
        <p:txBody>
          <a:bodyPr/>
          <a:lstStyle/>
          <a:p>
            <a:fld id="{F411F2F3-AEAF-4FB7-80D2-09F9D6DDE653}" type="slidenum">
              <a:rPr lang="ru-RU" smtClean="0"/>
              <a:t>10</a:t>
            </a:fld>
            <a:endParaRPr lang="ru-RU"/>
          </a:p>
        </p:txBody>
      </p:sp>
      <p:sp>
        <p:nvSpPr>
          <p:cNvPr id="6" name="Content Placeholder 5">
            <a:extLst>
              <a:ext uri="{FF2B5EF4-FFF2-40B4-BE49-F238E27FC236}">
                <a16:creationId xmlns:a16="http://schemas.microsoft.com/office/drawing/2014/main" id="{6086CB37-DCF9-4A32-9C61-6E5DA9964BA7}"/>
              </a:ext>
            </a:extLst>
          </p:cNvPr>
          <p:cNvSpPr>
            <a:spLocks noGrp="1"/>
          </p:cNvSpPr>
          <p:nvPr>
            <p:ph idx="1"/>
          </p:nvPr>
        </p:nvSpPr>
        <p:spPr>
          <a:xfrm>
            <a:off x="244929" y="840920"/>
            <a:ext cx="8678635" cy="5766787"/>
          </a:xfrm>
          <a:ln>
            <a:solidFill>
              <a:schemeClr val="accent1"/>
            </a:solidFill>
          </a:ln>
        </p:spPr>
        <p:txBody>
          <a:bodyPr>
            <a:normAutofit fontScale="92500" lnSpcReduction="10000"/>
          </a:bodyPr>
          <a:lstStyle/>
          <a:p>
            <a:r>
              <a:rPr lang="ru-RU" sz="900" dirty="0">
                <a:solidFill>
                  <a:srgbClr val="008000"/>
                </a:solidFill>
              </a:rPr>
              <a:t>/*</a:t>
            </a:r>
          </a:p>
          <a:p>
            <a:r>
              <a:rPr lang="en-US" sz="900" dirty="0">
                <a:solidFill>
                  <a:srgbClr val="008000"/>
                </a:solidFill>
              </a:rPr>
              <a:t> * </a:t>
            </a:r>
            <a:r>
              <a:rPr lang="en-US" sz="900" dirty="0" err="1">
                <a:solidFill>
                  <a:srgbClr val="008000"/>
                </a:solidFill>
              </a:rPr>
              <a:t>Square.cs</a:t>
            </a:r>
            <a:endParaRPr lang="en-US" sz="900" dirty="0">
              <a:solidFill>
                <a:srgbClr val="008000"/>
              </a:solidFill>
            </a:endParaRPr>
          </a:p>
          <a:p>
            <a:r>
              <a:rPr lang="ru-RU" sz="900" dirty="0">
                <a:solidFill>
                  <a:srgbClr val="008000"/>
                </a:solidFill>
              </a:rPr>
              <a:t> * Определяет квадрат с методами по его созданию, заполнению</a:t>
            </a:r>
          </a:p>
          <a:p>
            <a:r>
              <a:rPr lang="ru-RU" sz="900" dirty="0">
                <a:solidFill>
                  <a:srgbClr val="008000"/>
                </a:solidFill>
              </a:rPr>
              <a:t> * и подсчёту сумм элементов строк, столбцов и диагоналей,</a:t>
            </a:r>
          </a:p>
          <a:p>
            <a:r>
              <a:rPr lang="ru-RU" sz="900" dirty="0">
                <a:solidFill>
                  <a:srgbClr val="008000"/>
                </a:solidFill>
              </a:rPr>
              <a:t> * и определению принадлежности квадрата к магическим</a:t>
            </a:r>
          </a:p>
          <a:p>
            <a:r>
              <a:rPr lang="ru-RU" sz="900" dirty="0">
                <a:solidFill>
                  <a:srgbClr val="008000"/>
                </a:solidFill>
              </a:rPr>
              <a:t> */</a:t>
            </a:r>
            <a:endParaRPr lang="ru-RU" sz="900" dirty="0">
              <a:solidFill>
                <a:srgbClr val="000000"/>
              </a:solidFill>
            </a:endParaRPr>
          </a:p>
          <a:p>
            <a:endParaRPr lang="ru-RU" sz="900" dirty="0">
              <a:solidFill>
                <a:srgbClr val="000000"/>
              </a:solidFill>
            </a:endParaRPr>
          </a:p>
          <a:p>
            <a:r>
              <a:rPr lang="en-US" sz="900" dirty="0">
                <a:solidFill>
                  <a:srgbClr val="0000FF"/>
                </a:solidFill>
              </a:rPr>
              <a:t>public</a:t>
            </a:r>
            <a:r>
              <a:rPr lang="en-US" sz="900" dirty="0">
                <a:solidFill>
                  <a:srgbClr val="000000"/>
                </a:solidFill>
              </a:rPr>
              <a:t> </a:t>
            </a:r>
            <a:r>
              <a:rPr lang="en-US" sz="900" dirty="0">
                <a:solidFill>
                  <a:srgbClr val="0000FF"/>
                </a:solidFill>
              </a:rPr>
              <a:t>class</a:t>
            </a:r>
            <a:r>
              <a:rPr lang="en-US" sz="900" dirty="0">
                <a:solidFill>
                  <a:srgbClr val="000000"/>
                </a:solidFill>
              </a:rPr>
              <a:t> </a:t>
            </a:r>
            <a:r>
              <a:rPr lang="en-US" sz="900" dirty="0">
                <a:solidFill>
                  <a:srgbClr val="2B91AF"/>
                </a:solidFill>
              </a:rPr>
              <a:t>Square</a:t>
            </a:r>
            <a:r>
              <a:rPr lang="en-US" sz="900" dirty="0">
                <a:solidFill>
                  <a:srgbClr val="000000"/>
                </a:solidFill>
              </a:rPr>
              <a:t> {</a:t>
            </a:r>
          </a:p>
          <a:p>
            <a:r>
              <a:rPr lang="en-US" sz="900" dirty="0">
                <a:solidFill>
                  <a:srgbClr val="000000"/>
                </a:solidFill>
              </a:rPr>
              <a:t>    </a:t>
            </a:r>
            <a:r>
              <a:rPr lang="en-US" sz="900" dirty="0">
                <a:solidFill>
                  <a:srgbClr val="0000FF"/>
                </a:solidFill>
              </a:rPr>
              <a:t>private</a:t>
            </a:r>
            <a:r>
              <a:rPr lang="en-US" sz="900" dirty="0">
                <a:solidFill>
                  <a:srgbClr val="000000"/>
                </a:solidFill>
              </a:rPr>
              <a:t> </a:t>
            </a:r>
            <a:r>
              <a:rPr lang="en-US" sz="900" dirty="0">
                <a:solidFill>
                  <a:srgbClr val="0000FF"/>
                </a:solidFill>
              </a:rPr>
              <a:t>int</a:t>
            </a:r>
            <a:r>
              <a:rPr lang="en-US" sz="900" dirty="0">
                <a:solidFill>
                  <a:srgbClr val="000000"/>
                </a:solidFill>
              </a:rPr>
              <a:t>[][] _square;</a:t>
            </a:r>
          </a:p>
          <a:p>
            <a:endParaRPr lang="ru-RU" sz="900" dirty="0">
              <a:solidFill>
                <a:srgbClr val="000000"/>
              </a:solidFill>
            </a:endParaRPr>
          </a:p>
          <a:p>
            <a:r>
              <a:rPr lang="en-US" sz="900" dirty="0">
                <a:solidFill>
                  <a:srgbClr val="000000"/>
                </a:solidFill>
              </a:rPr>
              <a:t>    </a:t>
            </a:r>
            <a:r>
              <a:rPr lang="en-US" sz="900" dirty="0">
                <a:solidFill>
                  <a:srgbClr val="808080"/>
                </a:solidFill>
              </a:rPr>
              <a:t>///</a:t>
            </a:r>
            <a:r>
              <a:rPr lang="en-US" sz="900" dirty="0">
                <a:solidFill>
                  <a:srgbClr val="008000"/>
                </a:solidFill>
              </a:rPr>
              <a:t> </a:t>
            </a:r>
            <a:r>
              <a:rPr lang="en-US" sz="900" dirty="0">
                <a:solidFill>
                  <a:srgbClr val="808080"/>
                </a:solidFill>
              </a:rPr>
              <a:t>&lt;summary&gt;</a:t>
            </a:r>
            <a:endParaRPr lang="en-US" sz="900" dirty="0">
              <a:solidFill>
                <a:srgbClr val="000000"/>
              </a:solidFill>
            </a:endParaRPr>
          </a:p>
          <a:p>
            <a:r>
              <a:rPr lang="ru-RU" sz="900" dirty="0">
                <a:solidFill>
                  <a:srgbClr val="000000"/>
                </a:solidFill>
              </a:rPr>
              <a:t>    </a:t>
            </a:r>
            <a:r>
              <a:rPr lang="ru-RU" sz="900" dirty="0">
                <a:solidFill>
                  <a:srgbClr val="808080"/>
                </a:solidFill>
              </a:rPr>
              <a:t>///</a:t>
            </a:r>
            <a:r>
              <a:rPr lang="ru-RU" sz="900" dirty="0">
                <a:solidFill>
                  <a:srgbClr val="008000"/>
                </a:solidFill>
              </a:rPr>
              <a:t> Создаёт новый квадрат указанного размера</a:t>
            </a:r>
            <a:endParaRPr lang="ru-RU" sz="900" dirty="0">
              <a:solidFill>
                <a:srgbClr val="000000"/>
              </a:solidFill>
            </a:endParaRPr>
          </a:p>
          <a:p>
            <a:r>
              <a:rPr lang="en-US" sz="900" dirty="0">
                <a:solidFill>
                  <a:srgbClr val="000000"/>
                </a:solidFill>
              </a:rPr>
              <a:t>    </a:t>
            </a:r>
            <a:r>
              <a:rPr lang="en-US" sz="900" dirty="0">
                <a:solidFill>
                  <a:srgbClr val="808080"/>
                </a:solidFill>
              </a:rPr>
              <a:t>///</a:t>
            </a:r>
            <a:r>
              <a:rPr lang="en-US" sz="900" dirty="0">
                <a:solidFill>
                  <a:srgbClr val="008000"/>
                </a:solidFill>
              </a:rPr>
              <a:t> </a:t>
            </a:r>
            <a:r>
              <a:rPr lang="en-US" sz="900" dirty="0">
                <a:solidFill>
                  <a:srgbClr val="808080"/>
                </a:solidFill>
              </a:rPr>
              <a:t>&lt;/summary&gt;</a:t>
            </a:r>
            <a:endParaRPr lang="en-US" sz="900" dirty="0">
              <a:solidFill>
                <a:srgbClr val="000000"/>
              </a:solidFill>
            </a:endParaRPr>
          </a:p>
          <a:p>
            <a:r>
              <a:rPr lang="en-US" sz="900" dirty="0">
                <a:solidFill>
                  <a:srgbClr val="000000"/>
                </a:solidFill>
              </a:rPr>
              <a:t>    </a:t>
            </a:r>
            <a:r>
              <a:rPr lang="en-US" sz="900" dirty="0">
                <a:solidFill>
                  <a:srgbClr val="808080"/>
                </a:solidFill>
              </a:rPr>
              <a:t>///</a:t>
            </a:r>
            <a:r>
              <a:rPr lang="en-US" sz="900" dirty="0">
                <a:solidFill>
                  <a:srgbClr val="008000"/>
                </a:solidFill>
              </a:rPr>
              <a:t> </a:t>
            </a:r>
            <a:r>
              <a:rPr lang="en-US" sz="900" dirty="0">
                <a:solidFill>
                  <a:srgbClr val="808080"/>
                </a:solidFill>
              </a:rPr>
              <a:t>&lt;param name="</a:t>
            </a:r>
            <a:r>
              <a:rPr lang="en-US" sz="900" dirty="0">
                <a:solidFill>
                  <a:srgbClr val="000000"/>
                </a:solidFill>
              </a:rPr>
              <a:t>size</a:t>
            </a:r>
            <a:r>
              <a:rPr lang="en-US" sz="900" dirty="0">
                <a:solidFill>
                  <a:srgbClr val="808080"/>
                </a:solidFill>
              </a:rPr>
              <a:t>"&gt;</a:t>
            </a:r>
            <a:r>
              <a:rPr lang="ru-RU" sz="900" dirty="0">
                <a:solidFill>
                  <a:srgbClr val="008000"/>
                </a:solidFill>
              </a:rPr>
              <a:t>Размер квадрата</a:t>
            </a:r>
            <a:r>
              <a:rPr lang="ru-RU" sz="900" dirty="0">
                <a:solidFill>
                  <a:srgbClr val="808080"/>
                </a:solidFill>
              </a:rPr>
              <a:t>&lt;/</a:t>
            </a:r>
            <a:r>
              <a:rPr lang="en-US" sz="900" dirty="0">
                <a:solidFill>
                  <a:srgbClr val="808080"/>
                </a:solidFill>
              </a:rPr>
              <a:t>param&gt;</a:t>
            </a:r>
            <a:endParaRPr lang="en-US" sz="900" dirty="0">
              <a:solidFill>
                <a:srgbClr val="000000"/>
              </a:solidFill>
            </a:endParaRPr>
          </a:p>
          <a:p>
            <a:r>
              <a:rPr lang="en-US" sz="900" dirty="0">
                <a:solidFill>
                  <a:srgbClr val="000000"/>
                </a:solidFill>
              </a:rPr>
              <a:t>    </a:t>
            </a:r>
            <a:r>
              <a:rPr lang="en-US" sz="900" dirty="0">
                <a:solidFill>
                  <a:srgbClr val="0000FF"/>
                </a:solidFill>
              </a:rPr>
              <a:t>public</a:t>
            </a:r>
            <a:r>
              <a:rPr lang="en-US" sz="900" dirty="0">
                <a:solidFill>
                  <a:srgbClr val="000000"/>
                </a:solidFill>
              </a:rPr>
              <a:t> Square(</a:t>
            </a:r>
            <a:r>
              <a:rPr lang="en-US" sz="900" dirty="0">
                <a:solidFill>
                  <a:srgbClr val="0000FF"/>
                </a:solidFill>
              </a:rPr>
              <a:t>int</a:t>
            </a:r>
            <a:r>
              <a:rPr lang="en-US" sz="900" dirty="0">
                <a:solidFill>
                  <a:srgbClr val="000000"/>
                </a:solidFill>
              </a:rPr>
              <a:t> size) { }</a:t>
            </a:r>
          </a:p>
          <a:p>
            <a:endParaRPr lang="ru-RU" sz="900" dirty="0">
              <a:solidFill>
                <a:srgbClr val="000000"/>
              </a:solidFill>
            </a:endParaRPr>
          </a:p>
          <a:p>
            <a:r>
              <a:rPr lang="en-US" sz="900" dirty="0">
                <a:solidFill>
                  <a:srgbClr val="000000"/>
                </a:solidFill>
              </a:rPr>
              <a:t>    </a:t>
            </a:r>
            <a:r>
              <a:rPr lang="en-US" sz="900" dirty="0">
                <a:solidFill>
                  <a:srgbClr val="808080"/>
                </a:solidFill>
              </a:rPr>
              <a:t>///</a:t>
            </a:r>
            <a:r>
              <a:rPr lang="en-US" sz="900" dirty="0">
                <a:solidFill>
                  <a:srgbClr val="008000"/>
                </a:solidFill>
              </a:rPr>
              <a:t> </a:t>
            </a:r>
            <a:r>
              <a:rPr lang="en-US" sz="900" dirty="0">
                <a:solidFill>
                  <a:srgbClr val="808080"/>
                </a:solidFill>
              </a:rPr>
              <a:t>&lt;summary&gt;</a:t>
            </a:r>
            <a:endParaRPr lang="en-US" sz="900" dirty="0">
              <a:solidFill>
                <a:srgbClr val="000000"/>
              </a:solidFill>
            </a:endParaRPr>
          </a:p>
          <a:p>
            <a:r>
              <a:rPr lang="ru-RU" sz="900" dirty="0">
                <a:solidFill>
                  <a:srgbClr val="000000"/>
                </a:solidFill>
              </a:rPr>
              <a:t>    </a:t>
            </a:r>
            <a:r>
              <a:rPr lang="ru-RU" sz="900" dirty="0">
                <a:solidFill>
                  <a:srgbClr val="808080"/>
                </a:solidFill>
              </a:rPr>
              <a:t>///</a:t>
            </a:r>
            <a:r>
              <a:rPr lang="ru-RU" sz="900" dirty="0">
                <a:solidFill>
                  <a:srgbClr val="008000"/>
                </a:solidFill>
              </a:rPr>
              <a:t> Возвращает сумму элементов указанной строки</a:t>
            </a:r>
            <a:endParaRPr lang="ru-RU" sz="900" dirty="0">
              <a:solidFill>
                <a:srgbClr val="000000"/>
              </a:solidFill>
            </a:endParaRPr>
          </a:p>
          <a:p>
            <a:r>
              <a:rPr lang="en-US" sz="900" dirty="0">
                <a:solidFill>
                  <a:srgbClr val="000000"/>
                </a:solidFill>
              </a:rPr>
              <a:t>    </a:t>
            </a:r>
            <a:r>
              <a:rPr lang="en-US" sz="900" dirty="0">
                <a:solidFill>
                  <a:srgbClr val="808080"/>
                </a:solidFill>
              </a:rPr>
              <a:t>///</a:t>
            </a:r>
            <a:r>
              <a:rPr lang="en-US" sz="900" dirty="0">
                <a:solidFill>
                  <a:srgbClr val="008000"/>
                </a:solidFill>
              </a:rPr>
              <a:t> </a:t>
            </a:r>
            <a:r>
              <a:rPr lang="en-US" sz="900" dirty="0">
                <a:solidFill>
                  <a:srgbClr val="808080"/>
                </a:solidFill>
              </a:rPr>
              <a:t>&lt;/summary&gt;</a:t>
            </a:r>
            <a:endParaRPr lang="en-US" sz="900" dirty="0">
              <a:solidFill>
                <a:srgbClr val="000000"/>
              </a:solidFill>
            </a:endParaRPr>
          </a:p>
          <a:p>
            <a:r>
              <a:rPr lang="en-US" sz="900" dirty="0">
                <a:solidFill>
                  <a:srgbClr val="000000"/>
                </a:solidFill>
              </a:rPr>
              <a:t>    </a:t>
            </a:r>
            <a:r>
              <a:rPr lang="en-US" sz="900" dirty="0">
                <a:solidFill>
                  <a:srgbClr val="808080"/>
                </a:solidFill>
              </a:rPr>
              <a:t>///</a:t>
            </a:r>
            <a:r>
              <a:rPr lang="en-US" sz="900" dirty="0">
                <a:solidFill>
                  <a:srgbClr val="008000"/>
                </a:solidFill>
              </a:rPr>
              <a:t> </a:t>
            </a:r>
            <a:r>
              <a:rPr lang="en-US" sz="900" dirty="0">
                <a:solidFill>
                  <a:srgbClr val="808080"/>
                </a:solidFill>
              </a:rPr>
              <a:t>&lt;param name="</a:t>
            </a:r>
            <a:r>
              <a:rPr lang="en-US" sz="900" dirty="0">
                <a:solidFill>
                  <a:srgbClr val="000000"/>
                </a:solidFill>
              </a:rPr>
              <a:t>row</a:t>
            </a:r>
            <a:r>
              <a:rPr lang="en-US" sz="900" dirty="0">
                <a:solidFill>
                  <a:srgbClr val="808080"/>
                </a:solidFill>
              </a:rPr>
              <a:t>"&gt;</a:t>
            </a:r>
            <a:r>
              <a:rPr lang="ru-RU" sz="900" dirty="0">
                <a:solidFill>
                  <a:srgbClr val="008000"/>
                </a:solidFill>
              </a:rPr>
              <a:t>Номер строки</a:t>
            </a:r>
            <a:r>
              <a:rPr lang="ru-RU" sz="900" dirty="0">
                <a:solidFill>
                  <a:srgbClr val="808080"/>
                </a:solidFill>
              </a:rPr>
              <a:t>&lt;/</a:t>
            </a:r>
            <a:r>
              <a:rPr lang="en-US" sz="900" dirty="0">
                <a:solidFill>
                  <a:srgbClr val="808080"/>
                </a:solidFill>
              </a:rPr>
              <a:t>param&gt;</a:t>
            </a:r>
            <a:endParaRPr lang="en-US" sz="900" dirty="0">
              <a:solidFill>
                <a:srgbClr val="000000"/>
              </a:solidFill>
            </a:endParaRPr>
          </a:p>
          <a:p>
            <a:r>
              <a:rPr lang="en-US" sz="900" dirty="0">
                <a:solidFill>
                  <a:srgbClr val="000000"/>
                </a:solidFill>
              </a:rPr>
              <a:t>    </a:t>
            </a:r>
            <a:r>
              <a:rPr lang="en-US" sz="900" dirty="0">
                <a:solidFill>
                  <a:srgbClr val="0000FF"/>
                </a:solidFill>
              </a:rPr>
              <a:t>public</a:t>
            </a:r>
            <a:r>
              <a:rPr lang="en-US" sz="900" dirty="0">
                <a:solidFill>
                  <a:srgbClr val="000000"/>
                </a:solidFill>
              </a:rPr>
              <a:t> </a:t>
            </a:r>
            <a:r>
              <a:rPr lang="en-US" sz="900" dirty="0">
                <a:solidFill>
                  <a:srgbClr val="0000FF"/>
                </a:solidFill>
              </a:rPr>
              <a:t>int</a:t>
            </a:r>
            <a:r>
              <a:rPr lang="en-US" sz="900" dirty="0">
                <a:solidFill>
                  <a:srgbClr val="000000"/>
                </a:solidFill>
              </a:rPr>
              <a:t> </a:t>
            </a:r>
            <a:r>
              <a:rPr lang="en-US" sz="900" dirty="0" err="1">
                <a:solidFill>
                  <a:srgbClr val="000000"/>
                </a:solidFill>
              </a:rPr>
              <a:t>SumRow</a:t>
            </a:r>
            <a:r>
              <a:rPr lang="en-US" sz="900" dirty="0">
                <a:solidFill>
                  <a:srgbClr val="000000"/>
                </a:solidFill>
              </a:rPr>
              <a:t>(</a:t>
            </a:r>
            <a:r>
              <a:rPr lang="en-US" sz="900" dirty="0">
                <a:solidFill>
                  <a:srgbClr val="0000FF"/>
                </a:solidFill>
              </a:rPr>
              <a:t>int</a:t>
            </a:r>
            <a:r>
              <a:rPr lang="en-US" sz="900" dirty="0">
                <a:solidFill>
                  <a:srgbClr val="000000"/>
                </a:solidFill>
              </a:rPr>
              <a:t> row) { }</a:t>
            </a:r>
          </a:p>
          <a:p>
            <a:endParaRPr lang="ru-RU" sz="900" dirty="0">
              <a:solidFill>
                <a:srgbClr val="000000"/>
              </a:solidFill>
            </a:endParaRPr>
          </a:p>
          <a:p>
            <a:r>
              <a:rPr lang="en-US" sz="900" dirty="0">
                <a:solidFill>
                  <a:srgbClr val="000000"/>
                </a:solidFill>
              </a:rPr>
              <a:t>    </a:t>
            </a:r>
            <a:r>
              <a:rPr lang="en-US" sz="900" dirty="0">
                <a:solidFill>
                  <a:srgbClr val="808080"/>
                </a:solidFill>
              </a:rPr>
              <a:t>///</a:t>
            </a:r>
            <a:r>
              <a:rPr lang="en-US" sz="900" dirty="0">
                <a:solidFill>
                  <a:srgbClr val="008000"/>
                </a:solidFill>
              </a:rPr>
              <a:t> </a:t>
            </a:r>
            <a:r>
              <a:rPr lang="en-US" sz="900" dirty="0">
                <a:solidFill>
                  <a:srgbClr val="808080"/>
                </a:solidFill>
              </a:rPr>
              <a:t>&lt;summary&gt;</a:t>
            </a:r>
            <a:endParaRPr lang="en-US" sz="900" dirty="0">
              <a:solidFill>
                <a:srgbClr val="000000"/>
              </a:solidFill>
            </a:endParaRPr>
          </a:p>
          <a:p>
            <a:r>
              <a:rPr lang="ru-RU" sz="900" dirty="0">
                <a:solidFill>
                  <a:srgbClr val="000000"/>
                </a:solidFill>
              </a:rPr>
              <a:t>    </a:t>
            </a:r>
            <a:r>
              <a:rPr lang="ru-RU" sz="900" dirty="0">
                <a:solidFill>
                  <a:srgbClr val="808080"/>
                </a:solidFill>
              </a:rPr>
              <a:t>///</a:t>
            </a:r>
            <a:r>
              <a:rPr lang="ru-RU" sz="900" dirty="0">
                <a:solidFill>
                  <a:srgbClr val="008000"/>
                </a:solidFill>
              </a:rPr>
              <a:t> Возвращает сумму элементов указанного столбца</a:t>
            </a:r>
            <a:endParaRPr lang="ru-RU" sz="900" dirty="0">
              <a:solidFill>
                <a:srgbClr val="000000"/>
              </a:solidFill>
            </a:endParaRPr>
          </a:p>
          <a:p>
            <a:r>
              <a:rPr lang="en-US" sz="900" dirty="0">
                <a:solidFill>
                  <a:srgbClr val="000000"/>
                </a:solidFill>
              </a:rPr>
              <a:t>    </a:t>
            </a:r>
            <a:r>
              <a:rPr lang="en-US" sz="900" dirty="0">
                <a:solidFill>
                  <a:srgbClr val="808080"/>
                </a:solidFill>
              </a:rPr>
              <a:t>///</a:t>
            </a:r>
            <a:r>
              <a:rPr lang="en-US" sz="900" dirty="0">
                <a:solidFill>
                  <a:srgbClr val="008000"/>
                </a:solidFill>
              </a:rPr>
              <a:t> </a:t>
            </a:r>
            <a:r>
              <a:rPr lang="en-US" sz="900" dirty="0">
                <a:solidFill>
                  <a:srgbClr val="808080"/>
                </a:solidFill>
              </a:rPr>
              <a:t>&lt;/summary&gt;</a:t>
            </a:r>
            <a:endParaRPr lang="en-US" sz="900" dirty="0">
              <a:solidFill>
                <a:srgbClr val="000000"/>
              </a:solidFill>
            </a:endParaRPr>
          </a:p>
          <a:p>
            <a:r>
              <a:rPr lang="en-US" sz="900" dirty="0">
                <a:solidFill>
                  <a:srgbClr val="000000"/>
                </a:solidFill>
              </a:rPr>
              <a:t>    </a:t>
            </a:r>
            <a:r>
              <a:rPr lang="en-US" sz="900" dirty="0">
                <a:solidFill>
                  <a:srgbClr val="808080"/>
                </a:solidFill>
              </a:rPr>
              <a:t>///</a:t>
            </a:r>
            <a:r>
              <a:rPr lang="en-US" sz="900" dirty="0">
                <a:solidFill>
                  <a:srgbClr val="008000"/>
                </a:solidFill>
              </a:rPr>
              <a:t> </a:t>
            </a:r>
            <a:r>
              <a:rPr lang="en-US" sz="900" dirty="0">
                <a:solidFill>
                  <a:srgbClr val="808080"/>
                </a:solidFill>
              </a:rPr>
              <a:t>&lt;param name="</a:t>
            </a:r>
            <a:r>
              <a:rPr lang="en-US" sz="900" dirty="0">
                <a:solidFill>
                  <a:srgbClr val="000000"/>
                </a:solidFill>
              </a:rPr>
              <a:t>col</a:t>
            </a:r>
            <a:r>
              <a:rPr lang="en-US" sz="900" dirty="0">
                <a:solidFill>
                  <a:srgbClr val="808080"/>
                </a:solidFill>
              </a:rPr>
              <a:t>"&gt;</a:t>
            </a:r>
            <a:r>
              <a:rPr lang="ru-RU" sz="900" dirty="0">
                <a:solidFill>
                  <a:srgbClr val="008000"/>
                </a:solidFill>
              </a:rPr>
              <a:t>Номер столбца</a:t>
            </a:r>
            <a:r>
              <a:rPr lang="ru-RU" sz="900" dirty="0">
                <a:solidFill>
                  <a:srgbClr val="808080"/>
                </a:solidFill>
              </a:rPr>
              <a:t>&lt;/</a:t>
            </a:r>
            <a:r>
              <a:rPr lang="en-US" sz="900" dirty="0">
                <a:solidFill>
                  <a:srgbClr val="808080"/>
                </a:solidFill>
              </a:rPr>
              <a:t>param&gt;</a:t>
            </a:r>
            <a:endParaRPr lang="en-US" sz="900" dirty="0">
              <a:solidFill>
                <a:srgbClr val="000000"/>
              </a:solidFill>
            </a:endParaRPr>
          </a:p>
          <a:p>
            <a:r>
              <a:rPr lang="en-US" sz="900" dirty="0">
                <a:solidFill>
                  <a:srgbClr val="000000"/>
                </a:solidFill>
              </a:rPr>
              <a:t>    </a:t>
            </a:r>
            <a:r>
              <a:rPr lang="en-US" sz="900" dirty="0">
                <a:solidFill>
                  <a:srgbClr val="0000FF"/>
                </a:solidFill>
              </a:rPr>
              <a:t>public</a:t>
            </a:r>
            <a:r>
              <a:rPr lang="en-US" sz="900" dirty="0">
                <a:solidFill>
                  <a:srgbClr val="000000"/>
                </a:solidFill>
              </a:rPr>
              <a:t> </a:t>
            </a:r>
            <a:r>
              <a:rPr lang="en-US" sz="900" dirty="0">
                <a:solidFill>
                  <a:srgbClr val="0000FF"/>
                </a:solidFill>
              </a:rPr>
              <a:t>int</a:t>
            </a:r>
            <a:r>
              <a:rPr lang="en-US" sz="900" dirty="0">
                <a:solidFill>
                  <a:srgbClr val="000000"/>
                </a:solidFill>
              </a:rPr>
              <a:t> </a:t>
            </a:r>
            <a:r>
              <a:rPr lang="en-US" sz="900" dirty="0" err="1">
                <a:solidFill>
                  <a:srgbClr val="000000"/>
                </a:solidFill>
              </a:rPr>
              <a:t>SumCol</a:t>
            </a:r>
            <a:r>
              <a:rPr lang="en-US" sz="900" dirty="0">
                <a:solidFill>
                  <a:srgbClr val="000000"/>
                </a:solidFill>
              </a:rPr>
              <a:t>(</a:t>
            </a:r>
            <a:r>
              <a:rPr lang="en-US" sz="900" dirty="0">
                <a:solidFill>
                  <a:srgbClr val="0000FF"/>
                </a:solidFill>
              </a:rPr>
              <a:t>int</a:t>
            </a:r>
            <a:r>
              <a:rPr lang="en-US" sz="900" dirty="0">
                <a:solidFill>
                  <a:srgbClr val="000000"/>
                </a:solidFill>
              </a:rPr>
              <a:t> col) { }</a:t>
            </a:r>
          </a:p>
          <a:p>
            <a:endParaRPr lang="ru-RU" sz="900" dirty="0">
              <a:solidFill>
                <a:srgbClr val="000000"/>
              </a:solidFill>
            </a:endParaRPr>
          </a:p>
          <a:p>
            <a:r>
              <a:rPr lang="en-US" sz="900" dirty="0">
                <a:solidFill>
                  <a:srgbClr val="000000"/>
                </a:solidFill>
              </a:rPr>
              <a:t>    </a:t>
            </a:r>
            <a:r>
              <a:rPr lang="en-US" sz="900" dirty="0">
                <a:solidFill>
                  <a:srgbClr val="808080"/>
                </a:solidFill>
              </a:rPr>
              <a:t>///</a:t>
            </a:r>
            <a:r>
              <a:rPr lang="en-US" sz="900" dirty="0">
                <a:solidFill>
                  <a:srgbClr val="008000"/>
                </a:solidFill>
              </a:rPr>
              <a:t> </a:t>
            </a:r>
            <a:r>
              <a:rPr lang="en-US" sz="900" dirty="0">
                <a:solidFill>
                  <a:srgbClr val="808080"/>
                </a:solidFill>
              </a:rPr>
              <a:t>&lt;summary&gt;</a:t>
            </a:r>
            <a:endParaRPr lang="en-US" sz="900" dirty="0">
              <a:solidFill>
                <a:srgbClr val="000000"/>
              </a:solidFill>
            </a:endParaRPr>
          </a:p>
          <a:p>
            <a:r>
              <a:rPr lang="ru-RU" sz="900" dirty="0">
                <a:solidFill>
                  <a:srgbClr val="000000"/>
                </a:solidFill>
              </a:rPr>
              <a:t>    </a:t>
            </a:r>
            <a:r>
              <a:rPr lang="ru-RU" sz="900" dirty="0">
                <a:solidFill>
                  <a:srgbClr val="808080"/>
                </a:solidFill>
              </a:rPr>
              <a:t>///</a:t>
            </a:r>
            <a:r>
              <a:rPr lang="ru-RU" sz="900" dirty="0">
                <a:solidFill>
                  <a:srgbClr val="008000"/>
                </a:solidFill>
              </a:rPr>
              <a:t> Возвращает сумму элементов главной диагонали</a:t>
            </a:r>
            <a:endParaRPr lang="ru-RU" sz="900" dirty="0">
              <a:solidFill>
                <a:srgbClr val="000000"/>
              </a:solidFill>
            </a:endParaRPr>
          </a:p>
          <a:p>
            <a:r>
              <a:rPr lang="en-US" sz="900" dirty="0">
                <a:solidFill>
                  <a:srgbClr val="000000"/>
                </a:solidFill>
              </a:rPr>
              <a:t>    </a:t>
            </a:r>
            <a:r>
              <a:rPr lang="en-US" sz="900" dirty="0">
                <a:solidFill>
                  <a:srgbClr val="0000FF"/>
                </a:solidFill>
              </a:rPr>
              <a:t>public</a:t>
            </a:r>
            <a:r>
              <a:rPr lang="en-US" sz="900" dirty="0">
                <a:solidFill>
                  <a:srgbClr val="000000"/>
                </a:solidFill>
              </a:rPr>
              <a:t> </a:t>
            </a:r>
            <a:r>
              <a:rPr lang="en-US" sz="900" dirty="0">
                <a:solidFill>
                  <a:srgbClr val="0000FF"/>
                </a:solidFill>
              </a:rPr>
              <a:t>int</a:t>
            </a:r>
            <a:r>
              <a:rPr lang="en-US" sz="900" dirty="0">
                <a:solidFill>
                  <a:srgbClr val="000000"/>
                </a:solidFill>
              </a:rPr>
              <a:t> </a:t>
            </a:r>
            <a:r>
              <a:rPr lang="en-US" sz="900" dirty="0" err="1">
                <a:solidFill>
                  <a:srgbClr val="000000"/>
                </a:solidFill>
              </a:rPr>
              <a:t>SumMainDiag</a:t>
            </a:r>
            <a:r>
              <a:rPr lang="en-US" sz="900" dirty="0">
                <a:solidFill>
                  <a:srgbClr val="000000"/>
                </a:solidFill>
              </a:rPr>
              <a:t>() { }</a:t>
            </a:r>
          </a:p>
          <a:p>
            <a:r>
              <a:rPr lang="ru-RU" sz="900" dirty="0">
                <a:solidFill>
                  <a:srgbClr val="000000"/>
                </a:solidFill>
              </a:rPr>
              <a:t>    </a:t>
            </a:r>
            <a:r>
              <a:rPr lang="ru-RU" sz="900" dirty="0">
                <a:solidFill>
                  <a:srgbClr val="808080"/>
                </a:solidFill>
              </a:rPr>
              <a:t>///</a:t>
            </a:r>
            <a:r>
              <a:rPr lang="ru-RU" sz="900" dirty="0">
                <a:solidFill>
                  <a:srgbClr val="008000"/>
                </a:solidFill>
              </a:rPr>
              <a:t> Возвращает сумму элементов побочной диагонали</a:t>
            </a:r>
            <a:endParaRPr lang="ru-RU" sz="900" dirty="0">
              <a:solidFill>
                <a:srgbClr val="000000"/>
              </a:solidFill>
            </a:endParaRPr>
          </a:p>
          <a:p>
            <a:r>
              <a:rPr lang="en-US" sz="900" dirty="0">
                <a:solidFill>
                  <a:srgbClr val="000000"/>
                </a:solidFill>
              </a:rPr>
              <a:t>    </a:t>
            </a:r>
            <a:r>
              <a:rPr lang="en-US" sz="900" dirty="0">
                <a:solidFill>
                  <a:srgbClr val="0000FF"/>
                </a:solidFill>
              </a:rPr>
              <a:t>public</a:t>
            </a:r>
            <a:r>
              <a:rPr lang="en-US" sz="900" dirty="0">
                <a:solidFill>
                  <a:srgbClr val="000000"/>
                </a:solidFill>
              </a:rPr>
              <a:t> </a:t>
            </a:r>
            <a:r>
              <a:rPr lang="en-US" sz="900" dirty="0">
                <a:solidFill>
                  <a:srgbClr val="0000FF"/>
                </a:solidFill>
              </a:rPr>
              <a:t>int</a:t>
            </a:r>
            <a:r>
              <a:rPr lang="en-US" sz="900" dirty="0">
                <a:solidFill>
                  <a:srgbClr val="000000"/>
                </a:solidFill>
              </a:rPr>
              <a:t> </a:t>
            </a:r>
            <a:r>
              <a:rPr lang="en-US" sz="900" dirty="0" err="1">
                <a:solidFill>
                  <a:srgbClr val="000000"/>
                </a:solidFill>
              </a:rPr>
              <a:t>SumOtherDiag</a:t>
            </a:r>
            <a:r>
              <a:rPr lang="en-US" sz="900" dirty="0">
                <a:solidFill>
                  <a:srgbClr val="000000"/>
                </a:solidFill>
              </a:rPr>
              <a:t>() { }</a:t>
            </a:r>
          </a:p>
          <a:p>
            <a:r>
              <a:rPr lang="en-US" sz="900" dirty="0">
                <a:solidFill>
                  <a:srgbClr val="000000"/>
                </a:solidFill>
              </a:rPr>
              <a:t>    </a:t>
            </a:r>
            <a:r>
              <a:rPr lang="en-US" sz="900" dirty="0">
                <a:solidFill>
                  <a:srgbClr val="808080"/>
                </a:solidFill>
              </a:rPr>
              <a:t>///</a:t>
            </a:r>
            <a:r>
              <a:rPr lang="en-US" sz="900" dirty="0">
                <a:solidFill>
                  <a:srgbClr val="008000"/>
                </a:solidFill>
              </a:rPr>
              <a:t> </a:t>
            </a:r>
            <a:r>
              <a:rPr lang="en-US" sz="900" dirty="0">
                <a:solidFill>
                  <a:srgbClr val="808080"/>
                </a:solidFill>
              </a:rPr>
              <a:t>&lt;summary&gt;</a:t>
            </a:r>
            <a:endParaRPr lang="en-US" sz="900" dirty="0">
              <a:solidFill>
                <a:srgbClr val="000000"/>
              </a:solidFill>
            </a:endParaRPr>
          </a:p>
          <a:p>
            <a:r>
              <a:rPr lang="ru-RU" sz="900" dirty="0">
                <a:solidFill>
                  <a:srgbClr val="000000"/>
                </a:solidFill>
              </a:rPr>
              <a:t>    </a:t>
            </a:r>
            <a:r>
              <a:rPr lang="ru-RU" sz="900" dirty="0">
                <a:solidFill>
                  <a:srgbClr val="808080"/>
                </a:solidFill>
              </a:rPr>
              <a:t>///</a:t>
            </a:r>
            <a:r>
              <a:rPr lang="ru-RU" sz="900" dirty="0">
                <a:solidFill>
                  <a:srgbClr val="008000"/>
                </a:solidFill>
              </a:rPr>
              <a:t> Возвращает, является ли текущий квадрат магическим</a:t>
            </a:r>
            <a:endParaRPr lang="ru-RU" sz="900" dirty="0">
              <a:solidFill>
                <a:srgbClr val="000000"/>
              </a:solidFill>
            </a:endParaRPr>
          </a:p>
          <a:p>
            <a:r>
              <a:rPr lang="en-US" sz="900" dirty="0">
                <a:solidFill>
                  <a:srgbClr val="000000"/>
                </a:solidFill>
              </a:rPr>
              <a:t>    </a:t>
            </a:r>
            <a:r>
              <a:rPr lang="en-US" sz="900" dirty="0">
                <a:solidFill>
                  <a:srgbClr val="808080"/>
                </a:solidFill>
              </a:rPr>
              <a:t>///</a:t>
            </a:r>
            <a:r>
              <a:rPr lang="en-US" sz="900" dirty="0">
                <a:solidFill>
                  <a:srgbClr val="008000"/>
                </a:solidFill>
              </a:rPr>
              <a:t> </a:t>
            </a:r>
            <a:r>
              <a:rPr lang="en-US" sz="900" dirty="0">
                <a:solidFill>
                  <a:srgbClr val="808080"/>
                </a:solidFill>
              </a:rPr>
              <a:t>&lt;/summary&gt;</a:t>
            </a:r>
            <a:endParaRPr lang="en-US" sz="900" dirty="0">
              <a:solidFill>
                <a:srgbClr val="000000"/>
              </a:solidFill>
            </a:endParaRPr>
          </a:p>
          <a:p>
            <a:r>
              <a:rPr lang="en-US" sz="900" dirty="0">
                <a:solidFill>
                  <a:srgbClr val="000000"/>
                </a:solidFill>
              </a:rPr>
              <a:t>    </a:t>
            </a:r>
            <a:r>
              <a:rPr lang="en-US" sz="900" dirty="0">
                <a:solidFill>
                  <a:srgbClr val="0000FF"/>
                </a:solidFill>
              </a:rPr>
              <a:t>public</a:t>
            </a:r>
            <a:r>
              <a:rPr lang="en-US" sz="900" dirty="0">
                <a:solidFill>
                  <a:srgbClr val="000000"/>
                </a:solidFill>
              </a:rPr>
              <a:t> </a:t>
            </a:r>
            <a:r>
              <a:rPr lang="en-US" sz="900" dirty="0">
                <a:solidFill>
                  <a:srgbClr val="0000FF"/>
                </a:solidFill>
              </a:rPr>
              <a:t>bool</a:t>
            </a:r>
            <a:r>
              <a:rPr lang="en-US" sz="900" dirty="0">
                <a:solidFill>
                  <a:srgbClr val="000000"/>
                </a:solidFill>
              </a:rPr>
              <a:t> Magic() { }</a:t>
            </a:r>
          </a:p>
          <a:p>
            <a:r>
              <a:rPr lang="en-US" sz="900" dirty="0">
                <a:solidFill>
                  <a:srgbClr val="000000"/>
                </a:solidFill>
              </a:rPr>
              <a:t>    </a:t>
            </a:r>
            <a:r>
              <a:rPr lang="en-US" sz="900" dirty="0">
                <a:solidFill>
                  <a:srgbClr val="808080"/>
                </a:solidFill>
              </a:rPr>
              <a:t>///</a:t>
            </a:r>
            <a:r>
              <a:rPr lang="en-US" sz="900" dirty="0">
                <a:solidFill>
                  <a:srgbClr val="008000"/>
                </a:solidFill>
              </a:rPr>
              <a:t> </a:t>
            </a:r>
            <a:r>
              <a:rPr lang="en-US" sz="900" dirty="0">
                <a:solidFill>
                  <a:srgbClr val="808080"/>
                </a:solidFill>
              </a:rPr>
              <a:t>&lt;summary&gt;</a:t>
            </a:r>
            <a:endParaRPr lang="en-US" sz="900" dirty="0">
              <a:solidFill>
                <a:srgbClr val="000000"/>
              </a:solidFill>
            </a:endParaRPr>
          </a:p>
          <a:p>
            <a:r>
              <a:rPr lang="ru-RU" sz="900" dirty="0">
                <a:solidFill>
                  <a:srgbClr val="000000"/>
                </a:solidFill>
              </a:rPr>
              <a:t>    </a:t>
            </a:r>
            <a:r>
              <a:rPr lang="ru-RU" sz="900" dirty="0">
                <a:solidFill>
                  <a:srgbClr val="808080"/>
                </a:solidFill>
              </a:rPr>
              <a:t>///</a:t>
            </a:r>
            <a:r>
              <a:rPr lang="ru-RU" sz="900" dirty="0">
                <a:solidFill>
                  <a:srgbClr val="008000"/>
                </a:solidFill>
              </a:rPr>
              <a:t> Считывает значения элементов квадрата из консоли</a:t>
            </a:r>
            <a:endParaRPr lang="ru-RU" sz="900" dirty="0">
              <a:solidFill>
                <a:srgbClr val="000000"/>
              </a:solidFill>
            </a:endParaRPr>
          </a:p>
          <a:p>
            <a:r>
              <a:rPr lang="en-US" sz="900" dirty="0">
                <a:solidFill>
                  <a:srgbClr val="000000"/>
                </a:solidFill>
              </a:rPr>
              <a:t>    </a:t>
            </a:r>
            <a:r>
              <a:rPr lang="en-US" sz="900" dirty="0">
                <a:solidFill>
                  <a:srgbClr val="808080"/>
                </a:solidFill>
              </a:rPr>
              <a:t>///</a:t>
            </a:r>
            <a:r>
              <a:rPr lang="en-US" sz="900" dirty="0">
                <a:solidFill>
                  <a:srgbClr val="008000"/>
                </a:solidFill>
              </a:rPr>
              <a:t> </a:t>
            </a:r>
            <a:r>
              <a:rPr lang="en-US" sz="900" dirty="0">
                <a:solidFill>
                  <a:srgbClr val="808080"/>
                </a:solidFill>
              </a:rPr>
              <a:t>&lt;/summary&gt;</a:t>
            </a:r>
            <a:endParaRPr lang="en-US" sz="900" dirty="0">
              <a:solidFill>
                <a:srgbClr val="000000"/>
              </a:solidFill>
            </a:endParaRPr>
          </a:p>
          <a:p>
            <a:r>
              <a:rPr lang="en-US" sz="900" dirty="0">
                <a:solidFill>
                  <a:srgbClr val="000000"/>
                </a:solidFill>
              </a:rPr>
              <a:t>    </a:t>
            </a:r>
            <a:r>
              <a:rPr lang="en-US" sz="900" dirty="0">
                <a:solidFill>
                  <a:srgbClr val="0000FF"/>
                </a:solidFill>
              </a:rPr>
              <a:t>public</a:t>
            </a:r>
            <a:r>
              <a:rPr lang="en-US" sz="900" dirty="0">
                <a:solidFill>
                  <a:srgbClr val="000000"/>
                </a:solidFill>
              </a:rPr>
              <a:t> </a:t>
            </a:r>
            <a:r>
              <a:rPr lang="en-US" sz="900" dirty="0">
                <a:solidFill>
                  <a:srgbClr val="0000FF"/>
                </a:solidFill>
              </a:rPr>
              <a:t>void</a:t>
            </a:r>
            <a:r>
              <a:rPr lang="en-US" sz="900" dirty="0">
                <a:solidFill>
                  <a:srgbClr val="000000"/>
                </a:solidFill>
              </a:rPr>
              <a:t> </a:t>
            </a:r>
            <a:r>
              <a:rPr lang="en-US" sz="900" dirty="0" err="1">
                <a:solidFill>
                  <a:srgbClr val="000000"/>
                </a:solidFill>
              </a:rPr>
              <a:t>ReadSquare</a:t>
            </a:r>
            <a:r>
              <a:rPr lang="en-US" sz="900" dirty="0">
                <a:solidFill>
                  <a:srgbClr val="000000"/>
                </a:solidFill>
              </a:rPr>
              <a:t>(</a:t>
            </a:r>
            <a:r>
              <a:rPr lang="en-US" sz="900" dirty="0">
                <a:solidFill>
                  <a:srgbClr val="0000FF"/>
                </a:solidFill>
              </a:rPr>
              <a:t>string</a:t>
            </a:r>
            <a:r>
              <a:rPr lang="en-US" sz="900" dirty="0">
                <a:solidFill>
                  <a:srgbClr val="000000"/>
                </a:solidFill>
              </a:rPr>
              <a:t>[] lines, </a:t>
            </a:r>
            <a:r>
              <a:rPr lang="en-US" sz="900" dirty="0">
                <a:solidFill>
                  <a:srgbClr val="0000FF"/>
                </a:solidFill>
              </a:rPr>
              <a:t>int</a:t>
            </a:r>
            <a:r>
              <a:rPr lang="en-US" sz="900" dirty="0">
                <a:solidFill>
                  <a:srgbClr val="000000"/>
                </a:solidFill>
              </a:rPr>
              <a:t> </a:t>
            </a:r>
            <a:r>
              <a:rPr lang="en-US" sz="900" dirty="0" err="1">
                <a:solidFill>
                  <a:srgbClr val="000000"/>
                </a:solidFill>
              </a:rPr>
              <a:t>lineIndex</a:t>
            </a:r>
            <a:r>
              <a:rPr lang="en-US" sz="900" dirty="0">
                <a:solidFill>
                  <a:srgbClr val="000000"/>
                </a:solidFill>
              </a:rPr>
              <a:t>)</a:t>
            </a:r>
          </a:p>
          <a:p>
            <a:r>
              <a:rPr lang="ru-RU" sz="900" dirty="0">
                <a:solidFill>
                  <a:srgbClr val="000000"/>
                </a:solidFill>
              </a:rPr>
              <a:t>    {</a:t>
            </a:r>
          </a:p>
          <a:p>
            <a:r>
              <a:rPr lang="en-US" sz="900" dirty="0">
                <a:solidFill>
                  <a:srgbClr val="000000"/>
                </a:solidFill>
              </a:rPr>
              <a:t>        </a:t>
            </a:r>
            <a:r>
              <a:rPr lang="en-US" sz="900" dirty="0">
                <a:solidFill>
                  <a:srgbClr val="0000FF"/>
                </a:solidFill>
              </a:rPr>
              <a:t>for</a:t>
            </a:r>
            <a:r>
              <a:rPr lang="en-US" sz="900" dirty="0">
                <a:solidFill>
                  <a:srgbClr val="000000"/>
                </a:solidFill>
              </a:rPr>
              <a:t> (</a:t>
            </a:r>
            <a:r>
              <a:rPr lang="en-US" sz="900" dirty="0">
                <a:solidFill>
                  <a:srgbClr val="0000FF"/>
                </a:solidFill>
              </a:rPr>
              <a:t>int</a:t>
            </a:r>
            <a:r>
              <a:rPr lang="en-US" sz="900" dirty="0">
                <a:solidFill>
                  <a:srgbClr val="000000"/>
                </a:solidFill>
              </a:rPr>
              <a:t> row = 0; row &lt; _</a:t>
            </a:r>
            <a:r>
              <a:rPr lang="en-US" sz="900" dirty="0" err="1">
                <a:solidFill>
                  <a:srgbClr val="000000"/>
                </a:solidFill>
              </a:rPr>
              <a:t>square.Length</a:t>
            </a:r>
            <a:r>
              <a:rPr lang="en-US" sz="900" dirty="0">
                <a:solidFill>
                  <a:srgbClr val="000000"/>
                </a:solidFill>
              </a:rPr>
              <a:t>; row++)</a:t>
            </a:r>
          </a:p>
          <a:p>
            <a:r>
              <a:rPr lang="ru-RU" sz="900" dirty="0">
                <a:solidFill>
                  <a:srgbClr val="000000"/>
                </a:solidFill>
              </a:rPr>
              <a:t>        {</a:t>
            </a:r>
          </a:p>
          <a:p>
            <a:r>
              <a:rPr lang="en-US" sz="900" dirty="0">
                <a:solidFill>
                  <a:srgbClr val="000000"/>
                </a:solidFill>
              </a:rPr>
              <a:t>            </a:t>
            </a:r>
            <a:r>
              <a:rPr lang="en-US" sz="900" dirty="0">
                <a:solidFill>
                  <a:srgbClr val="0000FF"/>
                </a:solidFill>
              </a:rPr>
              <a:t>string</a:t>
            </a:r>
            <a:r>
              <a:rPr lang="en-US" sz="900" dirty="0">
                <a:solidFill>
                  <a:srgbClr val="000000"/>
                </a:solidFill>
              </a:rPr>
              <a:t>[] line = lines[</a:t>
            </a:r>
            <a:r>
              <a:rPr lang="en-US" sz="900" dirty="0" err="1">
                <a:solidFill>
                  <a:srgbClr val="000000"/>
                </a:solidFill>
              </a:rPr>
              <a:t>lineIndex</a:t>
            </a:r>
            <a:r>
              <a:rPr lang="en-US" sz="900" dirty="0">
                <a:solidFill>
                  <a:srgbClr val="000000"/>
                </a:solidFill>
              </a:rPr>
              <a:t> + row]</a:t>
            </a:r>
          </a:p>
          <a:p>
            <a:r>
              <a:rPr lang="en-US" sz="900" dirty="0">
                <a:solidFill>
                  <a:srgbClr val="000000"/>
                </a:solidFill>
              </a:rPr>
              <a:t>                .Split(</a:t>
            </a:r>
            <a:r>
              <a:rPr lang="en-US" sz="900" dirty="0">
                <a:solidFill>
                  <a:srgbClr val="0000FF"/>
                </a:solidFill>
              </a:rPr>
              <a:t>new</a:t>
            </a:r>
            <a:r>
              <a:rPr lang="en-US" sz="900" dirty="0">
                <a:solidFill>
                  <a:srgbClr val="000000"/>
                </a:solidFill>
              </a:rPr>
              <a:t>[] { </a:t>
            </a:r>
            <a:r>
              <a:rPr lang="en-US" sz="900" dirty="0">
                <a:solidFill>
                  <a:srgbClr val="A31515"/>
                </a:solidFill>
              </a:rPr>
              <a:t>' '</a:t>
            </a:r>
            <a:r>
              <a:rPr lang="en-US" sz="900" dirty="0">
                <a:solidFill>
                  <a:srgbClr val="000000"/>
                </a:solidFill>
              </a:rPr>
              <a:t> }, </a:t>
            </a:r>
            <a:r>
              <a:rPr lang="en-US" sz="900" dirty="0" err="1">
                <a:solidFill>
                  <a:srgbClr val="000000"/>
                </a:solidFill>
              </a:rPr>
              <a:t>StringSplitOptions.RemoveEmptyEntries</a:t>
            </a:r>
            <a:r>
              <a:rPr lang="en-US" sz="900" dirty="0">
                <a:solidFill>
                  <a:srgbClr val="000000"/>
                </a:solidFill>
              </a:rPr>
              <a:t>);</a:t>
            </a:r>
          </a:p>
          <a:p>
            <a:r>
              <a:rPr lang="en-US" sz="900" dirty="0">
                <a:solidFill>
                  <a:srgbClr val="000000"/>
                </a:solidFill>
              </a:rPr>
              <a:t>            </a:t>
            </a:r>
            <a:r>
              <a:rPr lang="en-US" sz="900" dirty="0">
                <a:solidFill>
                  <a:srgbClr val="0000FF"/>
                </a:solidFill>
              </a:rPr>
              <a:t>if</a:t>
            </a:r>
            <a:r>
              <a:rPr lang="en-US" sz="900" dirty="0">
                <a:solidFill>
                  <a:srgbClr val="000000"/>
                </a:solidFill>
              </a:rPr>
              <a:t> (</a:t>
            </a:r>
            <a:r>
              <a:rPr lang="en-US" sz="900" dirty="0" err="1">
                <a:solidFill>
                  <a:srgbClr val="000000"/>
                </a:solidFill>
              </a:rPr>
              <a:t>line.Length</a:t>
            </a:r>
            <a:r>
              <a:rPr lang="en-US" sz="900" dirty="0">
                <a:solidFill>
                  <a:srgbClr val="000000"/>
                </a:solidFill>
              </a:rPr>
              <a:t> != _</a:t>
            </a:r>
            <a:r>
              <a:rPr lang="en-US" sz="900" dirty="0" err="1">
                <a:solidFill>
                  <a:srgbClr val="000000"/>
                </a:solidFill>
              </a:rPr>
              <a:t>square.Length</a:t>
            </a:r>
            <a:r>
              <a:rPr lang="en-US" sz="900" dirty="0">
                <a:solidFill>
                  <a:srgbClr val="000000"/>
                </a:solidFill>
              </a:rPr>
              <a:t>)</a:t>
            </a:r>
          </a:p>
          <a:p>
            <a:r>
              <a:rPr lang="ru-RU" sz="900" dirty="0">
                <a:solidFill>
                  <a:srgbClr val="000000"/>
                </a:solidFill>
              </a:rPr>
              <a:t>                </a:t>
            </a:r>
            <a:r>
              <a:rPr lang="ru-RU" sz="900" dirty="0" err="1">
                <a:solidFill>
                  <a:srgbClr val="000000"/>
                </a:solidFill>
              </a:rPr>
              <a:t>Console.WriteLine</a:t>
            </a:r>
            <a:r>
              <a:rPr lang="ru-RU" sz="900" dirty="0">
                <a:solidFill>
                  <a:srgbClr val="000000"/>
                </a:solidFill>
              </a:rPr>
              <a:t>(</a:t>
            </a:r>
            <a:r>
              <a:rPr lang="ru-RU" sz="900" dirty="0">
                <a:solidFill>
                  <a:srgbClr val="A31515"/>
                </a:solidFill>
              </a:rPr>
              <a:t>$"Ошибка при чтении квадрата: строка должна содержать </a:t>
            </a:r>
            <a:r>
              <a:rPr lang="ru-RU" sz="900" dirty="0">
                <a:solidFill>
                  <a:srgbClr val="000000"/>
                </a:solidFill>
              </a:rPr>
              <a:t>{_</a:t>
            </a:r>
            <a:r>
              <a:rPr lang="ru-RU" sz="900" dirty="0" err="1">
                <a:solidFill>
                  <a:srgbClr val="000000"/>
                </a:solidFill>
              </a:rPr>
              <a:t>square.Length</a:t>
            </a:r>
            <a:r>
              <a:rPr lang="ru-RU" sz="900" dirty="0">
                <a:solidFill>
                  <a:srgbClr val="000000"/>
                </a:solidFill>
              </a:rPr>
              <a:t>}</a:t>
            </a:r>
            <a:r>
              <a:rPr lang="ru-RU" sz="900" dirty="0">
                <a:solidFill>
                  <a:srgbClr val="A31515"/>
                </a:solidFill>
              </a:rPr>
              <a:t> значений, а содержит </a:t>
            </a:r>
            <a:r>
              <a:rPr lang="ru-RU" sz="900" dirty="0">
                <a:solidFill>
                  <a:srgbClr val="000000"/>
                </a:solidFill>
              </a:rPr>
              <a:t>{</a:t>
            </a:r>
            <a:r>
              <a:rPr lang="ru-RU" sz="900" dirty="0" err="1">
                <a:solidFill>
                  <a:srgbClr val="000000"/>
                </a:solidFill>
              </a:rPr>
              <a:t>line.Length</a:t>
            </a:r>
            <a:r>
              <a:rPr lang="ru-RU" sz="900" dirty="0">
                <a:solidFill>
                  <a:srgbClr val="000000"/>
                </a:solidFill>
              </a:rPr>
              <a:t>}</a:t>
            </a:r>
            <a:r>
              <a:rPr lang="ru-RU" sz="900" dirty="0">
                <a:solidFill>
                  <a:srgbClr val="A31515"/>
                </a:solidFill>
              </a:rPr>
              <a:t>"</a:t>
            </a:r>
            <a:r>
              <a:rPr lang="ru-RU" sz="900" dirty="0">
                <a:solidFill>
                  <a:srgbClr val="000000"/>
                </a:solidFill>
              </a:rPr>
              <a:t>);</a:t>
            </a:r>
          </a:p>
          <a:p>
            <a:r>
              <a:rPr lang="nn-NO" sz="900" dirty="0">
                <a:solidFill>
                  <a:srgbClr val="000000"/>
                </a:solidFill>
              </a:rPr>
              <a:t>            </a:t>
            </a:r>
            <a:r>
              <a:rPr lang="nn-NO" sz="900" dirty="0">
                <a:solidFill>
                  <a:srgbClr val="0000FF"/>
                </a:solidFill>
              </a:rPr>
              <a:t>for</a:t>
            </a:r>
            <a:r>
              <a:rPr lang="nn-NO" sz="900" dirty="0">
                <a:solidFill>
                  <a:srgbClr val="000000"/>
                </a:solidFill>
              </a:rPr>
              <a:t> (</a:t>
            </a:r>
            <a:r>
              <a:rPr lang="nn-NO" sz="900" dirty="0">
                <a:solidFill>
                  <a:srgbClr val="0000FF"/>
                </a:solidFill>
              </a:rPr>
              <a:t>int</a:t>
            </a:r>
            <a:r>
              <a:rPr lang="nn-NO" sz="900" dirty="0">
                <a:solidFill>
                  <a:srgbClr val="000000"/>
                </a:solidFill>
              </a:rPr>
              <a:t> i = 0; i &lt; _square.Length; i++)</a:t>
            </a:r>
          </a:p>
          <a:p>
            <a:r>
              <a:rPr lang="en-US" sz="900" dirty="0">
                <a:solidFill>
                  <a:srgbClr val="000000"/>
                </a:solidFill>
              </a:rPr>
              <a:t>                </a:t>
            </a:r>
            <a:r>
              <a:rPr lang="en-US" sz="900" dirty="0" err="1">
                <a:solidFill>
                  <a:srgbClr val="0000FF"/>
                </a:solidFill>
              </a:rPr>
              <a:t>int</a:t>
            </a:r>
            <a:r>
              <a:rPr lang="en-US" sz="900" dirty="0" err="1">
                <a:solidFill>
                  <a:srgbClr val="000000"/>
                </a:solidFill>
              </a:rPr>
              <a:t>.TryParse</a:t>
            </a:r>
            <a:r>
              <a:rPr lang="en-US" sz="900" dirty="0">
                <a:solidFill>
                  <a:srgbClr val="000000"/>
                </a:solidFill>
              </a:rPr>
              <a:t>(line[</a:t>
            </a:r>
            <a:r>
              <a:rPr lang="en-US" sz="900" dirty="0" err="1">
                <a:solidFill>
                  <a:srgbClr val="000000"/>
                </a:solidFill>
              </a:rPr>
              <a:t>i</a:t>
            </a:r>
            <a:r>
              <a:rPr lang="en-US" sz="900" dirty="0">
                <a:solidFill>
                  <a:srgbClr val="000000"/>
                </a:solidFill>
              </a:rPr>
              <a:t>], </a:t>
            </a:r>
            <a:r>
              <a:rPr lang="en-US" sz="900" dirty="0">
                <a:solidFill>
                  <a:srgbClr val="0000FF"/>
                </a:solidFill>
              </a:rPr>
              <a:t>out</a:t>
            </a:r>
            <a:r>
              <a:rPr lang="en-US" sz="900" dirty="0">
                <a:solidFill>
                  <a:srgbClr val="000000"/>
                </a:solidFill>
              </a:rPr>
              <a:t> _square[row][</a:t>
            </a:r>
            <a:r>
              <a:rPr lang="en-US" sz="900" dirty="0" err="1">
                <a:solidFill>
                  <a:srgbClr val="000000"/>
                </a:solidFill>
              </a:rPr>
              <a:t>i</a:t>
            </a:r>
            <a:r>
              <a:rPr lang="en-US" sz="900" dirty="0">
                <a:solidFill>
                  <a:srgbClr val="000000"/>
                </a:solidFill>
              </a:rPr>
              <a:t>]);</a:t>
            </a:r>
          </a:p>
          <a:p>
            <a:r>
              <a:rPr lang="ru-RU" sz="900" dirty="0">
                <a:solidFill>
                  <a:srgbClr val="000000"/>
                </a:solidFill>
              </a:rPr>
              <a:t>        }</a:t>
            </a:r>
          </a:p>
          <a:p>
            <a:r>
              <a:rPr lang="ru-RU" sz="900" dirty="0">
                <a:solidFill>
                  <a:srgbClr val="000000"/>
                </a:solidFill>
              </a:rPr>
              <a:t>    }</a:t>
            </a:r>
          </a:p>
          <a:p>
            <a:r>
              <a:rPr lang="en-US" sz="900" dirty="0">
                <a:solidFill>
                  <a:srgbClr val="000000"/>
                </a:solidFill>
              </a:rPr>
              <a:t>    </a:t>
            </a:r>
            <a:r>
              <a:rPr lang="en-US" sz="900" dirty="0">
                <a:solidFill>
                  <a:srgbClr val="808080"/>
                </a:solidFill>
              </a:rPr>
              <a:t>///</a:t>
            </a:r>
            <a:r>
              <a:rPr lang="en-US" sz="900" dirty="0">
                <a:solidFill>
                  <a:srgbClr val="008000"/>
                </a:solidFill>
              </a:rPr>
              <a:t> </a:t>
            </a:r>
            <a:r>
              <a:rPr lang="en-US" sz="900" dirty="0">
                <a:solidFill>
                  <a:srgbClr val="808080"/>
                </a:solidFill>
              </a:rPr>
              <a:t>&lt;summary&gt;</a:t>
            </a:r>
            <a:endParaRPr lang="en-US" sz="900" dirty="0">
              <a:solidFill>
                <a:srgbClr val="000000"/>
              </a:solidFill>
            </a:endParaRPr>
          </a:p>
          <a:p>
            <a:r>
              <a:rPr lang="ru-RU" sz="900" dirty="0">
                <a:solidFill>
                  <a:srgbClr val="000000"/>
                </a:solidFill>
              </a:rPr>
              <a:t>    </a:t>
            </a:r>
            <a:r>
              <a:rPr lang="ru-RU" sz="900" dirty="0">
                <a:solidFill>
                  <a:srgbClr val="808080"/>
                </a:solidFill>
              </a:rPr>
              <a:t>///</a:t>
            </a:r>
            <a:r>
              <a:rPr lang="ru-RU" sz="900" dirty="0">
                <a:solidFill>
                  <a:srgbClr val="008000"/>
                </a:solidFill>
              </a:rPr>
              <a:t> Выводит аккуратно отформатированное содержимое квадрата</a:t>
            </a:r>
            <a:endParaRPr lang="ru-RU" sz="900" dirty="0">
              <a:solidFill>
                <a:srgbClr val="000000"/>
              </a:solidFill>
            </a:endParaRPr>
          </a:p>
          <a:p>
            <a:r>
              <a:rPr lang="en-US" sz="900" dirty="0">
                <a:solidFill>
                  <a:srgbClr val="000000"/>
                </a:solidFill>
              </a:rPr>
              <a:t>    </a:t>
            </a:r>
            <a:r>
              <a:rPr lang="en-US" sz="900" dirty="0">
                <a:solidFill>
                  <a:srgbClr val="808080"/>
                </a:solidFill>
              </a:rPr>
              <a:t>///</a:t>
            </a:r>
            <a:r>
              <a:rPr lang="en-US" sz="900" dirty="0">
                <a:solidFill>
                  <a:srgbClr val="008000"/>
                </a:solidFill>
              </a:rPr>
              <a:t> </a:t>
            </a:r>
            <a:r>
              <a:rPr lang="en-US" sz="900" dirty="0">
                <a:solidFill>
                  <a:srgbClr val="808080"/>
                </a:solidFill>
              </a:rPr>
              <a:t>&lt;/summary&gt;</a:t>
            </a:r>
            <a:endParaRPr lang="en-US" sz="900" dirty="0">
              <a:solidFill>
                <a:srgbClr val="000000"/>
              </a:solidFill>
            </a:endParaRPr>
          </a:p>
          <a:p>
            <a:r>
              <a:rPr lang="en-US" sz="900" dirty="0">
                <a:solidFill>
                  <a:srgbClr val="000000"/>
                </a:solidFill>
              </a:rPr>
              <a:t>    </a:t>
            </a:r>
            <a:r>
              <a:rPr lang="en-US" sz="900" dirty="0">
                <a:solidFill>
                  <a:srgbClr val="0000FF"/>
                </a:solidFill>
              </a:rPr>
              <a:t>public</a:t>
            </a:r>
            <a:r>
              <a:rPr lang="en-US" sz="900" dirty="0">
                <a:solidFill>
                  <a:srgbClr val="000000"/>
                </a:solidFill>
              </a:rPr>
              <a:t> </a:t>
            </a:r>
            <a:r>
              <a:rPr lang="en-US" sz="900" dirty="0">
                <a:solidFill>
                  <a:srgbClr val="0000FF"/>
                </a:solidFill>
              </a:rPr>
              <a:t>void</a:t>
            </a:r>
            <a:r>
              <a:rPr lang="en-US" sz="900" dirty="0">
                <a:solidFill>
                  <a:srgbClr val="000000"/>
                </a:solidFill>
              </a:rPr>
              <a:t> </a:t>
            </a:r>
            <a:r>
              <a:rPr lang="en-US" sz="900" dirty="0" err="1">
                <a:solidFill>
                  <a:srgbClr val="000000"/>
                </a:solidFill>
              </a:rPr>
              <a:t>PrintSquare</a:t>
            </a:r>
            <a:r>
              <a:rPr lang="en-US" sz="900" dirty="0">
                <a:solidFill>
                  <a:srgbClr val="000000"/>
                </a:solidFill>
              </a:rPr>
              <a:t>()</a:t>
            </a:r>
            <a:r>
              <a:rPr lang="ru-RU" sz="900" dirty="0">
                <a:solidFill>
                  <a:srgbClr val="000000"/>
                </a:solidFill>
              </a:rPr>
              <a:t>  { }</a:t>
            </a:r>
          </a:p>
          <a:p>
            <a:r>
              <a:rPr lang="ru-RU" sz="900" dirty="0">
                <a:solidFill>
                  <a:srgbClr val="000000"/>
                </a:solidFill>
              </a:rPr>
              <a:t>}</a:t>
            </a:r>
            <a:endParaRPr lang="en-US" sz="900" dirty="0">
              <a:solidFill>
                <a:srgbClr val="000000"/>
              </a:solidFill>
            </a:endParaRPr>
          </a:p>
        </p:txBody>
      </p:sp>
    </p:spTree>
    <p:extLst>
      <p:ext uri="{BB962C8B-B14F-4D97-AF65-F5344CB8AC3E}">
        <p14:creationId xmlns:p14="http://schemas.microsoft.com/office/powerpoint/2010/main" val="2378855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Задача </a:t>
            </a:r>
            <a:r>
              <a:rPr lang="en-US" dirty="0"/>
              <a:t>3</a:t>
            </a:r>
            <a:endParaRPr lang="ru-RU" dirty="0"/>
          </a:p>
        </p:txBody>
      </p:sp>
      <p:sp>
        <p:nvSpPr>
          <p:cNvPr id="4" name="Content Placeholder 3">
            <a:extLst>
              <a:ext uri="{FF2B5EF4-FFF2-40B4-BE49-F238E27FC236}">
                <a16:creationId xmlns:a16="http://schemas.microsoft.com/office/drawing/2014/main" id="{48CE9B4F-10E7-4308-91F1-E79E7ABAB1E1}"/>
              </a:ext>
            </a:extLst>
          </p:cNvPr>
          <p:cNvSpPr>
            <a:spLocks noGrp="1"/>
          </p:cNvSpPr>
          <p:nvPr>
            <p:ph idx="1"/>
          </p:nvPr>
        </p:nvSpPr>
        <p:spPr/>
        <p:txBody>
          <a:bodyPr>
            <a:normAutofit fontScale="92500" lnSpcReduction="20000"/>
          </a:bodyPr>
          <a:lstStyle/>
          <a:p>
            <a:r>
              <a:rPr lang="en-US" dirty="0">
                <a:solidFill>
                  <a:srgbClr val="0000FF"/>
                </a:solidFill>
              </a:rPr>
              <a:t>static</a:t>
            </a:r>
            <a:r>
              <a:rPr lang="en-US" dirty="0">
                <a:solidFill>
                  <a:srgbClr val="000000"/>
                </a:solidFill>
              </a:rPr>
              <a:t> </a:t>
            </a:r>
            <a:r>
              <a:rPr lang="en-US" dirty="0">
                <a:solidFill>
                  <a:srgbClr val="0000FF"/>
                </a:solidFill>
              </a:rPr>
              <a:t>void</a:t>
            </a:r>
            <a:r>
              <a:rPr lang="en-US" dirty="0">
                <a:solidFill>
                  <a:srgbClr val="000000"/>
                </a:solidFill>
              </a:rPr>
              <a:t> Main(</a:t>
            </a:r>
            <a:r>
              <a:rPr lang="en-US" dirty="0">
                <a:solidFill>
                  <a:srgbClr val="0000FF"/>
                </a:solidFill>
              </a:rPr>
              <a:t>string</a:t>
            </a:r>
            <a:r>
              <a:rPr lang="en-US" dirty="0">
                <a:solidFill>
                  <a:srgbClr val="000000"/>
                </a:solidFill>
              </a:rPr>
              <a:t>[] </a:t>
            </a:r>
            <a:r>
              <a:rPr lang="en-US" dirty="0" err="1">
                <a:solidFill>
                  <a:srgbClr val="000000"/>
                </a:solidFill>
              </a:rPr>
              <a:t>args</a:t>
            </a:r>
            <a:r>
              <a:rPr lang="en-US" dirty="0">
                <a:solidFill>
                  <a:srgbClr val="000000"/>
                </a:solidFill>
              </a:rPr>
              <a:t>)</a:t>
            </a:r>
          </a:p>
          <a:p>
            <a:r>
              <a:rPr lang="ru-RU" dirty="0">
                <a:solidFill>
                  <a:srgbClr val="000000"/>
                </a:solidFill>
              </a:rPr>
              <a:t>    {</a:t>
            </a:r>
          </a:p>
          <a:p>
            <a:r>
              <a:rPr lang="en-US" dirty="0">
                <a:solidFill>
                  <a:srgbClr val="000000"/>
                </a:solidFill>
              </a:rPr>
              <a:t>        </a:t>
            </a:r>
            <a:r>
              <a:rPr lang="en-US" dirty="0">
                <a:solidFill>
                  <a:srgbClr val="0000FF"/>
                </a:solidFill>
              </a:rPr>
              <a:t>string</a:t>
            </a:r>
            <a:r>
              <a:rPr lang="en-US" dirty="0">
                <a:solidFill>
                  <a:srgbClr val="000000"/>
                </a:solidFill>
              </a:rPr>
              <a:t>[] lines = </a:t>
            </a:r>
            <a:r>
              <a:rPr lang="en-US" dirty="0" err="1">
                <a:solidFill>
                  <a:srgbClr val="000000"/>
                </a:solidFill>
              </a:rPr>
              <a:t>System.IO.File.ReadAllLines</a:t>
            </a:r>
            <a:r>
              <a:rPr lang="en-US" dirty="0">
                <a:solidFill>
                  <a:srgbClr val="000000"/>
                </a:solidFill>
              </a:rPr>
              <a:t>(</a:t>
            </a:r>
            <a:r>
              <a:rPr lang="en-US" dirty="0">
                <a:solidFill>
                  <a:srgbClr val="A31515"/>
                </a:solidFill>
              </a:rPr>
              <a:t>"..\\..\\magicData.txt"</a:t>
            </a:r>
            <a:r>
              <a:rPr lang="en-US" dirty="0">
                <a:solidFill>
                  <a:srgbClr val="000000"/>
                </a:solidFill>
              </a:rPr>
              <a:t>);    </a:t>
            </a:r>
            <a:r>
              <a:rPr lang="en-US" dirty="0">
                <a:solidFill>
                  <a:srgbClr val="008000"/>
                </a:solidFill>
              </a:rPr>
              <a:t>// </a:t>
            </a:r>
            <a:r>
              <a:rPr lang="ru-RU" dirty="0">
                <a:solidFill>
                  <a:srgbClr val="008000"/>
                </a:solidFill>
              </a:rPr>
              <a:t>читаем все строки файла в массив</a:t>
            </a:r>
            <a:endParaRPr lang="ru-RU" dirty="0">
              <a:solidFill>
                <a:srgbClr val="000000"/>
              </a:solidFill>
            </a:endParaRPr>
          </a:p>
          <a:p>
            <a:r>
              <a:rPr lang="ru-RU" dirty="0">
                <a:solidFill>
                  <a:srgbClr val="000000"/>
                </a:solidFill>
              </a:rPr>
              <a:t>        </a:t>
            </a:r>
            <a:r>
              <a:rPr lang="ru-RU" dirty="0" err="1">
                <a:solidFill>
                  <a:srgbClr val="0000FF"/>
                </a:solidFill>
              </a:rPr>
              <a:t>int</a:t>
            </a:r>
            <a:r>
              <a:rPr lang="ru-RU" dirty="0">
                <a:solidFill>
                  <a:srgbClr val="000000"/>
                </a:solidFill>
              </a:rPr>
              <a:t> </a:t>
            </a:r>
            <a:r>
              <a:rPr lang="ru-RU" dirty="0" err="1">
                <a:solidFill>
                  <a:srgbClr val="000000"/>
                </a:solidFill>
              </a:rPr>
              <a:t>lineIndex</a:t>
            </a:r>
            <a:r>
              <a:rPr lang="ru-RU" dirty="0">
                <a:solidFill>
                  <a:srgbClr val="000000"/>
                </a:solidFill>
              </a:rPr>
              <a:t> = 0;  </a:t>
            </a:r>
            <a:r>
              <a:rPr lang="ru-RU" dirty="0">
                <a:solidFill>
                  <a:srgbClr val="008000"/>
                </a:solidFill>
              </a:rPr>
              <a:t>// на какой строке файла находимся</a:t>
            </a:r>
            <a:endParaRPr lang="ru-RU" dirty="0">
              <a:solidFill>
                <a:srgbClr val="000000"/>
              </a:solidFill>
            </a:endParaRPr>
          </a:p>
          <a:p>
            <a:r>
              <a:rPr lang="ru-RU" dirty="0">
                <a:solidFill>
                  <a:srgbClr val="000000"/>
                </a:solidFill>
              </a:rPr>
              <a:t>        </a:t>
            </a:r>
            <a:r>
              <a:rPr lang="ru-RU" dirty="0" err="1">
                <a:solidFill>
                  <a:srgbClr val="0000FF"/>
                </a:solidFill>
              </a:rPr>
              <a:t>int</a:t>
            </a:r>
            <a:r>
              <a:rPr lang="ru-RU" dirty="0">
                <a:solidFill>
                  <a:srgbClr val="000000"/>
                </a:solidFill>
              </a:rPr>
              <a:t> </a:t>
            </a:r>
            <a:r>
              <a:rPr lang="ru-RU" dirty="0" err="1">
                <a:solidFill>
                  <a:srgbClr val="000000"/>
                </a:solidFill>
              </a:rPr>
              <a:t>count</a:t>
            </a:r>
            <a:r>
              <a:rPr lang="ru-RU" dirty="0">
                <a:solidFill>
                  <a:srgbClr val="000000"/>
                </a:solidFill>
              </a:rPr>
              <a:t> = 0; </a:t>
            </a:r>
            <a:r>
              <a:rPr lang="ru-RU" dirty="0">
                <a:solidFill>
                  <a:srgbClr val="008000"/>
                </a:solidFill>
              </a:rPr>
              <a:t>// считаем, на каком мы сейчас квадрате</a:t>
            </a:r>
            <a:endParaRPr lang="ru-RU" dirty="0">
              <a:solidFill>
                <a:srgbClr val="000000"/>
              </a:solidFill>
            </a:endParaRPr>
          </a:p>
          <a:p>
            <a:r>
              <a:rPr lang="en-US" dirty="0">
                <a:solidFill>
                  <a:srgbClr val="000000"/>
                </a:solidFill>
              </a:rPr>
              <a:t>        </a:t>
            </a:r>
            <a:r>
              <a:rPr lang="en-US" dirty="0">
                <a:solidFill>
                  <a:srgbClr val="0000FF"/>
                </a:solidFill>
              </a:rPr>
              <a:t>while</a:t>
            </a:r>
            <a:r>
              <a:rPr lang="en-US" dirty="0">
                <a:solidFill>
                  <a:srgbClr val="000000"/>
                </a:solidFill>
              </a:rPr>
              <a:t> (</a:t>
            </a:r>
            <a:r>
              <a:rPr lang="en-US" dirty="0" err="1">
                <a:solidFill>
                  <a:srgbClr val="000000"/>
                </a:solidFill>
              </a:rPr>
              <a:t>lines.Length</a:t>
            </a:r>
            <a:r>
              <a:rPr lang="en-US" dirty="0">
                <a:solidFill>
                  <a:srgbClr val="000000"/>
                </a:solidFill>
              </a:rPr>
              <a:t> &gt; </a:t>
            </a:r>
            <a:r>
              <a:rPr lang="en-US" dirty="0" err="1">
                <a:solidFill>
                  <a:srgbClr val="000000"/>
                </a:solidFill>
              </a:rPr>
              <a:t>lineIndex</a:t>
            </a:r>
            <a:r>
              <a:rPr lang="en-US" dirty="0">
                <a:solidFill>
                  <a:srgbClr val="000000"/>
                </a:solidFill>
              </a:rPr>
              <a:t>)</a:t>
            </a:r>
          </a:p>
          <a:p>
            <a:r>
              <a:rPr lang="ru-RU" dirty="0">
                <a:solidFill>
                  <a:srgbClr val="000000"/>
                </a:solidFill>
              </a:rPr>
              <a:t>        {</a:t>
            </a:r>
          </a:p>
          <a:p>
            <a:r>
              <a:rPr lang="en-US" dirty="0">
                <a:solidFill>
                  <a:srgbClr val="000000"/>
                </a:solidFill>
              </a:rPr>
              <a:t>            </a:t>
            </a:r>
            <a:r>
              <a:rPr lang="en-US" dirty="0">
                <a:solidFill>
                  <a:srgbClr val="0000FF"/>
                </a:solidFill>
              </a:rPr>
              <a:t>int</a:t>
            </a:r>
            <a:r>
              <a:rPr lang="en-US" dirty="0">
                <a:solidFill>
                  <a:srgbClr val="000000"/>
                </a:solidFill>
              </a:rPr>
              <a:t> size;   </a:t>
            </a:r>
            <a:r>
              <a:rPr lang="en-US" dirty="0">
                <a:solidFill>
                  <a:srgbClr val="008000"/>
                </a:solidFill>
              </a:rPr>
              <a:t>// </a:t>
            </a:r>
            <a:r>
              <a:rPr lang="ru-RU" dirty="0">
                <a:solidFill>
                  <a:srgbClr val="008000"/>
                </a:solidFill>
              </a:rPr>
              <a:t>размер квадрата</a:t>
            </a:r>
            <a:endParaRPr lang="ru-RU" dirty="0">
              <a:solidFill>
                <a:srgbClr val="000000"/>
              </a:solidFill>
            </a:endParaRPr>
          </a:p>
          <a:p>
            <a:r>
              <a:rPr lang="en-US" dirty="0">
                <a:solidFill>
                  <a:srgbClr val="000000"/>
                </a:solidFill>
              </a:rPr>
              <a:t>            </a:t>
            </a:r>
            <a:r>
              <a:rPr lang="en-US" dirty="0">
                <a:solidFill>
                  <a:srgbClr val="0000FF"/>
                </a:solidFill>
              </a:rPr>
              <a:t>if</a:t>
            </a:r>
            <a:r>
              <a:rPr lang="en-US" dirty="0">
                <a:solidFill>
                  <a:srgbClr val="000000"/>
                </a:solidFill>
              </a:rPr>
              <a:t> (!</a:t>
            </a:r>
            <a:r>
              <a:rPr lang="en-US" dirty="0" err="1">
                <a:solidFill>
                  <a:srgbClr val="0000FF"/>
                </a:solidFill>
              </a:rPr>
              <a:t>int</a:t>
            </a:r>
            <a:r>
              <a:rPr lang="en-US" dirty="0" err="1">
                <a:solidFill>
                  <a:srgbClr val="000000"/>
                </a:solidFill>
              </a:rPr>
              <a:t>.TryParse</a:t>
            </a:r>
            <a:r>
              <a:rPr lang="en-US" dirty="0">
                <a:solidFill>
                  <a:srgbClr val="000000"/>
                </a:solidFill>
              </a:rPr>
              <a:t>(lines[</a:t>
            </a:r>
            <a:r>
              <a:rPr lang="en-US" dirty="0" err="1">
                <a:solidFill>
                  <a:srgbClr val="000000"/>
                </a:solidFill>
              </a:rPr>
              <a:t>lineIndex</a:t>
            </a:r>
            <a:r>
              <a:rPr lang="en-US" dirty="0">
                <a:solidFill>
                  <a:srgbClr val="000000"/>
                </a:solidFill>
              </a:rPr>
              <a:t>], </a:t>
            </a:r>
            <a:r>
              <a:rPr lang="en-US" dirty="0">
                <a:solidFill>
                  <a:srgbClr val="0000FF"/>
                </a:solidFill>
              </a:rPr>
              <a:t>out</a:t>
            </a:r>
            <a:r>
              <a:rPr lang="en-US" dirty="0">
                <a:solidFill>
                  <a:srgbClr val="000000"/>
                </a:solidFill>
              </a:rPr>
              <a:t> size))</a:t>
            </a:r>
          </a:p>
          <a:p>
            <a:r>
              <a:rPr lang="ru-RU" dirty="0">
                <a:solidFill>
                  <a:srgbClr val="000000"/>
                </a:solidFill>
              </a:rPr>
              <a:t>            {</a:t>
            </a:r>
          </a:p>
          <a:p>
            <a:r>
              <a:rPr lang="en-US" dirty="0">
                <a:solidFill>
                  <a:srgbClr val="000000"/>
                </a:solidFill>
              </a:rPr>
              <a:t>                </a:t>
            </a:r>
            <a:r>
              <a:rPr lang="en-US" dirty="0" err="1">
                <a:solidFill>
                  <a:srgbClr val="000000"/>
                </a:solidFill>
              </a:rPr>
              <a:t>Console.WriteLine</a:t>
            </a:r>
            <a:r>
              <a:rPr lang="en-US" dirty="0">
                <a:solidFill>
                  <a:srgbClr val="000000"/>
                </a:solidFill>
              </a:rPr>
              <a:t>(</a:t>
            </a:r>
            <a:r>
              <a:rPr lang="en-US" dirty="0">
                <a:solidFill>
                  <a:srgbClr val="A31515"/>
                </a:solidFill>
              </a:rPr>
              <a:t>$"</a:t>
            </a:r>
            <a:r>
              <a:rPr lang="ru-RU" dirty="0">
                <a:solidFill>
                  <a:srgbClr val="A31515"/>
                </a:solidFill>
              </a:rPr>
              <a:t>Ошибка при чтении размера квадрата: </a:t>
            </a:r>
            <a:r>
              <a:rPr lang="ru-RU" dirty="0">
                <a:solidFill>
                  <a:srgbClr val="000000"/>
                </a:solidFill>
              </a:rPr>
              <a:t>{</a:t>
            </a:r>
            <a:r>
              <a:rPr lang="en-US" dirty="0">
                <a:solidFill>
                  <a:srgbClr val="000000"/>
                </a:solidFill>
              </a:rPr>
              <a:t>lines[</a:t>
            </a:r>
            <a:r>
              <a:rPr lang="en-US" dirty="0" err="1">
                <a:solidFill>
                  <a:srgbClr val="000000"/>
                </a:solidFill>
              </a:rPr>
              <a:t>lineIndex</a:t>
            </a:r>
            <a:r>
              <a:rPr lang="en-US" dirty="0">
                <a:solidFill>
                  <a:srgbClr val="000000"/>
                </a:solidFill>
              </a:rPr>
              <a:t>]}</a:t>
            </a:r>
            <a:r>
              <a:rPr lang="en-US" dirty="0">
                <a:solidFill>
                  <a:srgbClr val="A31515"/>
                </a:solidFill>
              </a:rPr>
              <a:t> - </a:t>
            </a:r>
            <a:r>
              <a:rPr lang="ru-RU" dirty="0">
                <a:solidFill>
                  <a:srgbClr val="A31515"/>
                </a:solidFill>
              </a:rPr>
              <a:t>не число (строка </a:t>
            </a:r>
            <a:r>
              <a:rPr lang="ru-RU" dirty="0">
                <a:solidFill>
                  <a:srgbClr val="000000"/>
                </a:solidFill>
              </a:rPr>
              <a:t>{</a:t>
            </a:r>
            <a:r>
              <a:rPr lang="en-US" dirty="0" err="1">
                <a:solidFill>
                  <a:srgbClr val="000000"/>
                </a:solidFill>
              </a:rPr>
              <a:t>lineIndex</a:t>
            </a:r>
            <a:r>
              <a:rPr lang="en-US" dirty="0">
                <a:solidFill>
                  <a:srgbClr val="000000"/>
                </a:solidFill>
              </a:rPr>
              <a:t> + 1}</a:t>
            </a:r>
            <a:r>
              <a:rPr lang="en-US" dirty="0">
                <a:solidFill>
                  <a:srgbClr val="A31515"/>
                </a:solidFill>
              </a:rPr>
              <a:t>)"</a:t>
            </a:r>
            <a:r>
              <a:rPr lang="en-US" dirty="0">
                <a:solidFill>
                  <a:srgbClr val="000000"/>
                </a:solidFill>
              </a:rPr>
              <a:t>);</a:t>
            </a:r>
          </a:p>
          <a:p>
            <a:r>
              <a:rPr lang="en-US" dirty="0">
                <a:solidFill>
                  <a:srgbClr val="000000"/>
                </a:solidFill>
              </a:rPr>
              <a:t>                </a:t>
            </a:r>
            <a:r>
              <a:rPr lang="en-US" dirty="0">
                <a:solidFill>
                  <a:srgbClr val="0000FF"/>
                </a:solidFill>
              </a:rPr>
              <a:t>return</a:t>
            </a:r>
            <a:r>
              <a:rPr lang="en-US" dirty="0">
                <a:solidFill>
                  <a:srgbClr val="000000"/>
                </a:solidFill>
              </a:rPr>
              <a:t>;</a:t>
            </a:r>
          </a:p>
          <a:p>
            <a:r>
              <a:rPr lang="ru-RU" dirty="0">
                <a:solidFill>
                  <a:srgbClr val="000000"/>
                </a:solidFill>
              </a:rPr>
              <a:t>            }</a:t>
            </a:r>
          </a:p>
          <a:p>
            <a:r>
              <a:rPr lang="ru-RU" dirty="0">
                <a:solidFill>
                  <a:srgbClr val="000000"/>
                </a:solidFill>
              </a:rPr>
              <a:t>            </a:t>
            </a:r>
            <a:r>
              <a:rPr lang="ru-RU" dirty="0" err="1">
                <a:solidFill>
                  <a:srgbClr val="0000FF"/>
                </a:solidFill>
              </a:rPr>
              <a:t>if</a:t>
            </a:r>
            <a:r>
              <a:rPr lang="ru-RU" dirty="0">
                <a:solidFill>
                  <a:srgbClr val="000000"/>
                </a:solidFill>
              </a:rPr>
              <a:t> (</a:t>
            </a:r>
            <a:r>
              <a:rPr lang="ru-RU" dirty="0" err="1">
                <a:solidFill>
                  <a:srgbClr val="000000"/>
                </a:solidFill>
              </a:rPr>
              <a:t>size</a:t>
            </a:r>
            <a:r>
              <a:rPr lang="ru-RU" dirty="0">
                <a:solidFill>
                  <a:srgbClr val="000000"/>
                </a:solidFill>
              </a:rPr>
              <a:t> == -1)    </a:t>
            </a:r>
            <a:r>
              <a:rPr lang="ru-RU" dirty="0">
                <a:solidFill>
                  <a:srgbClr val="008000"/>
                </a:solidFill>
              </a:rPr>
              <a:t>// в конце файла ожидается -1</a:t>
            </a:r>
            <a:endParaRPr lang="ru-RU" dirty="0">
              <a:solidFill>
                <a:srgbClr val="000000"/>
              </a:solidFill>
            </a:endParaRPr>
          </a:p>
          <a:p>
            <a:r>
              <a:rPr lang="en-US" dirty="0">
                <a:solidFill>
                  <a:srgbClr val="000000"/>
                </a:solidFill>
              </a:rPr>
              <a:t>                </a:t>
            </a:r>
            <a:r>
              <a:rPr lang="en-US" dirty="0">
                <a:solidFill>
                  <a:srgbClr val="0000FF"/>
                </a:solidFill>
              </a:rPr>
              <a:t>return</a:t>
            </a:r>
            <a:r>
              <a:rPr lang="en-US" dirty="0">
                <a:solidFill>
                  <a:srgbClr val="000000"/>
                </a:solidFill>
              </a:rPr>
              <a:t>;</a:t>
            </a:r>
          </a:p>
          <a:p>
            <a:r>
              <a:rPr lang="en-US" dirty="0">
                <a:solidFill>
                  <a:srgbClr val="000000"/>
                </a:solidFill>
              </a:rPr>
              <a:t>            </a:t>
            </a:r>
            <a:r>
              <a:rPr lang="en-US" dirty="0" err="1">
                <a:solidFill>
                  <a:srgbClr val="000000"/>
                </a:solidFill>
              </a:rPr>
              <a:t>lineIndex</a:t>
            </a:r>
            <a:r>
              <a:rPr lang="en-US" dirty="0">
                <a:solidFill>
                  <a:srgbClr val="000000"/>
                </a:solidFill>
              </a:rPr>
              <a:t>++;</a:t>
            </a:r>
          </a:p>
          <a:p>
            <a:r>
              <a:rPr lang="ru-RU" dirty="0">
                <a:solidFill>
                  <a:srgbClr val="000000"/>
                </a:solidFill>
              </a:rPr>
              <a:t>            </a:t>
            </a:r>
            <a:r>
              <a:rPr lang="ru-RU" dirty="0">
                <a:solidFill>
                  <a:srgbClr val="008000"/>
                </a:solidFill>
              </a:rPr>
              <a:t>// TODO: создаём новый квадрат размера </a:t>
            </a:r>
            <a:r>
              <a:rPr lang="ru-RU" dirty="0" err="1">
                <a:solidFill>
                  <a:srgbClr val="008000"/>
                </a:solidFill>
              </a:rPr>
              <a:t>size</a:t>
            </a:r>
            <a:endParaRPr lang="ru-RU" dirty="0">
              <a:solidFill>
                <a:srgbClr val="000000"/>
              </a:solidFill>
            </a:endParaRPr>
          </a:p>
          <a:p>
            <a:r>
              <a:rPr lang="ru-RU" dirty="0">
                <a:solidFill>
                  <a:srgbClr val="000000"/>
                </a:solidFill>
              </a:rPr>
              <a:t>            </a:t>
            </a:r>
            <a:r>
              <a:rPr lang="ru-RU" dirty="0">
                <a:solidFill>
                  <a:srgbClr val="008000"/>
                </a:solidFill>
              </a:rPr>
              <a:t>// TODO: вызываем метод </a:t>
            </a:r>
            <a:r>
              <a:rPr lang="en-US" dirty="0" err="1">
                <a:solidFill>
                  <a:srgbClr val="008000"/>
                </a:solidFill>
              </a:rPr>
              <a:t>ReadSquare</a:t>
            </a:r>
            <a:r>
              <a:rPr lang="en-US" dirty="0">
                <a:solidFill>
                  <a:srgbClr val="008000"/>
                </a:solidFill>
              </a:rPr>
              <a:t> - </a:t>
            </a:r>
            <a:r>
              <a:rPr lang="ru-RU" dirty="0">
                <a:solidFill>
                  <a:srgbClr val="008000"/>
                </a:solidFill>
              </a:rPr>
              <a:t>считывание квадрата</a:t>
            </a:r>
            <a:endParaRPr lang="ru-RU" dirty="0">
              <a:solidFill>
                <a:srgbClr val="000000"/>
              </a:solidFill>
            </a:endParaRPr>
          </a:p>
          <a:p>
            <a:r>
              <a:rPr lang="en-US" dirty="0">
                <a:solidFill>
                  <a:srgbClr val="000000"/>
                </a:solidFill>
              </a:rPr>
              <a:t>            </a:t>
            </a:r>
            <a:r>
              <a:rPr lang="en-US" dirty="0" err="1">
                <a:solidFill>
                  <a:srgbClr val="000000"/>
                </a:solidFill>
              </a:rPr>
              <a:t>Console.WriteLine</a:t>
            </a:r>
            <a:r>
              <a:rPr lang="en-US" dirty="0">
                <a:solidFill>
                  <a:srgbClr val="000000"/>
                </a:solidFill>
              </a:rPr>
              <a:t>(</a:t>
            </a:r>
            <a:r>
              <a:rPr lang="en-US" dirty="0">
                <a:solidFill>
                  <a:srgbClr val="A31515"/>
                </a:solidFill>
              </a:rPr>
              <a:t>$"\n******** </a:t>
            </a:r>
            <a:r>
              <a:rPr lang="en-US" dirty="0" err="1">
                <a:solidFill>
                  <a:srgbClr val="A31515"/>
                </a:solidFill>
              </a:rPr>
              <a:t>Квадрат</a:t>
            </a:r>
            <a:r>
              <a:rPr lang="en-US" dirty="0">
                <a:solidFill>
                  <a:srgbClr val="A31515"/>
                </a:solidFill>
              </a:rPr>
              <a:t> </a:t>
            </a:r>
            <a:r>
              <a:rPr lang="en-US" dirty="0" err="1">
                <a:solidFill>
                  <a:srgbClr val="A31515"/>
                </a:solidFill>
              </a:rPr>
              <a:t>номер</a:t>
            </a:r>
            <a:r>
              <a:rPr lang="en-US" dirty="0">
                <a:solidFill>
                  <a:srgbClr val="A31515"/>
                </a:solidFill>
              </a:rPr>
              <a:t> </a:t>
            </a:r>
            <a:r>
              <a:rPr lang="en-US" dirty="0">
                <a:solidFill>
                  <a:srgbClr val="000000"/>
                </a:solidFill>
              </a:rPr>
              <a:t>{++count}</a:t>
            </a:r>
            <a:r>
              <a:rPr lang="en-US" dirty="0">
                <a:solidFill>
                  <a:srgbClr val="A31515"/>
                </a:solidFill>
              </a:rPr>
              <a:t> ********"</a:t>
            </a:r>
            <a:r>
              <a:rPr lang="en-US" dirty="0">
                <a:solidFill>
                  <a:srgbClr val="000000"/>
                </a:solidFill>
              </a:rPr>
              <a:t>);</a:t>
            </a:r>
          </a:p>
          <a:p>
            <a:r>
              <a:rPr lang="en-US" dirty="0">
                <a:solidFill>
                  <a:srgbClr val="000000"/>
                </a:solidFill>
              </a:rPr>
              <a:t>            </a:t>
            </a:r>
            <a:r>
              <a:rPr lang="en-US" dirty="0">
                <a:solidFill>
                  <a:srgbClr val="008000"/>
                </a:solidFill>
              </a:rPr>
              <a:t>// TODO: </a:t>
            </a:r>
            <a:r>
              <a:rPr lang="ru-RU" dirty="0">
                <a:solidFill>
                  <a:srgbClr val="008000"/>
                </a:solidFill>
              </a:rPr>
              <a:t>выводим квадрат</a:t>
            </a:r>
            <a:endParaRPr lang="ru-RU" dirty="0">
              <a:solidFill>
                <a:srgbClr val="000000"/>
              </a:solidFill>
            </a:endParaRPr>
          </a:p>
          <a:p>
            <a:r>
              <a:rPr lang="ru-RU" dirty="0">
                <a:solidFill>
                  <a:srgbClr val="000000"/>
                </a:solidFill>
              </a:rPr>
              <a:t>            </a:t>
            </a:r>
            <a:r>
              <a:rPr lang="ru-RU" dirty="0">
                <a:solidFill>
                  <a:srgbClr val="008000"/>
                </a:solidFill>
              </a:rPr>
              <a:t>// TODO: выводим суммы элементов его строк</a:t>
            </a:r>
            <a:endParaRPr lang="ru-RU" dirty="0">
              <a:solidFill>
                <a:srgbClr val="000000"/>
              </a:solidFill>
            </a:endParaRPr>
          </a:p>
          <a:p>
            <a:r>
              <a:rPr lang="ru-RU" dirty="0">
                <a:solidFill>
                  <a:srgbClr val="000000"/>
                </a:solidFill>
              </a:rPr>
              <a:t>            </a:t>
            </a:r>
            <a:r>
              <a:rPr lang="ru-RU" dirty="0">
                <a:solidFill>
                  <a:srgbClr val="008000"/>
                </a:solidFill>
              </a:rPr>
              <a:t>// TODO: выводим суммы элементов его столбцов</a:t>
            </a:r>
            <a:endParaRPr lang="ru-RU" dirty="0">
              <a:solidFill>
                <a:srgbClr val="000000"/>
              </a:solidFill>
            </a:endParaRPr>
          </a:p>
          <a:p>
            <a:r>
              <a:rPr lang="ru-RU" dirty="0">
                <a:solidFill>
                  <a:srgbClr val="000000"/>
                </a:solidFill>
              </a:rPr>
              <a:t>            </a:t>
            </a:r>
            <a:r>
              <a:rPr lang="ru-RU" dirty="0">
                <a:solidFill>
                  <a:srgbClr val="008000"/>
                </a:solidFill>
              </a:rPr>
              <a:t>// TODO: выводим сумму элементов его главной диагонали</a:t>
            </a:r>
            <a:endParaRPr lang="ru-RU" dirty="0">
              <a:solidFill>
                <a:srgbClr val="000000"/>
              </a:solidFill>
            </a:endParaRPr>
          </a:p>
          <a:p>
            <a:r>
              <a:rPr lang="ru-RU" dirty="0">
                <a:solidFill>
                  <a:srgbClr val="000000"/>
                </a:solidFill>
              </a:rPr>
              <a:t>            </a:t>
            </a:r>
            <a:r>
              <a:rPr lang="ru-RU" dirty="0">
                <a:solidFill>
                  <a:srgbClr val="008000"/>
                </a:solidFill>
              </a:rPr>
              <a:t>// TODO: выводим сумму элементов его побочной диагонали</a:t>
            </a:r>
            <a:endParaRPr lang="ru-RU" dirty="0">
              <a:solidFill>
                <a:srgbClr val="000000"/>
              </a:solidFill>
            </a:endParaRPr>
          </a:p>
          <a:p>
            <a:r>
              <a:rPr lang="ru-RU" dirty="0">
                <a:solidFill>
                  <a:srgbClr val="000000"/>
                </a:solidFill>
              </a:rPr>
              <a:t>            </a:t>
            </a:r>
            <a:r>
              <a:rPr lang="ru-RU" dirty="0">
                <a:solidFill>
                  <a:srgbClr val="008000"/>
                </a:solidFill>
              </a:rPr>
              <a:t>// TODO: определяем и выводим, является ли квадрат магическим</a:t>
            </a:r>
            <a:endParaRPr lang="ru-RU" dirty="0">
              <a:solidFill>
                <a:srgbClr val="000000"/>
              </a:solidFill>
            </a:endParaRPr>
          </a:p>
          <a:p>
            <a:r>
              <a:rPr lang="ru-RU" dirty="0">
                <a:solidFill>
                  <a:srgbClr val="000000"/>
                </a:solidFill>
              </a:rPr>
              <a:t>        }</a:t>
            </a:r>
          </a:p>
          <a:p>
            <a:r>
              <a:rPr lang="ru-RU" dirty="0">
                <a:solidFill>
                  <a:srgbClr val="000000"/>
                </a:solidFill>
              </a:rPr>
              <a:t>    }</a:t>
            </a:r>
            <a:endParaRPr lang="ru-RU" dirty="0"/>
          </a:p>
        </p:txBody>
      </p:sp>
      <p:sp>
        <p:nvSpPr>
          <p:cNvPr id="5" name="Номер слайда 4"/>
          <p:cNvSpPr>
            <a:spLocks noGrp="1"/>
          </p:cNvSpPr>
          <p:nvPr>
            <p:ph type="sldNum" sz="quarter" idx="12"/>
          </p:nvPr>
        </p:nvSpPr>
        <p:spPr/>
        <p:txBody>
          <a:bodyPr/>
          <a:lstStyle/>
          <a:p>
            <a:fld id="{F411F2F3-AEAF-4FB7-80D2-09F9D6DDE653}" type="slidenum">
              <a:rPr lang="ru-RU" smtClean="0"/>
              <a:t>11</a:t>
            </a:fld>
            <a:endParaRPr lang="ru-RU"/>
          </a:p>
        </p:txBody>
      </p:sp>
    </p:spTree>
    <p:extLst>
      <p:ext uri="{BB962C8B-B14F-4D97-AF65-F5344CB8AC3E}">
        <p14:creationId xmlns:p14="http://schemas.microsoft.com/office/powerpoint/2010/main" val="138056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4293-E510-4167-98AE-F8CDF17DC449}"/>
              </a:ext>
            </a:extLst>
          </p:cNvPr>
          <p:cNvSpPr>
            <a:spLocks noGrp="1"/>
          </p:cNvSpPr>
          <p:nvPr>
            <p:ph type="title"/>
          </p:nvPr>
        </p:nvSpPr>
        <p:spPr/>
        <p:txBody>
          <a:bodyPr/>
          <a:lstStyle/>
          <a:p>
            <a:r>
              <a:rPr lang="ru-RU"/>
              <a:t>Задача 3</a:t>
            </a:r>
            <a:endParaRPr lang="en-US"/>
          </a:p>
        </p:txBody>
      </p:sp>
      <p:sp>
        <p:nvSpPr>
          <p:cNvPr id="3" name="Content Placeholder 2">
            <a:extLst>
              <a:ext uri="{FF2B5EF4-FFF2-40B4-BE49-F238E27FC236}">
                <a16:creationId xmlns:a16="http://schemas.microsoft.com/office/drawing/2014/main" id="{8B72DDE3-78C4-43EC-898C-965524967247}"/>
              </a:ext>
            </a:extLst>
          </p:cNvPr>
          <p:cNvSpPr>
            <a:spLocks noGrp="1"/>
          </p:cNvSpPr>
          <p:nvPr>
            <p:ph idx="1"/>
          </p:nvPr>
        </p:nvSpPr>
        <p:spPr>
          <a:ln>
            <a:noFill/>
          </a:ln>
        </p:spPr>
        <p:txBody>
          <a:bodyPr>
            <a:normAutofit fontScale="70000" lnSpcReduction="20000"/>
          </a:bodyPr>
          <a:lstStyle/>
          <a:p>
            <a:r>
              <a:rPr lang="ru-RU" dirty="0"/>
              <a:t>3</a:t>
            </a:r>
            <a:endParaRPr lang="en-US" dirty="0"/>
          </a:p>
          <a:p>
            <a:r>
              <a:rPr lang="ru-RU" dirty="0"/>
              <a:t>8 1 6</a:t>
            </a:r>
            <a:endParaRPr lang="en-US" dirty="0"/>
          </a:p>
          <a:p>
            <a:r>
              <a:rPr lang="ru-RU" dirty="0"/>
              <a:t>3 5 7</a:t>
            </a:r>
            <a:endParaRPr lang="en-US" dirty="0"/>
          </a:p>
          <a:p>
            <a:r>
              <a:rPr lang="ru-RU" dirty="0"/>
              <a:t>4 9 2</a:t>
            </a:r>
            <a:endParaRPr lang="en-US" dirty="0"/>
          </a:p>
          <a:p>
            <a:r>
              <a:rPr lang="ru-RU" dirty="0"/>
              <a:t>7</a:t>
            </a:r>
            <a:endParaRPr lang="en-US" dirty="0"/>
          </a:p>
          <a:p>
            <a:r>
              <a:rPr lang="ru-RU" dirty="0"/>
              <a:t>30 39 48  1 10 19 28</a:t>
            </a:r>
            <a:endParaRPr lang="en-US" dirty="0"/>
          </a:p>
          <a:p>
            <a:r>
              <a:rPr lang="ru-RU" dirty="0"/>
              <a:t>38 47  7  9 18 27 29</a:t>
            </a:r>
            <a:endParaRPr lang="en-US" dirty="0"/>
          </a:p>
          <a:p>
            <a:r>
              <a:rPr lang="ru-RU" dirty="0"/>
              <a:t>46  6  8 17 26 35 37</a:t>
            </a:r>
            <a:endParaRPr lang="en-US" dirty="0"/>
          </a:p>
          <a:p>
            <a:r>
              <a:rPr lang="ru-RU" dirty="0"/>
              <a:t>5  14 16 25 34 36 45</a:t>
            </a:r>
            <a:endParaRPr lang="en-US" dirty="0"/>
          </a:p>
          <a:p>
            <a:r>
              <a:rPr lang="ru-RU" dirty="0"/>
              <a:t>13 15 24 33 42 44  4</a:t>
            </a:r>
            <a:endParaRPr lang="en-US" dirty="0"/>
          </a:p>
          <a:p>
            <a:r>
              <a:rPr lang="ru-RU" dirty="0"/>
              <a:t>21 23 32 41 43  3 12</a:t>
            </a:r>
            <a:endParaRPr lang="en-US" dirty="0"/>
          </a:p>
          <a:p>
            <a:r>
              <a:rPr lang="ru-RU" dirty="0"/>
              <a:t>22 31 40 49  2 11 20</a:t>
            </a:r>
            <a:endParaRPr lang="en-US" dirty="0"/>
          </a:p>
          <a:p>
            <a:r>
              <a:rPr lang="ru-RU" dirty="0"/>
              <a:t>4</a:t>
            </a:r>
            <a:endParaRPr lang="en-US" dirty="0"/>
          </a:p>
          <a:p>
            <a:r>
              <a:rPr lang="ru-RU" dirty="0"/>
              <a:t>48  9  6 39</a:t>
            </a:r>
            <a:endParaRPr lang="en-US" dirty="0"/>
          </a:p>
          <a:p>
            <a:r>
              <a:rPr lang="ru-RU" dirty="0"/>
              <a:t>27 18 21 36</a:t>
            </a:r>
            <a:endParaRPr lang="en-US" dirty="0"/>
          </a:p>
          <a:p>
            <a:r>
              <a:rPr lang="ru-RU" dirty="0"/>
              <a:t>15 30 33 24</a:t>
            </a:r>
            <a:endParaRPr lang="en-US" dirty="0"/>
          </a:p>
          <a:p>
            <a:r>
              <a:rPr lang="ru-RU" dirty="0"/>
              <a:t>12 45 42  3</a:t>
            </a:r>
            <a:endParaRPr lang="en-US" dirty="0"/>
          </a:p>
          <a:p>
            <a:r>
              <a:rPr lang="ru-RU" dirty="0"/>
              <a:t>3</a:t>
            </a:r>
            <a:endParaRPr lang="en-US" dirty="0"/>
          </a:p>
          <a:p>
            <a:r>
              <a:rPr lang="ru-RU" dirty="0"/>
              <a:t>6 2 7</a:t>
            </a:r>
            <a:endParaRPr lang="en-US" dirty="0"/>
          </a:p>
          <a:p>
            <a:r>
              <a:rPr lang="ru-RU" dirty="0"/>
              <a:t>1 5 3</a:t>
            </a:r>
            <a:endParaRPr lang="en-US" dirty="0"/>
          </a:p>
          <a:p>
            <a:r>
              <a:rPr lang="ru-RU" dirty="0"/>
              <a:t>2 9 4</a:t>
            </a:r>
            <a:endParaRPr lang="en-US" dirty="0"/>
          </a:p>
          <a:p>
            <a:r>
              <a:rPr lang="ru-RU" dirty="0"/>
              <a:t>4</a:t>
            </a:r>
            <a:endParaRPr lang="en-US" dirty="0"/>
          </a:p>
          <a:p>
            <a:r>
              <a:rPr lang="ru-RU" dirty="0"/>
              <a:t>3  16  2 13</a:t>
            </a:r>
            <a:endParaRPr lang="en-US" dirty="0"/>
          </a:p>
          <a:p>
            <a:r>
              <a:rPr lang="ru-RU" dirty="0"/>
              <a:t>6   9  7 12</a:t>
            </a:r>
            <a:endParaRPr lang="en-US" dirty="0"/>
          </a:p>
          <a:p>
            <a:r>
              <a:rPr lang="ru-RU" dirty="0"/>
              <a:t>10  5 11  8</a:t>
            </a:r>
            <a:endParaRPr lang="en-US" dirty="0"/>
          </a:p>
          <a:p>
            <a:r>
              <a:rPr lang="ru-RU" dirty="0"/>
              <a:t>15  4 14  1</a:t>
            </a:r>
            <a:endParaRPr lang="en-US" dirty="0"/>
          </a:p>
          <a:p>
            <a:r>
              <a:rPr lang="ru-RU" dirty="0"/>
              <a:t>5</a:t>
            </a:r>
            <a:endParaRPr lang="en-US" dirty="0"/>
          </a:p>
          <a:p>
            <a:r>
              <a:rPr lang="ru-RU" dirty="0"/>
              <a:t>17 24 15  8  1</a:t>
            </a:r>
            <a:endParaRPr lang="en-US" dirty="0"/>
          </a:p>
          <a:p>
            <a:r>
              <a:rPr lang="ru-RU" dirty="0"/>
              <a:t>23  5 16 14  7</a:t>
            </a:r>
            <a:endParaRPr lang="en-US" dirty="0"/>
          </a:p>
          <a:p>
            <a:r>
              <a:rPr lang="ru-RU" dirty="0"/>
              <a:t>4</a:t>
            </a:r>
            <a:r>
              <a:rPr lang="en-US" dirty="0"/>
              <a:t>   </a:t>
            </a:r>
            <a:r>
              <a:rPr lang="ru-RU" dirty="0"/>
              <a:t>6 22 13 20</a:t>
            </a:r>
            <a:endParaRPr lang="en-US" dirty="0"/>
          </a:p>
          <a:p>
            <a:r>
              <a:rPr lang="ru-RU" dirty="0"/>
              <a:t>10 12  3 21 19</a:t>
            </a:r>
            <a:endParaRPr lang="en-US" dirty="0"/>
          </a:p>
          <a:p>
            <a:r>
              <a:rPr lang="ru-RU" dirty="0"/>
              <a:t>11 18  9  2 25</a:t>
            </a:r>
            <a:endParaRPr lang="en-US" dirty="0"/>
          </a:p>
          <a:p>
            <a:r>
              <a:rPr lang="ru-RU" dirty="0"/>
              <a:t>7</a:t>
            </a:r>
            <a:endParaRPr lang="en-US" dirty="0"/>
          </a:p>
          <a:p>
            <a:r>
              <a:rPr lang="ru-RU" dirty="0"/>
              <a:t>30 39 48  1 10 28 19</a:t>
            </a:r>
            <a:endParaRPr lang="en-US" dirty="0"/>
          </a:p>
          <a:p>
            <a:r>
              <a:rPr lang="ru-RU" dirty="0"/>
              <a:t>38 47  7  9 18 29 27</a:t>
            </a:r>
            <a:endParaRPr lang="en-US" dirty="0"/>
          </a:p>
          <a:p>
            <a:r>
              <a:rPr lang="ru-RU" dirty="0"/>
              <a:t>46  6  8 17 26 37 35</a:t>
            </a:r>
            <a:endParaRPr lang="en-US" dirty="0"/>
          </a:p>
          <a:p>
            <a:r>
              <a:rPr lang="ru-RU" dirty="0"/>
              <a:t>5  14 16 25 34 45 36</a:t>
            </a:r>
            <a:endParaRPr lang="en-US" dirty="0"/>
          </a:p>
          <a:p>
            <a:r>
              <a:rPr lang="ru-RU" dirty="0"/>
              <a:t>13 15 24 33 42  4 44</a:t>
            </a:r>
            <a:endParaRPr lang="en-US" dirty="0"/>
          </a:p>
          <a:p>
            <a:r>
              <a:rPr lang="ru-RU" dirty="0"/>
              <a:t>21 23 32 41 43 12</a:t>
            </a:r>
            <a:r>
              <a:rPr lang="en-US" dirty="0"/>
              <a:t>  </a:t>
            </a:r>
            <a:r>
              <a:rPr lang="ru-RU" dirty="0"/>
              <a:t>3</a:t>
            </a:r>
            <a:endParaRPr lang="en-US" dirty="0"/>
          </a:p>
          <a:p>
            <a:r>
              <a:rPr lang="ru-RU" dirty="0"/>
              <a:t>22 31 40 49  2 20 11</a:t>
            </a:r>
            <a:endParaRPr lang="en-US" dirty="0"/>
          </a:p>
          <a:p>
            <a:r>
              <a:rPr lang="ru-RU" dirty="0"/>
              <a:t>-1</a:t>
            </a:r>
            <a:endParaRPr lang="en-US" dirty="0"/>
          </a:p>
          <a:p>
            <a:endParaRPr lang="en-US" dirty="0"/>
          </a:p>
        </p:txBody>
      </p:sp>
      <p:sp>
        <p:nvSpPr>
          <p:cNvPr id="4" name="Slide Number Placeholder 3">
            <a:extLst>
              <a:ext uri="{FF2B5EF4-FFF2-40B4-BE49-F238E27FC236}">
                <a16:creationId xmlns:a16="http://schemas.microsoft.com/office/drawing/2014/main" id="{F70F769E-E7D6-4007-9C0E-8EF17380F9F9}"/>
              </a:ext>
            </a:extLst>
          </p:cNvPr>
          <p:cNvSpPr>
            <a:spLocks noGrp="1"/>
          </p:cNvSpPr>
          <p:nvPr>
            <p:ph type="sldNum" sz="quarter" idx="12"/>
          </p:nvPr>
        </p:nvSpPr>
        <p:spPr/>
        <p:txBody>
          <a:bodyPr/>
          <a:lstStyle/>
          <a:p>
            <a:fld id="{F411F2F3-AEAF-4FB7-80D2-09F9D6DDE653}" type="slidenum">
              <a:rPr lang="ru-RU" smtClean="0"/>
              <a:t>12</a:t>
            </a:fld>
            <a:endParaRPr lang="ru-RU"/>
          </a:p>
        </p:txBody>
      </p:sp>
    </p:spTree>
    <p:extLst>
      <p:ext uri="{BB962C8B-B14F-4D97-AF65-F5344CB8AC3E}">
        <p14:creationId xmlns:p14="http://schemas.microsoft.com/office/powerpoint/2010/main" val="2326715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FE04C4-A11C-D74A-99A4-79C441E8D1D9}"/>
              </a:ext>
            </a:extLst>
          </p:cNvPr>
          <p:cNvSpPr>
            <a:spLocks noGrp="1"/>
          </p:cNvSpPr>
          <p:nvPr>
            <p:ph type="title"/>
          </p:nvPr>
        </p:nvSpPr>
        <p:spPr/>
        <p:txBody>
          <a:bodyPr>
            <a:normAutofit fontScale="90000"/>
          </a:bodyPr>
          <a:lstStyle/>
          <a:p>
            <a:r>
              <a:rPr lang="ru-RU" dirty="0"/>
              <a:t>Задача 4. Арифметическая прогрессия</a:t>
            </a:r>
          </a:p>
        </p:txBody>
      </p:sp>
      <p:sp>
        <p:nvSpPr>
          <p:cNvPr id="3" name="Объект 2">
            <a:extLst>
              <a:ext uri="{FF2B5EF4-FFF2-40B4-BE49-F238E27FC236}">
                <a16:creationId xmlns:a16="http://schemas.microsoft.com/office/drawing/2014/main" id="{A12FC56C-F368-DC48-A693-E98B322DAA50}"/>
              </a:ext>
            </a:extLst>
          </p:cNvPr>
          <p:cNvSpPr>
            <a:spLocks noGrp="1"/>
          </p:cNvSpPr>
          <p:nvPr>
            <p:ph idx="1"/>
          </p:nvPr>
        </p:nvSpPr>
        <p:spPr>
          <a:xfrm>
            <a:off x="232682" y="807702"/>
            <a:ext cx="8678635" cy="5452935"/>
          </a:xfrm>
          <a:ln>
            <a:solidFill>
              <a:srgbClr val="0070C0"/>
            </a:solidFill>
          </a:ln>
        </p:spPr>
        <p:txBody>
          <a:bodyPr>
            <a:normAutofit fontScale="92500" lnSpcReduction="20000"/>
          </a:bodyPr>
          <a:lstStyle/>
          <a:p>
            <a:r>
              <a:rPr lang="ru-RU" b="0" dirty="0">
                <a:latin typeface="Arial" panose="020B0604020202020204" pitchFamily="34" charset="0"/>
                <a:cs typeface="Arial" panose="020B0604020202020204" pitchFamily="34" charset="0"/>
              </a:rPr>
              <a:t>Реализовать класс </a:t>
            </a:r>
            <a:r>
              <a:rPr lang="en-US" u="sng" dirty="0" err="1">
                <a:latin typeface="Arial" panose="020B0604020202020204" pitchFamily="34" charset="0"/>
                <a:cs typeface="Arial" panose="020B0604020202020204" pitchFamily="34" charset="0"/>
              </a:rPr>
              <a:t>ArithmeticSequence</a:t>
            </a:r>
            <a:r>
              <a:rPr lang="en-US" b="0" dirty="0">
                <a:latin typeface="Arial" panose="020B0604020202020204" pitchFamily="34" charset="0"/>
                <a:cs typeface="Arial" panose="020B0604020202020204" pitchFamily="34" charset="0"/>
              </a:rPr>
              <a:t>, </a:t>
            </a:r>
            <a:r>
              <a:rPr lang="ru-RU" b="0" dirty="0">
                <a:latin typeface="Arial" panose="020B0604020202020204" pitchFamily="34" charset="0"/>
                <a:cs typeface="Arial" panose="020B0604020202020204" pitchFamily="34" charset="0"/>
              </a:rPr>
              <a:t>представляющий арифметическую прогрессию. </a:t>
            </a:r>
          </a:p>
          <a:p>
            <a:r>
              <a:rPr lang="ru-RU" b="0" dirty="0">
                <a:latin typeface="Arial" panose="020B0604020202020204" pitchFamily="34" charset="0"/>
                <a:cs typeface="Arial" panose="020B0604020202020204" pitchFamily="34" charset="0"/>
              </a:rPr>
              <a:t>Класс содержит следующие элементы (другие члены класса добавлять разрешено):</a:t>
            </a:r>
            <a:endParaRPr lang="en-US" b="0" dirty="0">
              <a:latin typeface="Arial" panose="020B0604020202020204" pitchFamily="34" charset="0"/>
              <a:cs typeface="Arial" panose="020B0604020202020204" pitchFamily="34" charset="0"/>
            </a:endParaRPr>
          </a:p>
          <a:p>
            <a:endParaRPr lang="ru-RU" dirty="0">
              <a:latin typeface="Arial" panose="020B0604020202020204" pitchFamily="34" charset="0"/>
              <a:cs typeface="Arial" panose="020B0604020202020204" pitchFamily="34" charset="0"/>
            </a:endParaRPr>
          </a:p>
          <a:p>
            <a:r>
              <a:rPr lang="ru-RU" dirty="0">
                <a:latin typeface="Arial" panose="020B0604020202020204" pitchFamily="34" charset="0"/>
                <a:cs typeface="Arial" panose="020B0604020202020204" pitchFamily="34" charset="0"/>
              </a:rPr>
              <a:t>Поля</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double _start – </a:t>
            </a:r>
            <a:r>
              <a:rPr lang="ru-RU" b="0" dirty="0">
                <a:latin typeface="Arial" panose="020B0604020202020204" pitchFamily="34" charset="0"/>
                <a:cs typeface="Arial" panose="020B0604020202020204" pitchFamily="34" charset="0"/>
              </a:rPr>
              <a:t>начальное значение последовательности;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double _increment – </a:t>
            </a:r>
            <a:r>
              <a:rPr lang="ru-RU" b="0" dirty="0">
                <a:latin typeface="Arial" panose="020B0604020202020204" pitchFamily="34" charset="0"/>
                <a:cs typeface="Arial" panose="020B0604020202020204" pitchFamily="34" charset="0"/>
              </a:rPr>
              <a:t>разность прогрессии; </a:t>
            </a:r>
          </a:p>
          <a:p>
            <a:endParaRPr lang="ru-RU" dirty="0">
              <a:latin typeface="Arial" panose="020B0604020202020204" pitchFamily="34" charset="0"/>
              <a:cs typeface="Arial" panose="020B0604020202020204" pitchFamily="34" charset="0"/>
            </a:endParaRPr>
          </a:p>
          <a:p>
            <a:r>
              <a:rPr lang="ru-RU" dirty="0">
                <a:latin typeface="Arial" panose="020B0604020202020204" pitchFamily="34" charset="0"/>
                <a:cs typeface="Arial" panose="020B0604020202020204" pitchFamily="34" charset="0"/>
              </a:rPr>
              <a:t>Конструкторы: </a:t>
            </a:r>
          </a:p>
          <a:p>
            <a:pPr marL="285750" indent="-285750">
              <a:buFont typeface="Arial" panose="020B0604020202020204" pitchFamily="34" charset="0"/>
              <a:buChar char="•"/>
            </a:pPr>
            <a:r>
              <a:rPr lang="en-US" u="sng" dirty="0" err="1">
                <a:latin typeface="Arial" panose="020B0604020202020204" pitchFamily="34" charset="0"/>
                <a:cs typeface="Arial" panose="020B0604020202020204" pitchFamily="34" charset="0"/>
              </a:rPr>
              <a:t>ArithmeticSequence</a:t>
            </a:r>
            <a:r>
              <a:rPr lang="en-US" u="sng" dirty="0">
                <a:latin typeface="Arial" panose="020B0604020202020204" pitchFamily="34" charset="0"/>
                <a:cs typeface="Arial" panose="020B0604020202020204" pitchFamily="34" charset="0"/>
              </a:rPr>
              <a:t>() </a:t>
            </a:r>
            <a:r>
              <a:rPr lang="en-US" b="0" dirty="0">
                <a:latin typeface="Arial" panose="020B0604020202020204" pitchFamily="34" charset="0"/>
                <a:cs typeface="Arial" panose="020B0604020202020204" pitchFamily="34" charset="0"/>
              </a:rPr>
              <a:t>– </a:t>
            </a:r>
            <a:r>
              <a:rPr lang="ru-RU" b="0" dirty="0">
                <a:latin typeface="Arial" panose="020B0604020202020204" pitchFamily="34" charset="0"/>
                <a:cs typeface="Arial" panose="020B0604020202020204" pitchFamily="34" charset="0"/>
              </a:rPr>
              <a:t>назначает </a:t>
            </a:r>
            <a:r>
              <a:rPr lang="en-US" dirty="0">
                <a:latin typeface="Arial" panose="020B0604020202020204" pitchFamily="34" charset="0"/>
                <a:cs typeface="Arial" panose="020B0604020202020204" pitchFamily="34" charset="0"/>
              </a:rPr>
              <a:t>start </a:t>
            </a:r>
            <a:r>
              <a:rPr lang="ru-RU" b="0" dirty="0">
                <a:latin typeface="Arial" panose="020B0604020202020204" pitchFamily="34" charset="0"/>
                <a:cs typeface="Arial" panose="020B0604020202020204" pitchFamily="34" charset="0"/>
              </a:rPr>
              <a:t>равным нулю, а </a:t>
            </a:r>
            <a:r>
              <a:rPr lang="en-US" dirty="0">
                <a:latin typeface="Arial" panose="020B0604020202020204" pitchFamily="34" charset="0"/>
                <a:cs typeface="Arial" panose="020B0604020202020204" pitchFamily="34" charset="0"/>
              </a:rPr>
              <a:t>increment </a:t>
            </a:r>
            <a:r>
              <a:rPr lang="ru-RU" b="0" dirty="0">
                <a:latin typeface="Arial" panose="020B0604020202020204" pitchFamily="34" charset="0"/>
                <a:cs typeface="Arial" panose="020B0604020202020204" pitchFamily="34" charset="0"/>
              </a:rPr>
              <a:t>равным единице; </a:t>
            </a:r>
          </a:p>
          <a:p>
            <a:pPr marL="285750" indent="-285750">
              <a:buFont typeface="Arial" panose="020B0604020202020204" pitchFamily="34" charset="0"/>
              <a:buChar char="•"/>
            </a:pPr>
            <a:r>
              <a:rPr lang="en-US" u="sng" dirty="0" err="1">
                <a:latin typeface="Arial" panose="020B0604020202020204" pitchFamily="34" charset="0"/>
                <a:cs typeface="Arial" panose="020B0604020202020204" pitchFamily="34" charset="0"/>
              </a:rPr>
              <a:t>ArithmeticSequence</a:t>
            </a:r>
            <a:r>
              <a:rPr lang="en-US" u="sng" dirty="0">
                <a:latin typeface="Arial" panose="020B0604020202020204" pitchFamily="34" charset="0"/>
                <a:cs typeface="Arial" panose="020B0604020202020204" pitchFamily="34" charset="0"/>
              </a:rPr>
              <a:t>(double start, double increment) </a:t>
            </a:r>
            <a:r>
              <a:rPr lang="en-US" dirty="0">
                <a:latin typeface="Arial" panose="020B0604020202020204" pitchFamily="34" charset="0"/>
                <a:cs typeface="Arial" panose="020B0604020202020204" pitchFamily="34" charset="0"/>
              </a:rPr>
              <a:t>– </a:t>
            </a:r>
            <a:r>
              <a:rPr lang="ru-RU" b="0" dirty="0">
                <a:latin typeface="Arial" panose="020B0604020202020204" pitchFamily="34" charset="0"/>
                <a:cs typeface="Arial" panose="020B0604020202020204" pitchFamily="34" charset="0"/>
              </a:rPr>
              <a:t>инициализирует поля класса значениями параметров;</a:t>
            </a:r>
          </a:p>
          <a:p>
            <a:endParaRPr lang="ru-RU" dirty="0">
              <a:latin typeface="Arial" panose="020B0604020202020204" pitchFamily="34" charset="0"/>
              <a:cs typeface="Arial" panose="020B0604020202020204" pitchFamily="34" charset="0"/>
            </a:endParaRPr>
          </a:p>
          <a:p>
            <a:r>
              <a:rPr lang="ru-RU" dirty="0">
                <a:latin typeface="Arial" panose="020B0604020202020204" pitchFamily="34" charset="0"/>
                <a:cs typeface="Arial" panose="020B0604020202020204" pitchFamily="34" charset="0"/>
              </a:rPr>
              <a:t>Индексаторы: </a:t>
            </a:r>
          </a:p>
          <a:p>
            <a:pPr marL="285750" indent="-285750">
              <a:buFont typeface="Arial" panose="020B0604020202020204" pitchFamily="34" charset="0"/>
              <a:buChar char="•"/>
            </a:pPr>
            <a:r>
              <a:rPr lang="en-US" u="sng" dirty="0">
                <a:latin typeface="Arial" panose="020B0604020202020204" pitchFamily="34" charset="0"/>
                <a:cs typeface="Arial" panose="020B0604020202020204" pitchFamily="34" charset="0"/>
              </a:rPr>
              <a:t>double this[</a:t>
            </a:r>
            <a:r>
              <a:rPr lang="en-US" u="sng" dirty="0" err="1">
                <a:latin typeface="Arial" panose="020B0604020202020204" pitchFamily="34" charset="0"/>
                <a:cs typeface="Arial" panose="020B0604020202020204" pitchFamily="34" charset="0"/>
              </a:rPr>
              <a:t>int</a:t>
            </a:r>
            <a:r>
              <a:rPr lang="en-US" u="sng" dirty="0">
                <a:latin typeface="Arial" panose="020B0604020202020204" pitchFamily="34" charset="0"/>
                <a:cs typeface="Arial" panose="020B0604020202020204" pitchFamily="34" charset="0"/>
              </a:rPr>
              <a:t> index] </a:t>
            </a:r>
            <a:r>
              <a:rPr lang="en-US" dirty="0">
                <a:latin typeface="Arial" panose="020B0604020202020204" pitchFamily="34" charset="0"/>
                <a:cs typeface="Arial" panose="020B0604020202020204" pitchFamily="34" charset="0"/>
              </a:rPr>
              <a:t>– </a:t>
            </a:r>
            <a:r>
              <a:rPr lang="ru-RU" b="0" dirty="0">
                <a:latin typeface="Arial" panose="020B0604020202020204" pitchFamily="34" charset="0"/>
                <a:cs typeface="Arial" panose="020B0604020202020204" pitchFamily="34" charset="0"/>
              </a:rPr>
              <a:t>элемент последовательности с порядковым номером </a:t>
            </a:r>
            <a:r>
              <a:rPr lang="en-US" dirty="0">
                <a:latin typeface="Arial" panose="020B0604020202020204" pitchFamily="34" charset="0"/>
                <a:cs typeface="Arial" panose="020B0604020202020204" pitchFamily="34" charset="0"/>
              </a:rPr>
              <a:t>index (start </a:t>
            </a:r>
            <a:r>
              <a:rPr lang="ru-RU" b="0" dirty="0">
                <a:latin typeface="Arial" panose="020B0604020202020204" pitchFamily="34" charset="0"/>
                <a:cs typeface="Arial" panose="020B0604020202020204" pitchFamily="34" charset="0"/>
              </a:rPr>
              <a:t>имеет порядковый̆</a:t>
            </a:r>
            <a:r>
              <a:rPr lang="en-US" b="0" dirty="0">
                <a:latin typeface="Arial" panose="020B0604020202020204" pitchFamily="34" charset="0"/>
                <a:cs typeface="Arial" panose="020B0604020202020204" pitchFamily="34" charset="0"/>
              </a:rPr>
              <a:t> </a:t>
            </a:r>
            <a:r>
              <a:rPr lang="ru-RU" b="0" dirty="0">
                <a:latin typeface="Arial" panose="020B0604020202020204" pitchFamily="34" charset="0"/>
                <a:cs typeface="Arial" panose="020B0604020202020204" pitchFamily="34" charset="0"/>
              </a:rPr>
              <a:t>номер </a:t>
            </a:r>
            <a:r>
              <a:rPr lang="en-US" b="0" dirty="0">
                <a:latin typeface="Arial" panose="020B0604020202020204" pitchFamily="34" charset="0"/>
                <a:cs typeface="Arial" panose="020B0604020202020204" pitchFamily="34" charset="0"/>
              </a:rPr>
              <a:t>1</a:t>
            </a:r>
            <a:r>
              <a:rPr lang="ru-RU" b="0" dirty="0">
                <a:latin typeface="Arial" panose="020B0604020202020204" pitchFamily="34" charset="0"/>
                <a:cs typeface="Arial" panose="020B0604020202020204" pitchFamily="34" charset="0"/>
              </a:rPr>
              <a:t>); </a:t>
            </a:r>
          </a:p>
          <a:p>
            <a:endParaRPr lang="ru-RU" dirty="0">
              <a:latin typeface="Arial" panose="020B0604020202020204" pitchFamily="34" charset="0"/>
              <a:cs typeface="Arial" panose="020B0604020202020204" pitchFamily="34" charset="0"/>
            </a:endParaRPr>
          </a:p>
          <a:p>
            <a:r>
              <a:rPr lang="ru-RU" dirty="0">
                <a:latin typeface="Arial" panose="020B0604020202020204" pitchFamily="34" charset="0"/>
                <a:cs typeface="Arial" panose="020B0604020202020204" pitchFamily="34" charset="0"/>
              </a:rPr>
              <a:t>Методы: </a:t>
            </a:r>
          </a:p>
          <a:p>
            <a:pPr marL="285750" indent="-285750">
              <a:buFont typeface="Arial" panose="020B0604020202020204" pitchFamily="34" charset="0"/>
              <a:buChar char="•"/>
            </a:pPr>
            <a:r>
              <a:rPr lang="en-US" u="sng" dirty="0">
                <a:latin typeface="Arial" panose="020B0604020202020204" pitchFamily="34" charset="0"/>
                <a:cs typeface="Arial" panose="020B0604020202020204" pitchFamily="34" charset="0"/>
              </a:rPr>
              <a:t>string </a:t>
            </a:r>
            <a:r>
              <a:rPr lang="en-US" u="sng" dirty="0" err="1">
                <a:latin typeface="Arial" panose="020B0604020202020204" pitchFamily="34" charset="0"/>
                <a:cs typeface="Arial" panose="020B0604020202020204" pitchFamily="34" charset="0"/>
              </a:rPr>
              <a:t>GetInfo</a:t>
            </a:r>
            <a:r>
              <a:rPr lang="en-US" u="sng"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ru-RU" b="0" dirty="0">
                <a:latin typeface="Arial" panose="020B0604020202020204" pitchFamily="34" charset="0"/>
                <a:cs typeface="Arial" panose="020B0604020202020204" pitchFamily="34" charset="0"/>
              </a:rPr>
              <a:t>возвращает строку с </a:t>
            </a:r>
            <a:r>
              <a:rPr lang="ru-RU" b="0" dirty="0" err="1">
                <a:latin typeface="Arial" panose="020B0604020202020204" pitchFamily="34" charset="0"/>
                <a:cs typeface="Arial" panose="020B0604020202020204" pitchFamily="34" charset="0"/>
              </a:rPr>
              <a:t>информациеи</a:t>
            </a:r>
            <a:r>
              <a:rPr lang="ru-RU" b="0" dirty="0">
                <a:latin typeface="Arial" panose="020B0604020202020204" pitchFamily="34" charset="0"/>
                <a:cs typeface="Arial" panose="020B0604020202020204" pitchFamily="34" charset="0"/>
              </a:rPr>
              <a:t>̆ о последовательности (разрешается переопределить </a:t>
            </a:r>
            <a:r>
              <a:rPr lang="en-US" dirty="0" err="1">
                <a:latin typeface="Arial" panose="020B0604020202020204" pitchFamily="34" charset="0"/>
                <a:cs typeface="Arial" panose="020B0604020202020204" pitchFamily="34" charset="0"/>
              </a:rPr>
              <a:t>ToString</a:t>
            </a:r>
            <a:r>
              <a:rPr lang="en-US" dirty="0">
                <a:latin typeface="Arial" panose="020B0604020202020204" pitchFamily="34" charset="0"/>
                <a:cs typeface="Arial" panose="020B0604020202020204" pitchFamily="34" charset="0"/>
              </a:rPr>
              <a:t> </a:t>
            </a:r>
            <a:r>
              <a:rPr lang="ru-RU" b="0" dirty="0">
                <a:latin typeface="Arial" panose="020B0604020202020204" pitchFamily="34" charset="0"/>
                <a:cs typeface="Arial" panose="020B0604020202020204" pitchFamily="34" charset="0"/>
              </a:rPr>
              <a:t>вместо этого метода); </a:t>
            </a:r>
          </a:p>
          <a:p>
            <a:pPr marL="285750" indent="-285750">
              <a:buFont typeface="Arial" panose="020B0604020202020204" pitchFamily="34" charset="0"/>
              <a:buChar char="•"/>
            </a:pPr>
            <a:r>
              <a:rPr lang="en-US" u="sng" dirty="0">
                <a:latin typeface="Arial" panose="020B0604020202020204" pitchFamily="34" charset="0"/>
                <a:cs typeface="Arial" panose="020B0604020202020204" pitchFamily="34" charset="0"/>
              </a:rPr>
              <a:t>double </a:t>
            </a:r>
            <a:r>
              <a:rPr lang="en-US" u="sng" dirty="0" err="1">
                <a:latin typeface="Arial" panose="020B0604020202020204" pitchFamily="34" charset="0"/>
                <a:cs typeface="Arial" panose="020B0604020202020204" pitchFamily="34" charset="0"/>
              </a:rPr>
              <a:t>GetSum</a:t>
            </a:r>
            <a:r>
              <a:rPr lang="en-US" u="sng" dirty="0">
                <a:latin typeface="Arial" panose="020B0604020202020204" pitchFamily="34" charset="0"/>
                <a:cs typeface="Arial" panose="020B0604020202020204" pitchFamily="34" charset="0"/>
              </a:rPr>
              <a:t>(</a:t>
            </a:r>
            <a:r>
              <a:rPr lang="en-US" u="sng" dirty="0" err="1">
                <a:latin typeface="Arial" panose="020B0604020202020204" pitchFamily="34" charset="0"/>
                <a:cs typeface="Arial" panose="020B0604020202020204" pitchFamily="34" charset="0"/>
              </a:rPr>
              <a:t>int</a:t>
            </a:r>
            <a:r>
              <a:rPr lang="en-US" u="sng" dirty="0">
                <a:latin typeface="Arial" panose="020B0604020202020204" pitchFamily="34" charset="0"/>
                <a:cs typeface="Arial" panose="020B0604020202020204" pitchFamily="34" charset="0"/>
              </a:rPr>
              <a:t> n)</a:t>
            </a:r>
            <a:r>
              <a:rPr lang="en-US" dirty="0">
                <a:latin typeface="Arial" panose="020B0604020202020204" pitchFamily="34" charset="0"/>
                <a:cs typeface="Arial" panose="020B0604020202020204" pitchFamily="34" charset="0"/>
              </a:rPr>
              <a:t> </a:t>
            </a:r>
            <a:r>
              <a:rPr lang="ru-RU" b="0" dirty="0">
                <a:latin typeface="Arial" panose="020B0604020202020204" pitchFamily="34" charset="0"/>
                <a:cs typeface="Arial" panose="020B0604020202020204" pitchFamily="34" charset="0"/>
              </a:rPr>
              <a:t>- находит сумму первых</a:t>
            </a:r>
            <a:r>
              <a:rPr lang="ru-RU"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n</a:t>
            </a:r>
            <a:r>
              <a:rPr lang="ru-RU" dirty="0">
                <a:latin typeface="Arial" panose="020B0604020202020204" pitchFamily="34" charset="0"/>
                <a:cs typeface="Arial" panose="020B0604020202020204" pitchFamily="34" charset="0"/>
              </a:rPr>
              <a:t> </a:t>
            </a:r>
            <a:r>
              <a:rPr lang="ru-RU" b="0" dirty="0">
                <a:latin typeface="Arial" panose="020B0604020202020204" pitchFamily="34" charset="0"/>
                <a:cs typeface="Arial" panose="020B0604020202020204" pitchFamily="34" charset="0"/>
              </a:rPr>
              <a:t>членов прогрессии. </a:t>
            </a:r>
          </a:p>
          <a:p>
            <a:endParaRPr lang="ru-RU" b="0" dirty="0">
              <a:latin typeface="Arial" panose="020B0604020202020204" pitchFamily="34" charset="0"/>
              <a:cs typeface="Arial" panose="020B0604020202020204" pitchFamily="34" charset="0"/>
            </a:endParaRPr>
          </a:p>
          <a:p>
            <a:pPr marL="342900" indent="-342900">
              <a:buFont typeface="+mj-lt"/>
              <a:buAutoNum type="arabicPeriod"/>
            </a:pPr>
            <a:r>
              <a:rPr lang="ru-RU" b="0" dirty="0">
                <a:latin typeface="Arial" panose="020B0604020202020204" pitchFamily="34" charset="0"/>
                <a:cs typeface="Arial" panose="020B0604020202020204" pitchFamily="34" charset="0"/>
              </a:rPr>
              <a:t>В </a:t>
            </a:r>
            <a:r>
              <a:rPr lang="ru-RU" b="0" dirty="0" err="1">
                <a:latin typeface="Arial" panose="020B0604020202020204" pitchFamily="34" charset="0"/>
                <a:cs typeface="Arial" panose="020B0604020202020204" pitchFamily="34" charset="0"/>
              </a:rPr>
              <a:t>основнои</a:t>
            </a:r>
            <a:r>
              <a:rPr lang="ru-RU" b="0" dirty="0">
                <a:latin typeface="Arial" panose="020B0604020202020204" pitchFamily="34" charset="0"/>
                <a:cs typeface="Arial" panose="020B0604020202020204" pitchFamily="34" charset="0"/>
              </a:rPr>
              <a:t>̆ программе создать </a:t>
            </a:r>
            <a:r>
              <a:rPr lang="ru-RU" b="0" dirty="0" err="1">
                <a:latin typeface="Arial" panose="020B0604020202020204" pitchFamily="34" charset="0"/>
                <a:cs typeface="Arial" panose="020B0604020202020204" pitchFamily="34" charset="0"/>
              </a:rPr>
              <a:t>отдельныи</a:t>
            </a:r>
            <a:r>
              <a:rPr lang="ru-RU" b="0" dirty="0">
                <a:latin typeface="Arial" panose="020B0604020202020204" pitchFamily="34" charset="0"/>
                <a:cs typeface="Arial" panose="020B0604020202020204" pitchFamily="34" charset="0"/>
              </a:rPr>
              <a:t>̆ объект типа </a:t>
            </a:r>
            <a:r>
              <a:rPr lang="en-US" dirty="0" err="1">
                <a:latin typeface="Arial" panose="020B0604020202020204" pitchFamily="34" charset="0"/>
                <a:cs typeface="Arial" panose="020B0604020202020204" pitchFamily="34" charset="0"/>
              </a:rPr>
              <a:t>ArithmeticSequence</a:t>
            </a:r>
            <a:r>
              <a:rPr lang="en-US" dirty="0">
                <a:latin typeface="Arial" panose="020B0604020202020204" pitchFamily="34" charset="0"/>
                <a:cs typeface="Arial" panose="020B0604020202020204" pitchFamily="34" charset="0"/>
              </a:rPr>
              <a:t> </a:t>
            </a:r>
            <a:r>
              <a:rPr lang="ru-RU" b="0" dirty="0">
                <a:latin typeface="Arial" panose="020B0604020202020204" pitchFamily="34" charset="0"/>
                <a:cs typeface="Arial" panose="020B0604020202020204" pitchFamily="34" charset="0"/>
              </a:rPr>
              <a:t>и массив из </a:t>
            </a:r>
            <a:r>
              <a:rPr lang="en-US" dirty="0">
                <a:latin typeface="Arial" panose="020B0604020202020204" pitchFamily="34" charset="0"/>
                <a:cs typeface="Arial" panose="020B0604020202020204" pitchFamily="34" charset="0"/>
              </a:rPr>
              <a:t>N </a:t>
            </a:r>
            <a:r>
              <a:rPr lang="ru-RU" b="0" dirty="0">
                <a:latin typeface="Arial" panose="020B0604020202020204" pitchFamily="34" charset="0"/>
                <a:cs typeface="Arial" panose="020B0604020202020204" pitchFamily="34" charset="0"/>
              </a:rPr>
              <a:t>объектов типа </a:t>
            </a:r>
            <a:r>
              <a:rPr lang="en-US" dirty="0" err="1">
                <a:latin typeface="Arial" panose="020B0604020202020204" pitchFamily="34" charset="0"/>
                <a:cs typeface="Arial" panose="020B0604020202020204" pitchFamily="34" charset="0"/>
              </a:rPr>
              <a:t>ArithmeticSequence</a:t>
            </a:r>
            <a:r>
              <a:rPr lang="en-US" b="0" dirty="0">
                <a:latin typeface="Arial" panose="020B0604020202020204" pitchFamily="34" charset="0"/>
                <a:cs typeface="Arial" panose="020B0604020202020204" pitchFamily="34" charset="0"/>
              </a:rPr>
              <a:t>, </a:t>
            </a:r>
            <a:r>
              <a:rPr lang="ru-RU" b="0" dirty="0">
                <a:latin typeface="Arial" panose="020B0604020202020204" pitchFamily="34" charset="0"/>
                <a:cs typeface="Arial" panose="020B0604020202020204" pitchFamily="34" charset="0"/>
              </a:rPr>
              <a:t>где </a:t>
            </a:r>
            <a:r>
              <a:rPr lang="en-US" dirty="0">
                <a:latin typeface="Arial" panose="020B0604020202020204" pitchFamily="34" charset="0"/>
                <a:cs typeface="Arial" panose="020B0604020202020204" pitchFamily="34" charset="0"/>
              </a:rPr>
              <a:t>N </a:t>
            </a:r>
            <a:r>
              <a:rPr lang="en-US" b="0" dirty="0">
                <a:latin typeface="Arial" panose="020B0604020202020204" pitchFamily="34" charset="0"/>
                <a:cs typeface="Arial" panose="020B0604020202020204" pitchFamily="34" charset="0"/>
              </a:rPr>
              <a:t>– </a:t>
            </a:r>
            <a:r>
              <a:rPr lang="ru-RU" b="0" dirty="0" err="1">
                <a:latin typeface="Arial" panose="020B0604020202020204" pitchFamily="34" charset="0"/>
                <a:cs typeface="Arial" panose="020B0604020202020204" pitchFamily="34" charset="0"/>
              </a:rPr>
              <a:t>случайное</a:t>
            </a:r>
            <a:r>
              <a:rPr lang="ru-RU" b="0" dirty="0">
                <a:latin typeface="Arial" panose="020B0604020202020204" pitchFamily="34" charset="0"/>
                <a:cs typeface="Arial" panose="020B0604020202020204" pitchFamily="34" charset="0"/>
              </a:rPr>
              <a:t> число из интервала </a:t>
            </a:r>
            <a:r>
              <a:rPr lang="ru-RU" dirty="0">
                <a:latin typeface="Arial" panose="020B0604020202020204" pitchFamily="34" charset="0"/>
                <a:cs typeface="Arial" panose="020B0604020202020204" pitchFamily="34" charset="0"/>
              </a:rPr>
              <a:t>[5, 15]. </a:t>
            </a:r>
            <a:r>
              <a:rPr lang="ru-RU" b="0" dirty="0">
                <a:latin typeface="Arial" panose="020B0604020202020204" pitchFamily="34" charset="0"/>
                <a:cs typeface="Arial" panose="020B0604020202020204" pitchFamily="34" charset="0"/>
              </a:rPr>
              <a:t>Начальное значение последовательности генерировать </a:t>
            </a:r>
            <a:r>
              <a:rPr lang="ru-RU" b="0" dirty="0" err="1">
                <a:latin typeface="Arial" panose="020B0604020202020204" pitchFamily="34" charset="0"/>
                <a:cs typeface="Arial" panose="020B0604020202020204" pitchFamily="34" charset="0"/>
              </a:rPr>
              <a:t>случайно</a:t>
            </a:r>
            <a:r>
              <a:rPr lang="ru-RU" b="0" dirty="0">
                <a:latin typeface="Arial" panose="020B0604020202020204" pitchFamily="34" charset="0"/>
                <a:cs typeface="Arial" panose="020B0604020202020204" pitchFamily="34" charset="0"/>
              </a:rPr>
              <a:t> из диапазона </a:t>
            </a:r>
            <a:r>
              <a:rPr lang="ru-RU" dirty="0">
                <a:latin typeface="Arial" panose="020B0604020202020204" pitchFamily="34" charset="0"/>
                <a:cs typeface="Arial" panose="020B0604020202020204" pitchFamily="34" charset="0"/>
              </a:rPr>
              <a:t>[0, 1000], а </a:t>
            </a:r>
            <a:r>
              <a:rPr lang="ru-RU" b="0" dirty="0">
                <a:latin typeface="Arial" panose="020B0604020202020204" pitchFamily="34" charset="0"/>
                <a:cs typeface="Arial" panose="020B0604020202020204" pitchFamily="34" charset="0"/>
              </a:rPr>
              <a:t>разность прогрессии из диапазона </a:t>
            </a:r>
            <a:r>
              <a:rPr lang="ru-RU" dirty="0">
                <a:latin typeface="Arial" panose="020B0604020202020204" pitchFamily="34" charset="0"/>
                <a:cs typeface="Arial" panose="020B0604020202020204" pitchFamily="34" charset="0"/>
              </a:rPr>
              <a:t>[1, 10]. </a:t>
            </a:r>
          </a:p>
          <a:p>
            <a:pPr marL="342900" indent="-342900">
              <a:buFont typeface="+mj-lt"/>
              <a:buAutoNum type="arabicPeriod"/>
            </a:pPr>
            <a:r>
              <a:rPr lang="ru-RU" b="0" dirty="0">
                <a:latin typeface="Arial" panose="020B0604020202020204" pitchFamily="34" charset="0"/>
                <a:cs typeface="Arial" panose="020B0604020202020204" pitchFamily="34" charset="0"/>
              </a:rPr>
              <a:t>Сгенерировать случайное число </a:t>
            </a:r>
            <a:r>
              <a:rPr lang="en-US" dirty="0">
                <a:latin typeface="Arial" panose="020B0604020202020204" pitchFamily="34" charset="0"/>
                <a:cs typeface="Arial" panose="020B0604020202020204" pitchFamily="34" charset="0"/>
              </a:rPr>
              <a:t>step </a:t>
            </a:r>
            <a:r>
              <a:rPr lang="ru-RU" b="0" dirty="0">
                <a:latin typeface="Arial" panose="020B0604020202020204" pitchFamily="34" charset="0"/>
                <a:cs typeface="Arial" panose="020B0604020202020204" pitchFamily="34" charset="0"/>
              </a:rPr>
              <a:t>из диапазона </a:t>
            </a:r>
            <a:r>
              <a:rPr lang="ru-RU" dirty="0">
                <a:latin typeface="Arial" panose="020B0604020202020204" pitchFamily="34" charset="0"/>
                <a:cs typeface="Arial" panose="020B0604020202020204" pitchFamily="34" charset="0"/>
              </a:rPr>
              <a:t>[3, 15]. </a:t>
            </a:r>
          </a:p>
          <a:p>
            <a:pPr marL="342900" indent="-342900">
              <a:buFont typeface="+mj-lt"/>
              <a:buAutoNum type="arabicPeriod"/>
            </a:pPr>
            <a:r>
              <a:rPr lang="ru-RU" b="0" dirty="0">
                <a:latin typeface="Arial" panose="020B0604020202020204" pitchFamily="34" charset="0"/>
                <a:cs typeface="Arial" panose="020B0604020202020204" pitchFamily="34" charset="0"/>
              </a:rPr>
              <a:t>Вывести на экран информацию о последовательностях из массива, у которых элемент с номером </a:t>
            </a:r>
            <a:r>
              <a:rPr lang="en-US" dirty="0">
                <a:latin typeface="Arial" panose="020B0604020202020204" pitchFamily="34" charset="0"/>
                <a:cs typeface="Arial" panose="020B0604020202020204" pitchFamily="34" charset="0"/>
              </a:rPr>
              <a:t>step </a:t>
            </a:r>
            <a:r>
              <a:rPr lang="ru-RU" b="0" dirty="0">
                <a:latin typeface="Arial" panose="020B0604020202020204" pitchFamily="34" charset="0"/>
                <a:cs typeface="Arial" panose="020B0604020202020204" pitchFamily="34" charset="0"/>
              </a:rPr>
              <a:t>больше, чем у отдельной̆ последовательности.</a:t>
            </a:r>
            <a:r>
              <a:rPr lang="en-US" b="0" dirty="0">
                <a:latin typeface="Arial" panose="020B0604020202020204" pitchFamily="34" charset="0"/>
                <a:cs typeface="Arial" panose="020B0604020202020204" pitchFamily="34" charset="0"/>
              </a:rPr>
              <a:t> </a:t>
            </a:r>
            <a:endParaRPr lang="ru-RU" b="0" dirty="0">
              <a:latin typeface="Arial" panose="020B0604020202020204" pitchFamily="34" charset="0"/>
              <a:cs typeface="Arial" panose="020B0604020202020204" pitchFamily="34" charset="0"/>
            </a:endParaRPr>
          </a:p>
          <a:p>
            <a:pPr marL="342900" indent="-342900">
              <a:buFont typeface="+mj-lt"/>
              <a:buAutoNum type="arabicPeriod"/>
            </a:pPr>
            <a:r>
              <a:rPr lang="ru-RU" b="0" dirty="0">
                <a:latin typeface="Arial" panose="020B0604020202020204" pitchFamily="34" charset="0"/>
                <a:cs typeface="Arial" panose="020B0604020202020204" pitchFamily="34" charset="0"/>
              </a:rPr>
              <a:t>Для каждой последовательности из массива вывести сумму первых </a:t>
            </a:r>
            <a:r>
              <a:rPr lang="en-US" dirty="0">
                <a:latin typeface="Arial" panose="020B0604020202020204" pitchFamily="34" charset="0"/>
                <a:cs typeface="Arial" panose="020B0604020202020204" pitchFamily="34" charset="0"/>
              </a:rPr>
              <a:t>step </a:t>
            </a:r>
            <a:r>
              <a:rPr lang="ru-RU" b="0" dirty="0">
                <a:latin typeface="Arial" panose="020B0604020202020204" pitchFamily="34" charset="0"/>
                <a:cs typeface="Arial" panose="020B0604020202020204" pitchFamily="34" charset="0"/>
              </a:rPr>
              <a:t>членов.</a:t>
            </a:r>
          </a:p>
          <a:p>
            <a:endParaRPr lang="ru-RU" dirty="0">
              <a:latin typeface="Arial" panose="020B0604020202020204" pitchFamily="34" charset="0"/>
              <a:cs typeface="Arial" panose="020B0604020202020204" pitchFamily="34" charset="0"/>
            </a:endParaRPr>
          </a:p>
          <a:p>
            <a:r>
              <a:rPr lang="ru-RU" dirty="0">
                <a:latin typeface="Arial" panose="020B0604020202020204" pitchFamily="34" charset="0"/>
                <a:cs typeface="Arial" panose="020B0604020202020204" pitchFamily="34" charset="0"/>
              </a:rPr>
              <a:t>Соблюдение инкапсуляции и цикл повтора решения обязательны. Обязательно выводите промежуточные значения на экран.</a:t>
            </a:r>
          </a:p>
        </p:txBody>
      </p:sp>
    </p:spTree>
    <p:extLst>
      <p:ext uri="{BB962C8B-B14F-4D97-AF65-F5344CB8AC3E}">
        <p14:creationId xmlns:p14="http://schemas.microsoft.com/office/powerpoint/2010/main" val="3276706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4BDED0-63D7-FB49-AB71-E6AE215A2982}"/>
              </a:ext>
            </a:extLst>
          </p:cNvPr>
          <p:cNvSpPr>
            <a:spLocks noGrp="1"/>
          </p:cNvSpPr>
          <p:nvPr>
            <p:ph type="title"/>
          </p:nvPr>
        </p:nvSpPr>
        <p:spPr/>
        <p:txBody>
          <a:bodyPr/>
          <a:lstStyle/>
          <a:p>
            <a:r>
              <a:rPr lang="ru-RU" dirty="0"/>
              <a:t>Задача 5. Видеофайлы.</a:t>
            </a:r>
          </a:p>
        </p:txBody>
      </p:sp>
      <p:sp>
        <p:nvSpPr>
          <p:cNvPr id="3" name="Объект 2">
            <a:extLst>
              <a:ext uri="{FF2B5EF4-FFF2-40B4-BE49-F238E27FC236}">
                <a16:creationId xmlns:a16="http://schemas.microsoft.com/office/drawing/2014/main" id="{E8C9912C-8680-A449-B1D5-4008EA87A64F}"/>
              </a:ext>
            </a:extLst>
          </p:cNvPr>
          <p:cNvSpPr>
            <a:spLocks noGrp="1"/>
          </p:cNvSpPr>
          <p:nvPr>
            <p:ph idx="1"/>
          </p:nvPr>
        </p:nvSpPr>
        <p:spPr>
          <a:xfrm>
            <a:off x="149162" y="591755"/>
            <a:ext cx="8845675" cy="5674489"/>
          </a:xfrm>
          <a:ln>
            <a:solidFill>
              <a:srgbClr val="0070C0"/>
            </a:solidFill>
          </a:ln>
        </p:spPr>
        <p:txBody>
          <a:bodyPr>
            <a:normAutofit/>
          </a:bodyPr>
          <a:lstStyle/>
          <a:p>
            <a:r>
              <a:rPr lang="ru-RU" sz="1400" b="0" dirty="0">
                <a:latin typeface="Arial" panose="020B0604020202020204" pitchFamily="34" charset="0"/>
                <a:cs typeface="Arial" panose="020B0604020202020204" pitchFamily="34" charset="0"/>
              </a:rPr>
              <a:t>Реализовать класс </a:t>
            </a:r>
            <a:r>
              <a:rPr lang="en-US" sz="1400" dirty="0" err="1">
                <a:latin typeface="Arial" panose="020B0604020202020204" pitchFamily="34" charset="0"/>
                <a:cs typeface="Arial" panose="020B0604020202020204" pitchFamily="34" charset="0"/>
              </a:rPr>
              <a:t>VideoFile</a:t>
            </a:r>
            <a:r>
              <a:rPr lang="en-US" sz="1400" b="0" dirty="0">
                <a:latin typeface="Arial" panose="020B0604020202020204" pitchFamily="34" charset="0"/>
                <a:cs typeface="Arial" panose="020B0604020202020204" pitchFamily="34" charset="0"/>
              </a:rPr>
              <a:t>, </a:t>
            </a:r>
            <a:r>
              <a:rPr lang="ru-RU" sz="1400" b="0" dirty="0" err="1">
                <a:latin typeface="Arial" panose="020B0604020202020204" pitchFamily="34" charset="0"/>
                <a:cs typeface="Arial" panose="020B0604020202020204" pitchFamily="34" charset="0"/>
              </a:rPr>
              <a:t>представляющии</a:t>
            </a:r>
            <a:r>
              <a:rPr lang="ru-RU" sz="1400" b="0" dirty="0">
                <a:latin typeface="Arial" panose="020B0604020202020204" pitchFamily="34" charset="0"/>
                <a:cs typeface="Arial" panose="020B0604020202020204" pitchFamily="34" charset="0"/>
              </a:rPr>
              <a:t>̆ </a:t>
            </a:r>
            <a:r>
              <a:rPr lang="ru-RU" sz="1400" b="0" dirty="0" err="1">
                <a:latin typeface="Arial" panose="020B0604020202020204" pitchFamily="34" charset="0"/>
                <a:cs typeface="Arial" panose="020B0604020202020204" pitchFamily="34" charset="0"/>
              </a:rPr>
              <a:t>видеофайл</a:t>
            </a:r>
            <a:r>
              <a:rPr lang="ru-RU" sz="1400" b="0" dirty="0">
                <a:latin typeface="Arial" panose="020B0604020202020204" pitchFamily="34" charset="0"/>
                <a:cs typeface="Arial" panose="020B0604020202020204" pitchFamily="34" charset="0"/>
              </a:rPr>
              <a:t>. </a:t>
            </a:r>
          </a:p>
          <a:p>
            <a:r>
              <a:rPr lang="ru-RU" sz="1400" b="0" dirty="0">
                <a:latin typeface="Arial" panose="020B0604020202020204" pitchFamily="34" charset="0"/>
                <a:cs typeface="Arial" panose="020B0604020202020204" pitchFamily="34" charset="0"/>
              </a:rPr>
              <a:t>Класс должен содержать следующие элементы (другие члены класса добавлять разрешено):</a:t>
            </a:r>
          </a:p>
          <a:p>
            <a:endParaRPr lang="ru-RU" sz="1400" b="0" dirty="0">
              <a:latin typeface="Arial" panose="020B0604020202020204" pitchFamily="34" charset="0"/>
              <a:cs typeface="Arial" panose="020B0604020202020204" pitchFamily="34" charset="0"/>
            </a:endParaRPr>
          </a:p>
          <a:p>
            <a:r>
              <a:rPr lang="ru-RU" sz="1400" b="0" dirty="0">
                <a:latin typeface="Arial" panose="020B0604020202020204" pitchFamily="34" charset="0"/>
                <a:cs typeface="Arial" panose="020B0604020202020204" pitchFamily="34" charset="0"/>
              </a:rPr>
              <a:t>Поля:</a:t>
            </a:r>
            <a:br>
              <a:rPr lang="ru-RU" sz="1400" b="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string </a:t>
            </a:r>
            <a:r>
              <a:rPr lang="ru-RU" sz="1400" dirty="0">
                <a:latin typeface="Arial" panose="020B0604020202020204" pitchFamily="34" charset="0"/>
                <a:cs typeface="Arial" panose="020B0604020202020204" pitchFamily="34" charset="0"/>
              </a:rPr>
              <a:t>_</a:t>
            </a:r>
            <a:r>
              <a:rPr lang="en-US" sz="1400" dirty="0">
                <a:latin typeface="Arial" panose="020B0604020202020204" pitchFamily="34" charset="0"/>
                <a:cs typeface="Arial" panose="020B0604020202020204" pitchFamily="34" charset="0"/>
              </a:rPr>
              <a:t>name </a:t>
            </a:r>
            <a:r>
              <a:rPr lang="en-US" sz="1400" b="0" dirty="0">
                <a:latin typeface="Arial" panose="020B0604020202020204" pitchFamily="34" charset="0"/>
                <a:cs typeface="Arial" panose="020B0604020202020204" pitchFamily="34" charset="0"/>
              </a:rPr>
              <a:t>– </a:t>
            </a:r>
            <a:r>
              <a:rPr lang="ru-RU" sz="1400" b="0" dirty="0">
                <a:latin typeface="Arial" panose="020B0604020202020204" pitchFamily="34" charset="0"/>
                <a:cs typeface="Arial" panose="020B0604020202020204" pitchFamily="34" charset="0"/>
              </a:rPr>
              <a:t>наименование </a:t>
            </a:r>
            <a:r>
              <a:rPr lang="ru-RU" sz="1400" b="0" dirty="0" err="1">
                <a:latin typeface="Arial" panose="020B0604020202020204" pitchFamily="34" charset="0"/>
                <a:cs typeface="Arial" panose="020B0604020202020204" pitchFamily="34" charset="0"/>
              </a:rPr>
              <a:t>видеофайла</a:t>
            </a:r>
            <a:r>
              <a:rPr lang="ru-RU" sz="1400" b="0" dirty="0">
                <a:latin typeface="Arial" panose="020B0604020202020204" pitchFamily="34" charset="0"/>
                <a:cs typeface="Arial" panose="020B0604020202020204" pitchFamily="34" charset="0"/>
              </a:rPr>
              <a:t>; </a:t>
            </a:r>
          </a:p>
          <a:p>
            <a:r>
              <a:rPr lang="en-US" sz="1400" dirty="0" err="1">
                <a:latin typeface="Arial" panose="020B0604020202020204" pitchFamily="34" charset="0"/>
                <a:cs typeface="Arial" panose="020B0604020202020204" pitchFamily="34" charset="0"/>
              </a:rPr>
              <a:t>int</a:t>
            </a:r>
            <a:r>
              <a:rPr lang="en-US" sz="1400" dirty="0">
                <a:latin typeface="Arial" panose="020B0604020202020204" pitchFamily="34" charset="0"/>
                <a:cs typeface="Arial" panose="020B0604020202020204" pitchFamily="34" charset="0"/>
              </a:rPr>
              <a:t> </a:t>
            </a:r>
            <a:r>
              <a:rPr lang="ru-RU" sz="1400" dirty="0">
                <a:latin typeface="Arial" panose="020B0604020202020204" pitchFamily="34" charset="0"/>
                <a:cs typeface="Arial" panose="020B0604020202020204" pitchFamily="34" charset="0"/>
              </a:rPr>
              <a:t>_</a:t>
            </a:r>
            <a:r>
              <a:rPr lang="en-US" sz="1400" dirty="0">
                <a:latin typeface="Arial" panose="020B0604020202020204" pitchFamily="34" charset="0"/>
                <a:cs typeface="Arial" panose="020B0604020202020204" pitchFamily="34" charset="0"/>
              </a:rPr>
              <a:t>duration </a:t>
            </a:r>
            <a:r>
              <a:rPr lang="en-US" sz="1400" b="0" dirty="0">
                <a:latin typeface="Arial" panose="020B0604020202020204" pitchFamily="34" charset="0"/>
                <a:cs typeface="Arial" panose="020B0604020202020204" pitchFamily="34" charset="0"/>
              </a:rPr>
              <a:t>– </a:t>
            </a:r>
            <a:r>
              <a:rPr lang="ru-RU" sz="1400" b="0" dirty="0">
                <a:latin typeface="Arial" panose="020B0604020202020204" pitchFamily="34" charset="0"/>
                <a:cs typeface="Arial" panose="020B0604020202020204" pitchFamily="34" charset="0"/>
              </a:rPr>
              <a:t>длительность в секундах; </a:t>
            </a:r>
          </a:p>
          <a:p>
            <a:r>
              <a:rPr lang="en-US" sz="1400" dirty="0" err="1">
                <a:latin typeface="Arial" panose="020B0604020202020204" pitchFamily="34" charset="0"/>
                <a:cs typeface="Arial" panose="020B0604020202020204" pitchFamily="34" charset="0"/>
              </a:rPr>
              <a:t>int</a:t>
            </a:r>
            <a:r>
              <a:rPr lang="en-US" sz="1400" dirty="0">
                <a:latin typeface="Arial" panose="020B0604020202020204" pitchFamily="34" charset="0"/>
                <a:cs typeface="Arial" panose="020B0604020202020204" pitchFamily="34" charset="0"/>
              </a:rPr>
              <a:t> </a:t>
            </a:r>
            <a:r>
              <a:rPr lang="ru-RU" sz="1400" dirty="0">
                <a:latin typeface="Arial" panose="020B0604020202020204" pitchFamily="34" charset="0"/>
                <a:cs typeface="Arial" panose="020B0604020202020204" pitchFamily="34" charset="0"/>
              </a:rPr>
              <a:t>_</a:t>
            </a:r>
            <a:r>
              <a:rPr lang="en-US" sz="1400" dirty="0">
                <a:latin typeface="Arial" panose="020B0604020202020204" pitchFamily="34" charset="0"/>
                <a:cs typeface="Arial" panose="020B0604020202020204" pitchFamily="34" charset="0"/>
              </a:rPr>
              <a:t>quality </a:t>
            </a:r>
            <a:r>
              <a:rPr lang="en-US" sz="1400" b="0" dirty="0">
                <a:latin typeface="Arial" panose="020B0604020202020204" pitchFamily="34" charset="0"/>
                <a:cs typeface="Arial" panose="020B0604020202020204" pitchFamily="34" charset="0"/>
              </a:rPr>
              <a:t>– </a:t>
            </a:r>
            <a:r>
              <a:rPr lang="ru-RU" sz="1400" b="0" dirty="0">
                <a:latin typeface="Arial" panose="020B0604020202020204" pitchFamily="34" charset="0"/>
                <a:cs typeface="Arial" panose="020B0604020202020204" pitchFamily="34" charset="0"/>
              </a:rPr>
              <a:t>качество </a:t>
            </a:r>
            <a:r>
              <a:rPr lang="ru-RU" sz="1400" b="0" dirty="0" err="1">
                <a:latin typeface="Arial" panose="020B0604020202020204" pitchFamily="34" charset="0"/>
                <a:cs typeface="Arial" panose="020B0604020202020204" pitchFamily="34" charset="0"/>
              </a:rPr>
              <a:t>видеофайла</a:t>
            </a:r>
            <a:r>
              <a:rPr lang="ru-RU" sz="1400" b="0" dirty="0">
                <a:latin typeface="Arial" panose="020B0604020202020204" pitchFamily="34" charset="0"/>
                <a:cs typeface="Arial" panose="020B0604020202020204" pitchFamily="34" charset="0"/>
              </a:rPr>
              <a:t>; </a:t>
            </a:r>
          </a:p>
          <a:p>
            <a:endParaRPr lang="ru-RU" sz="1400" b="0" dirty="0">
              <a:latin typeface="Arial" panose="020B0604020202020204" pitchFamily="34" charset="0"/>
              <a:cs typeface="Arial" panose="020B0604020202020204" pitchFamily="34" charset="0"/>
            </a:endParaRPr>
          </a:p>
          <a:p>
            <a:r>
              <a:rPr lang="ru-RU" sz="1400" b="0" dirty="0">
                <a:latin typeface="Arial" panose="020B0604020202020204" pitchFamily="34" charset="0"/>
                <a:cs typeface="Arial" panose="020B0604020202020204" pitchFamily="34" charset="0"/>
              </a:rPr>
              <a:t>Конструкторы: </a:t>
            </a:r>
          </a:p>
          <a:p>
            <a:r>
              <a:rPr lang="en-US" sz="1400" u="sng" dirty="0" err="1">
                <a:latin typeface="Arial" panose="020B0604020202020204" pitchFamily="34" charset="0"/>
                <a:cs typeface="Arial" panose="020B0604020202020204" pitchFamily="34" charset="0"/>
              </a:rPr>
              <a:t>VideoFile</a:t>
            </a:r>
            <a:r>
              <a:rPr lang="en-US" sz="1400" u="sng" dirty="0">
                <a:latin typeface="Arial" panose="020B0604020202020204" pitchFamily="34" charset="0"/>
                <a:cs typeface="Arial" panose="020B0604020202020204" pitchFamily="34" charset="0"/>
              </a:rPr>
              <a:t>(string name, </a:t>
            </a:r>
            <a:r>
              <a:rPr lang="en-US" sz="1400" u="sng" dirty="0" err="1">
                <a:latin typeface="Arial" panose="020B0604020202020204" pitchFamily="34" charset="0"/>
                <a:cs typeface="Arial" panose="020B0604020202020204" pitchFamily="34" charset="0"/>
              </a:rPr>
              <a:t>int</a:t>
            </a:r>
            <a:r>
              <a:rPr lang="en-US" sz="1400" u="sng" dirty="0">
                <a:latin typeface="Arial" panose="020B0604020202020204" pitchFamily="34" charset="0"/>
                <a:cs typeface="Arial" panose="020B0604020202020204" pitchFamily="34" charset="0"/>
              </a:rPr>
              <a:t> duration, </a:t>
            </a:r>
            <a:r>
              <a:rPr lang="en-US" sz="1400" u="sng" dirty="0" err="1">
                <a:latin typeface="Arial" panose="020B0604020202020204" pitchFamily="34" charset="0"/>
                <a:cs typeface="Arial" panose="020B0604020202020204" pitchFamily="34" charset="0"/>
              </a:rPr>
              <a:t>int</a:t>
            </a:r>
            <a:r>
              <a:rPr lang="en-US" sz="1400" u="sng" dirty="0">
                <a:latin typeface="Arial" panose="020B0604020202020204" pitchFamily="34" charset="0"/>
                <a:cs typeface="Arial" panose="020B0604020202020204" pitchFamily="34" charset="0"/>
              </a:rPr>
              <a:t> quality) </a:t>
            </a:r>
            <a:r>
              <a:rPr lang="en-US" sz="1400" b="0" dirty="0">
                <a:latin typeface="Arial" panose="020B0604020202020204" pitchFamily="34" charset="0"/>
                <a:cs typeface="Arial" panose="020B0604020202020204" pitchFamily="34" charset="0"/>
              </a:rPr>
              <a:t>– </a:t>
            </a:r>
            <a:r>
              <a:rPr lang="ru-RU" sz="1400" b="0" dirty="0">
                <a:latin typeface="Arial" panose="020B0604020202020204" pitchFamily="34" charset="0"/>
                <a:cs typeface="Arial" panose="020B0604020202020204" pitchFamily="34" charset="0"/>
              </a:rPr>
              <a:t>инициализирует поля класса значениями параметров;</a:t>
            </a:r>
          </a:p>
          <a:p>
            <a:r>
              <a:rPr lang="ru-RU" sz="1400" b="0" dirty="0">
                <a:latin typeface="Arial" panose="020B0604020202020204" pitchFamily="34" charset="0"/>
                <a:cs typeface="Arial" panose="020B0604020202020204" pitchFamily="34" charset="0"/>
              </a:rPr>
              <a:t> </a:t>
            </a:r>
          </a:p>
          <a:p>
            <a:r>
              <a:rPr lang="ru-RU" sz="1400" b="0" dirty="0" err="1">
                <a:latin typeface="Arial" panose="020B0604020202020204" pitchFamily="34" charset="0"/>
                <a:cs typeface="Arial" panose="020B0604020202020204" pitchFamily="34" charset="0"/>
              </a:rPr>
              <a:t>Свойства</a:t>
            </a:r>
            <a:r>
              <a:rPr lang="ru-RU" sz="1400" b="0" dirty="0">
                <a:latin typeface="Arial" panose="020B0604020202020204" pitchFamily="34" charset="0"/>
                <a:cs typeface="Arial" panose="020B0604020202020204" pitchFamily="34" charset="0"/>
              </a:rPr>
              <a:t>:</a:t>
            </a:r>
            <a:br>
              <a:rPr lang="ru-RU" sz="1400" b="0" dirty="0">
                <a:latin typeface="Arial" panose="020B0604020202020204" pitchFamily="34" charset="0"/>
                <a:cs typeface="Arial" panose="020B0604020202020204" pitchFamily="34" charset="0"/>
              </a:rPr>
            </a:br>
            <a:r>
              <a:rPr lang="en-US" sz="1400" u="sng" dirty="0" err="1">
                <a:latin typeface="Arial" panose="020B0604020202020204" pitchFamily="34" charset="0"/>
                <a:cs typeface="Arial" panose="020B0604020202020204" pitchFamily="34" charset="0"/>
              </a:rPr>
              <a:t>int</a:t>
            </a:r>
            <a:r>
              <a:rPr lang="en-US" sz="1400" u="sng" dirty="0">
                <a:latin typeface="Arial" panose="020B0604020202020204" pitchFamily="34" charset="0"/>
                <a:cs typeface="Arial" panose="020B0604020202020204" pitchFamily="34" charset="0"/>
              </a:rPr>
              <a:t> Size </a:t>
            </a:r>
            <a:r>
              <a:rPr lang="en-US" sz="1400" b="0" dirty="0">
                <a:latin typeface="Arial" panose="020B0604020202020204" pitchFamily="34" charset="0"/>
                <a:cs typeface="Arial" panose="020B0604020202020204" pitchFamily="34" charset="0"/>
              </a:rPr>
              <a:t>– </a:t>
            </a:r>
            <a:r>
              <a:rPr lang="ru-RU" sz="1400" b="0" dirty="0">
                <a:latin typeface="Arial" panose="020B0604020202020204" pitchFamily="34" charset="0"/>
                <a:cs typeface="Arial" panose="020B0604020202020204" pitchFamily="34" charset="0"/>
              </a:rPr>
              <a:t>размер </a:t>
            </a:r>
            <a:r>
              <a:rPr lang="ru-RU" sz="1400" b="0" dirty="0" err="1">
                <a:latin typeface="Arial" panose="020B0604020202020204" pitchFamily="34" charset="0"/>
                <a:cs typeface="Arial" panose="020B0604020202020204" pitchFamily="34" charset="0"/>
              </a:rPr>
              <a:t>видеофайла</a:t>
            </a:r>
            <a:r>
              <a:rPr lang="ru-RU" sz="1400" b="0" dirty="0">
                <a:latin typeface="Arial" panose="020B0604020202020204" pitchFamily="34" charset="0"/>
                <a:cs typeface="Arial" panose="020B0604020202020204" pitchFamily="34" charset="0"/>
              </a:rPr>
              <a:t> (</a:t>
            </a:r>
            <a:r>
              <a:rPr lang="ru-RU" sz="1400" b="0" dirty="0" err="1">
                <a:latin typeface="Arial" panose="020B0604020202020204" pitchFamily="34" charset="0"/>
                <a:cs typeface="Arial" panose="020B0604020202020204" pitchFamily="34" charset="0"/>
              </a:rPr>
              <a:t>свойство</a:t>
            </a:r>
            <a:r>
              <a:rPr lang="ru-RU" sz="1400" b="0" dirty="0">
                <a:latin typeface="Arial" panose="020B0604020202020204" pitchFamily="34" charset="0"/>
                <a:cs typeface="Arial" panose="020B0604020202020204" pitchFamily="34" charset="0"/>
              </a:rPr>
              <a:t> доступа); </a:t>
            </a:r>
          </a:p>
          <a:p>
            <a:r>
              <a:rPr lang="ru-RU" sz="1400" b="0" dirty="0">
                <a:latin typeface="Arial" panose="020B0604020202020204" pitchFamily="34" charset="0"/>
                <a:cs typeface="Arial" panose="020B0604020202020204" pitchFamily="34" charset="0"/>
              </a:rPr>
              <a:t>Будем считать размер как произведение длительности на качество.</a:t>
            </a:r>
          </a:p>
          <a:p>
            <a:endParaRPr lang="ru-RU" sz="1400" b="0" dirty="0">
              <a:latin typeface="Arial" panose="020B0604020202020204" pitchFamily="34" charset="0"/>
              <a:cs typeface="Arial" panose="020B0604020202020204" pitchFamily="34" charset="0"/>
            </a:endParaRPr>
          </a:p>
          <a:p>
            <a:r>
              <a:rPr lang="ru-RU" sz="1400" b="0" dirty="0">
                <a:latin typeface="Arial" panose="020B0604020202020204" pitchFamily="34" charset="0"/>
                <a:cs typeface="Arial" panose="020B0604020202020204" pitchFamily="34" charset="0"/>
              </a:rPr>
              <a:t>Методы: </a:t>
            </a:r>
          </a:p>
          <a:p>
            <a:r>
              <a:rPr lang="en-US" sz="1400" u="sng" dirty="0">
                <a:latin typeface="Arial" panose="020B0604020202020204" pitchFamily="34" charset="0"/>
                <a:cs typeface="Arial" panose="020B0604020202020204" pitchFamily="34" charset="0"/>
              </a:rPr>
              <a:t>string </a:t>
            </a:r>
            <a:r>
              <a:rPr lang="en-US" sz="1400" u="sng" dirty="0" err="1">
                <a:latin typeface="Arial" panose="020B0604020202020204" pitchFamily="34" charset="0"/>
                <a:cs typeface="Arial" panose="020B0604020202020204" pitchFamily="34" charset="0"/>
              </a:rPr>
              <a:t>GetInfo</a:t>
            </a:r>
            <a:r>
              <a:rPr lang="en-US" sz="1400" u="sng" dirty="0">
                <a:latin typeface="Arial" panose="020B0604020202020204" pitchFamily="34" charset="0"/>
                <a:cs typeface="Arial" panose="020B0604020202020204" pitchFamily="34" charset="0"/>
              </a:rPr>
              <a:t>() </a:t>
            </a:r>
            <a:r>
              <a:rPr lang="en-US" sz="1400" b="0" dirty="0">
                <a:latin typeface="Arial" panose="020B0604020202020204" pitchFamily="34" charset="0"/>
                <a:cs typeface="Arial" panose="020B0604020202020204" pitchFamily="34" charset="0"/>
              </a:rPr>
              <a:t>– </a:t>
            </a:r>
            <a:r>
              <a:rPr lang="ru-RU" sz="1400" b="0" dirty="0">
                <a:latin typeface="Arial" panose="020B0604020202020204" pitchFamily="34" charset="0"/>
                <a:cs typeface="Arial" panose="020B0604020202020204" pitchFamily="34" charset="0"/>
              </a:rPr>
              <a:t>возвращает строку с информацией̆ о видеофайле (разрешается переопределить </a:t>
            </a:r>
            <a:r>
              <a:rPr lang="en-US" sz="1400" dirty="0" err="1">
                <a:latin typeface="Arial" panose="020B0604020202020204" pitchFamily="34" charset="0"/>
                <a:cs typeface="Arial" panose="020B0604020202020204" pitchFamily="34" charset="0"/>
              </a:rPr>
              <a:t>ToString</a:t>
            </a:r>
            <a:r>
              <a:rPr lang="en-US" sz="1400" dirty="0">
                <a:latin typeface="Arial" panose="020B0604020202020204" pitchFamily="34" charset="0"/>
                <a:cs typeface="Arial" panose="020B0604020202020204" pitchFamily="34" charset="0"/>
              </a:rPr>
              <a:t> </a:t>
            </a:r>
            <a:r>
              <a:rPr lang="ru-RU" sz="1400" b="0" dirty="0">
                <a:latin typeface="Arial" panose="020B0604020202020204" pitchFamily="34" charset="0"/>
                <a:cs typeface="Arial" panose="020B0604020202020204" pitchFamily="34" charset="0"/>
              </a:rPr>
              <a:t>вместо этого метода); </a:t>
            </a:r>
          </a:p>
          <a:p>
            <a:endParaRPr lang="ru-RU" sz="1400" b="0" dirty="0">
              <a:latin typeface="Arial" panose="020B0604020202020204" pitchFamily="34" charset="0"/>
              <a:cs typeface="Arial" panose="020B0604020202020204" pitchFamily="34" charset="0"/>
            </a:endParaRPr>
          </a:p>
          <a:p>
            <a:r>
              <a:rPr lang="ru-RU" sz="1400" b="0" dirty="0">
                <a:latin typeface="Arial" panose="020B0604020202020204" pitchFamily="34" charset="0"/>
                <a:cs typeface="Arial" panose="020B0604020202020204" pitchFamily="34" charset="0"/>
              </a:rPr>
              <a:t>В основной программе создать отдельный объект типа </a:t>
            </a:r>
            <a:r>
              <a:rPr lang="en-US" sz="1400" dirty="0" err="1">
                <a:latin typeface="Arial" panose="020B0604020202020204" pitchFamily="34" charset="0"/>
                <a:cs typeface="Arial" panose="020B0604020202020204" pitchFamily="34" charset="0"/>
              </a:rPr>
              <a:t>VideoFile</a:t>
            </a:r>
            <a:r>
              <a:rPr lang="en-US" sz="1400" b="0" dirty="0">
                <a:latin typeface="Arial" panose="020B0604020202020204" pitchFamily="34" charset="0"/>
                <a:cs typeface="Arial" panose="020B0604020202020204" pitchFamily="34" charset="0"/>
              </a:rPr>
              <a:t> </a:t>
            </a:r>
            <a:r>
              <a:rPr lang="ru-RU" sz="1400" b="0" dirty="0">
                <a:latin typeface="Arial" panose="020B0604020202020204" pitchFamily="34" charset="0"/>
                <a:cs typeface="Arial" panose="020B0604020202020204" pitchFamily="34" charset="0"/>
              </a:rPr>
              <a:t>и массив из </a:t>
            </a:r>
            <a:r>
              <a:rPr lang="en-US" sz="1400" dirty="0">
                <a:latin typeface="Arial" panose="020B0604020202020204" pitchFamily="34" charset="0"/>
                <a:cs typeface="Arial" panose="020B0604020202020204" pitchFamily="34" charset="0"/>
              </a:rPr>
              <a:t>N</a:t>
            </a:r>
            <a:r>
              <a:rPr lang="en-US" sz="1400" b="0" dirty="0">
                <a:latin typeface="Arial" panose="020B0604020202020204" pitchFamily="34" charset="0"/>
                <a:cs typeface="Arial" panose="020B0604020202020204" pitchFamily="34" charset="0"/>
              </a:rPr>
              <a:t> </a:t>
            </a:r>
            <a:r>
              <a:rPr lang="ru-RU" sz="1400" b="0" dirty="0">
                <a:latin typeface="Arial" panose="020B0604020202020204" pitchFamily="34" charset="0"/>
                <a:cs typeface="Arial" panose="020B0604020202020204" pitchFamily="34" charset="0"/>
              </a:rPr>
              <a:t>объектов типа </a:t>
            </a:r>
            <a:r>
              <a:rPr lang="en-US" sz="1400" dirty="0" err="1">
                <a:latin typeface="Arial" panose="020B0604020202020204" pitchFamily="34" charset="0"/>
                <a:cs typeface="Arial" panose="020B0604020202020204" pitchFamily="34" charset="0"/>
              </a:rPr>
              <a:t>VideoFile</a:t>
            </a:r>
            <a:r>
              <a:rPr lang="en-US" sz="1400" b="0" dirty="0">
                <a:latin typeface="Arial" panose="020B0604020202020204" pitchFamily="34" charset="0"/>
                <a:cs typeface="Arial" panose="020B0604020202020204" pitchFamily="34" charset="0"/>
              </a:rPr>
              <a:t>, </a:t>
            </a:r>
            <a:r>
              <a:rPr lang="ru-RU" sz="1400" b="0" dirty="0">
                <a:latin typeface="Arial" panose="020B0604020202020204" pitchFamily="34" charset="0"/>
                <a:cs typeface="Arial" panose="020B0604020202020204" pitchFamily="34" charset="0"/>
              </a:rPr>
              <a:t>где </a:t>
            </a:r>
            <a:r>
              <a:rPr lang="en-US" sz="1400" dirty="0">
                <a:latin typeface="Arial" panose="020B0604020202020204" pitchFamily="34" charset="0"/>
                <a:cs typeface="Arial" panose="020B0604020202020204" pitchFamily="34" charset="0"/>
              </a:rPr>
              <a:t>N</a:t>
            </a:r>
            <a:r>
              <a:rPr lang="en-US" sz="1400" b="0" dirty="0">
                <a:latin typeface="Arial" panose="020B0604020202020204" pitchFamily="34" charset="0"/>
                <a:cs typeface="Arial" panose="020B0604020202020204" pitchFamily="34" charset="0"/>
              </a:rPr>
              <a:t> – </a:t>
            </a:r>
            <a:r>
              <a:rPr lang="ru-RU" sz="1400" b="0" dirty="0">
                <a:latin typeface="Arial" panose="020B0604020202020204" pitchFamily="34" charset="0"/>
                <a:cs typeface="Arial" panose="020B0604020202020204" pitchFamily="34" charset="0"/>
              </a:rPr>
              <a:t>случайное число из интервала [</a:t>
            </a:r>
            <a:r>
              <a:rPr lang="ru-RU" sz="1400" dirty="0">
                <a:latin typeface="Arial" panose="020B0604020202020204" pitchFamily="34" charset="0"/>
                <a:cs typeface="Arial" panose="020B0604020202020204" pitchFamily="34" charset="0"/>
              </a:rPr>
              <a:t>5, 15]</a:t>
            </a:r>
            <a:r>
              <a:rPr lang="ru-RU" sz="1400" b="0" dirty="0">
                <a:latin typeface="Arial" panose="020B0604020202020204" pitchFamily="34" charset="0"/>
                <a:cs typeface="Arial" panose="020B0604020202020204" pitchFamily="34" charset="0"/>
              </a:rPr>
              <a:t>. </a:t>
            </a:r>
          </a:p>
          <a:p>
            <a:r>
              <a:rPr lang="ru-RU" sz="1400" b="0" dirty="0">
                <a:latin typeface="Arial" panose="020B0604020202020204" pitchFamily="34" charset="0"/>
                <a:cs typeface="Arial" panose="020B0604020202020204" pitchFamily="34" charset="0"/>
              </a:rPr>
              <a:t>Длительность генерировать случайно из диапазона </a:t>
            </a:r>
            <a:r>
              <a:rPr lang="ru-RU" sz="1400" dirty="0">
                <a:latin typeface="Arial" panose="020B0604020202020204" pitchFamily="34" charset="0"/>
                <a:cs typeface="Arial" panose="020B0604020202020204" pitchFamily="34" charset="0"/>
              </a:rPr>
              <a:t>[60, 360]</a:t>
            </a:r>
            <a:r>
              <a:rPr lang="ru-RU" sz="1400" b="0" dirty="0">
                <a:latin typeface="Arial" panose="020B0604020202020204" pitchFamily="34" charset="0"/>
                <a:cs typeface="Arial" panose="020B0604020202020204" pitchFamily="34" charset="0"/>
              </a:rPr>
              <a:t>, а качество из диапазона </a:t>
            </a:r>
            <a:r>
              <a:rPr lang="ru-RU" sz="1400" dirty="0">
                <a:latin typeface="Arial" panose="020B0604020202020204" pitchFamily="34" charset="0"/>
                <a:cs typeface="Arial" panose="020B0604020202020204" pitchFamily="34" charset="0"/>
              </a:rPr>
              <a:t>[100, 1000]</a:t>
            </a:r>
            <a:r>
              <a:rPr lang="ru-RU" sz="1400" b="0" dirty="0">
                <a:latin typeface="Arial" panose="020B0604020202020204" pitchFamily="34" charset="0"/>
                <a:cs typeface="Arial" panose="020B0604020202020204" pitchFamily="34" charset="0"/>
              </a:rPr>
              <a:t>, наименование каждого видеофайла определить самостоятельно</a:t>
            </a:r>
            <a:r>
              <a:rPr lang="en-US" sz="1400" b="0" dirty="0">
                <a:latin typeface="Arial" panose="020B0604020202020204" pitchFamily="34" charset="0"/>
                <a:cs typeface="Arial" panose="020B0604020202020204" pitchFamily="34" charset="0"/>
              </a:rPr>
              <a:t> (</a:t>
            </a:r>
            <a:r>
              <a:rPr lang="ru-RU" sz="1400" b="0" dirty="0">
                <a:latin typeface="Arial" panose="020B0604020202020204" pitchFamily="34" charset="0"/>
                <a:cs typeface="Arial" panose="020B0604020202020204" pitchFamily="34" charset="0"/>
              </a:rPr>
              <a:t>генерировать случайную строку латинских символов длины от 2 до 9). </a:t>
            </a:r>
          </a:p>
          <a:p>
            <a:r>
              <a:rPr lang="ru-RU" sz="1400" b="0" dirty="0">
                <a:latin typeface="Arial" panose="020B0604020202020204" pitchFamily="34" charset="0"/>
                <a:cs typeface="Arial" panose="020B0604020202020204" pitchFamily="34" charset="0"/>
              </a:rPr>
              <a:t>Вывести на экран информацию о видеофайлах из массива, размер которых больше, чем размер отдельного видеофайла. </a:t>
            </a:r>
          </a:p>
          <a:p>
            <a:endParaRPr lang="ru-RU" sz="1400" b="0" dirty="0">
              <a:latin typeface="Arial" panose="020B0604020202020204" pitchFamily="34" charset="0"/>
              <a:cs typeface="Arial" panose="020B0604020202020204" pitchFamily="34" charset="0"/>
            </a:endParaRPr>
          </a:p>
          <a:p>
            <a:r>
              <a:rPr lang="ru-RU" sz="1400" b="0" dirty="0">
                <a:latin typeface="Arial" panose="020B0604020202020204" pitchFamily="34" charset="0"/>
                <a:cs typeface="Arial" panose="020B0604020202020204" pitchFamily="34" charset="0"/>
              </a:rPr>
              <a:t>Соблюдение инкапсуляции и цикл повтора решения обязательны. Обязательно выводите промежуточные значения на экран.</a:t>
            </a:r>
          </a:p>
        </p:txBody>
      </p:sp>
    </p:spTree>
    <p:extLst>
      <p:ext uri="{BB962C8B-B14F-4D97-AF65-F5344CB8AC3E}">
        <p14:creationId xmlns:p14="http://schemas.microsoft.com/office/powerpoint/2010/main" val="105805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4BDED0-63D7-FB49-AB71-E6AE215A2982}"/>
              </a:ext>
            </a:extLst>
          </p:cNvPr>
          <p:cNvSpPr>
            <a:spLocks noGrp="1"/>
          </p:cNvSpPr>
          <p:nvPr>
            <p:ph type="title"/>
          </p:nvPr>
        </p:nvSpPr>
        <p:spPr/>
        <p:txBody>
          <a:bodyPr/>
          <a:lstStyle/>
          <a:p>
            <a:r>
              <a:rPr lang="ru-RU" dirty="0"/>
              <a:t>Задача 6. Библиотека</a:t>
            </a:r>
          </a:p>
        </p:txBody>
      </p:sp>
      <p:sp>
        <p:nvSpPr>
          <p:cNvPr id="3" name="Объект 2">
            <a:extLst>
              <a:ext uri="{FF2B5EF4-FFF2-40B4-BE49-F238E27FC236}">
                <a16:creationId xmlns:a16="http://schemas.microsoft.com/office/drawing/2014/main" id="{E8C9912C-8680-A449-B1D5-4008EA87A64F}"/>
              </a:ext>
            </a:extLst>
          </p:cNvPr>
          <p:cNvSpPr>
            <a:spLocks noGrp="1"/>
          </p:cNvSpPr>
          <p:nvPr>
            <p:ph idx="1"/>
          </p:nvPr>
        </p:nvSpPr>
        <p:spPr>
          <a:ln>
            <a:solidFill>
              <a:srgbClr val="0070C0"/>
            </a:solidFill>
          </a:ln>
        </p:spPr>
        <p:txBody>
          <a:bodyPr>
            <a:normAutofit fontScale="85000" lnSpcReduction="20000"/>
          </a:bodyPr>
          <a:lstStyle/>
          <a:p>
            <a:r>
              <a:rPr lang="ru-RU" b="0" dirty="0">
                <a:latin typeface="Arial" panose="020B0604020202020204" pitchFamily="34" charset="0"/>
                <a:cs typeface="Arial" panose="020B0604020202020204" pitchFamily="34" charset="0"/>
              </a:rPr>
              <a:t>Реализовать класс </a:t>
            </a:r>
            <a:r>
              <a:rPr lang="ru-RU" b="0" u="sng" dirty="0">
                <a:latin typeface="Arial" panose="020B0604020202020204" pitchFamily="34" charset="0"/>
                <a:cs typeface="Arial" panose="020B0604020202020204" pitchFamily="34" charset="0"/>
              </a:rPr>
              <a:t>Библиотека (</a:t>
            </a:r>
            <a:r>
              <a:rPr lang="en-US" b="1" u="sng" dirty="0">
                <a:latin typeface="Arial" panose="020B0604020202020204" pitchFamily="34" charset="0"/>
                <a:cs typeface="Arial" panose="020B0604020202020204" pitchFamily="34" charset="0"/>
              </a:rPr>
              <a:t>Library</a:t>
            </a:r>
            <a:r>
              <a:rPr lang="ru-RU" b="0" u="sng" dirty="0">
                <a:latin typeface="Arial" panose="020B0604020202020204" pitchFamily="34" charset="0"/>
                <a:cs typeface="Arial" panose="020B0604020202020204" pitchFamily="34" charset="0"/>
              </a:rPr>
              <a:t>)</a:t>
            </a:r>
            <a:r>
              <a:rPr lang="ru-RU" b="0" dirty="0">
                <a:latin typeface="Arial" panose="020B0604020202020204" pitchFamily="34" charset="0"/>
                <a:cs typeface="Arial" panose="020B0604020202020204" pitchFamily="34" charset="0"/>
              </a:rPr>
              <a:t>, предоставляющий доступ к коллекции книг</a:t>
            </a:r>
            <a:r>
              <a:rPr lang="en-US" b="0" dirty="0">
                <a:latin typeface="Arial" panose="020B0604020202020204" pitchFamily="34" charset="0"/>
                <a:cs typeface="Arial" panose="020B0604020202020204" pitchFamily="34" charset="0"/>
              </a:rPr>
              <a:t> (</a:t>
            </a:r>
            <a:r>
              <a:rPr lang="ru-RU" b="0" dirty="0">
                <a:latin typeface="Arial" panose="020B0604020202020204" pitchFamily="34" charset="0"/>
                <a:cs typeface="Arial" panose="020B0604020202020204" pitchFamily="34" charset="0"/>
              </a:rPr>
              <a:t>класс </a:t>
            </a:r>
            <a:r>
              <a:rPr lang="en-US" b="1" u="sng" dirty="0">
                <a:latin typeface="Arial" panose="020B0604020202020204" pitchFamily="34" charset="0"/>
                <a:cs typeface="Arial" panose="020B0604020202020204" pitchFamily="34" charset="0"/>
              </a:rPr>
              <a:t>Book</a:t>
            </a:r>
            <a:r>
              <a:rPr lang="en-US" b="0" dirty="0">
                <a:latin typeface="Arial" panose="020B0604020202020204" pitchFamily="34" charset="0"/>
                <a:cs typeface="Arial" panose="020B0604020202020204" pitchFamily="34" charset="0"/>
              </a:rPr>
              <a:t>)</a:t>
            </a:r>
            <a:r>
              <a:rPr lang="ru-RU" b="0" dirty="0">
                <a:latin typeface="Arial" panose="020B0604020202020204" pitchFamily="34" charset="0"/>
                <a:cs typeface="Arial" panose="020B0604020202020204" pitchFamily="34" charset="0"/>
              </a:rPr>
              <a:t> через индексатор.</a:t>
            </a:r>
            <a:endParaRPr lang="en-US" b="0" dirty="0">
              <a:latin typeface="Arial" panose="020B0604020202020204" pitchFamily="34" charset="0"/>
              <a:cs typeface="Arial" panose="020B0604020202020204" pitchFamily="34" charset="0"/>
            </a:endParaRPr>
          </a:p>
          <a:p>
            <a:br>
              <a:rPr lang="ru-RU" b="0" dirty="0">
                <a:latin typeface="Arial" panose="020B0604020202020204" pitchFamily="34" charset="0"/>
                <a:cs typeface="Arial" panose="020B0604020202020204" pitchFamily="34" charset="0"/>
              </a:rPr>
            </a:br>
            <a:r>
              <a:rPr lang="ru-RU" b="0" dirty="0">
                <a:latin typeface="Arial" panose="020B0604020202020204" pitchFamily="34" charset="0"/>
                <a:cs typeface="Arial" panose="020B0604020202020204" pitchFamily="34" charset="0"/>
              </a:rPr>
              <a:t>Предусмотреть</a:t>
            </a:r>
            <a:r>
              <a:rPr lang="en-US" b="0" dirty="0">
                <a:latin typeface="Arial" panose="020B0604020202020204" pitchFamily="34" charset="0"/>
                <a:cs typeface="Arial" panose="020B0604020202020204" pitchFamily="34" charset="0"/>
              </a:rPr>
              <a:t>:</a:t>
            </a:r>
            <a:endParaRPr lang="ru-RU" b="0" dirty="0">
              <a:latin typeface="Arial" panose="020B0604020202020204" pitchFamily="34" charset="0"/>
              <a:cs typeface="Arial" panose="020B0604020202020204" pitchFamily="34" charset="0"/>
            </a:endParaRPr>
          </a:p>
          <a:p>
            <a:pPr marL="285750" indent="-285750">
              <a:buFontTx/>
              <a:buChar char="-"/>
            </a:pPr>
            <a:r>
              <a:rPr lang="ru-RU" b="0" dirty="0">
                <a:latin typeface="Arial" panose="020B0604020202020204" pitchFamily="34" charset="0"/>
                <a:cs typeface="Arial" panose="020B0604020202020204" pitchFamily="34" charset="0"/>
              </a:rPr>
              <a:t>возможность создания как пустой библиотеки (конструктор без параметров), так и из готовой коллекции книг</a:t>
            </a:r>
            <a:r>
              <a:rPr lang="en-US" b="0" dirty="0">
                <a:latin typeface="Arial" panose="020B0604020202020204" pitchFamily="34" charset="0"/>
                <a:cs typeface="Arial" panose="020B0604020202020204" pitchFamily="34" charset="0"/>
              </a:rPr>
              <a:t>;</a:t>
            </a:r>
          </a:p>
          <a:p>
            <a:pPr marL="285750" indent="-285750">
              <a:buFontTx/>
              <a:buChar char="-"/>
            </a:pPr>
            <a:r>
              <a:rPr lang="ru-RU" b="0" dirty="0">
                <a:latin typeface="Arial" panose="020B0604020202020204" pitchFamily="34" charset="0"/>
                <a:cs typeface="Arial" panose="020B0604020202020204" pitchFamily="34" charset="0"/>
              </a:rPr>
              <a:t>метод добавления книги в библиотеку</a:t>
            </a:r>
            <a:r>
              <a:rPr lang="en-US" b="0"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AddBook</a:t>
            </a:r>
            <a:r>
              <a:rPr lang="en-US" b="0" dirty="0">
                <a:latin typeface="Arial" panose="020B0604020202020204" pitchFamily="34" charset="0"/>
                <a:cs typeface="Arial" panose="020B0604020202020204" pitchFamily="34" charset="0"/>
              </a:rPr>
              <a:t>);</a:t>
            </a:r>
          </a:p>
          <a:p>
            <a:pPr marL="285750" indent="-285750">
              <a:buFontTx/>
              <a:buChar char="-"/>
            </a:pPr>
            <a:r>
              <a:rPr lang="ru-RU" b="0" dirty="0">
                <a:latin typeface="Arial" panose="020B0604020202020204" pitchFamily="34" charset="0"/>
                <a:cs typeface="Arial" panose="020B0604020202020204" pitchFamily="34" charset="0"/>
              </a:rPr>
              <a:t>свойство, возвращающее количество книг в библиотеке</a:t>
            </a:r>
            <a:r>
              <a:rPr lang="en-US" b="0" dirty="0">
                <a:latin typeface="Arial" panose="020B0604020202020204" pitchFamily="34" charset="0"/>
                <a:cs typeface="Arial" panose="020B0604020202020204" pitchFamily="34" charset="0"/>
              </a:rPr>
              <a:t> (</a:t>
            </a:r>
            <a:r>
              <a:rPr lang="en-US" b="1" dirty="0"/>
              <a:t>N</a:t>
            </a:r>
            <a:r>
              <a:rPr lang="en-US" b="0" dirty="0">
                <a:latin typeface="Arial" panose="020B0604020202020204" pitchFamily="34" charset="0"/>
                <a:cs typeface="Arial" panose="020B0604020202020204" pitchFamily="34" charset="0"/>
              </a:rPr>
              <a:t>);</a:t>
            </a:r>
          </a:p>
          <a:p>
            <a:pPr marL="285750" indent="-285750">
              <a:buFontTx/>
              <a:buChar char="-"/>
            </a:pPr>
            <a:r>
              <a:rPr lang="ru-RU" b="0" dirty="0">
                <a:latin typeface="Arial" panose="020B0604020202020204" pitchFamily="34" charset="0"/>
                <a:cs typeface="Arial" panose="020B0604020202020204" pitchFamily="34" charset="0"/>
              </a:rPr>
              <a:t>метод с целочисленным параметром </a:t>
            </a:r>
            <a:r>
              <a:rPr lang="en-US" b="1" dirty="0">
                <a:latin typeface="Arial" panose="020B0604020202020204" pitchFamily="34" charset="0"/>
                <a:cs typeface="Arial" panose="020B0604020202020204" pitchFamily="34" charset="0"/>
              </a:rPr>
              <a:t>n</a:t>
            </a:r>
            <a:r>
              <a:rPr lang="en-US" b="0" dirty="0">
                <a:latin typeface="Arial" panose="020B0604020202020204" pitchFamily="34" charset="0"/>
                <a:cs typeface="Arial" panose="020B0604020202020204" pitchFamily="34" charset="0"/>
              </a:rPr>
              <a:t>, </a:t>
            </a:r>
            <a:r>
              <a:rPr lang="ru-RU" b="0" dirty="0">
                <a:latin typeface="Arial" panose="020B0604020202020204" pitchFamily="34" charset="0"/>
                <a:cs typeface="Arial" panose="020B0604020202020204" pitchFamily="34" charset="0"/>
              </a:rPr>
              <a:t>возвращающий книги </a:t>
            </a:r>
            <a:r>
              <a:rPr lang="en-US" b="0" dirty="0">
                <a:latin typeface="Arial" panose="020B0604020202020204" pitchFamily="34" charset="0"/>
                <a:cs typeface="Arial" panose="020B0604020202020204" pitchFamily="34" charset="0"/>
              </a:rPr>
              <a:t>(</a:t>
            </a:r>
            <a:r>
              <a:rPr lang="ru-RU" b="0" dirty="0">
                <a:latin typeface="Arial" panose="020B0604020202020204" pitchFamily="34" charset="0"/>
                <a:cs typeface="Arial" panose="020B0604020202020204" pitchFamily="34" charset="0"/>
              </a:rPr>
              <a:t>в виде одномерного массива ссылок</a:t>
            </a:r>
            <a:r>
              <a:rPr lang="en-US" b="0" dirty="0">
                <a:latin typeface="Arial" panose="020B0604020202020204" pitchFamily="34" charset="0"/>
                <a:cs typeface="Arial" panose="020B0604020202020204" pitchFamily="34" charset="0"/>
              </a:rPr>
              <a:t>) </a:t>
            </a:r>
            <a:r>
              <a:rPr lang="ru-RU" b="0" dirty="0">
                <a:latin typeface="Arial" panose="020B0604020202020204" pitchFamily="34" charset="0"/>
                <a:cs typeface="Arial" panose="020B0604020202020204" pitchFamily="34" charset="0"/>
              </a:rPr>
              <a:t>с количеством страниц меньшим, чем </a:t>
            </a:r>
            <a:r>
              <a:rPr lang="en-US" b="1" dirty="0">
                <a:latin typeface="Arial" panose="020B0604020202020204" pitchFamily="34" charset="0"/>
                <a:cs typeface="Arial" panose="020B0604020202020204" pitchFamily="34" charset="0"/>
              </a:rPr>
              <a:t>n</a:t>
            </a:r>
            <a:r>
              <a:rPr lang="en-US" b="0"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GetBooksWithTheLessAmountOfPages</a:t>
            </a:r>
            <a:r>
              <a:rPr lang="en-US" b="0" dirty="0">
                <a:latin typeface="Arial" panose="020B0604020202020204" pitchFamily="34" charset="0"/>
                <a:cs typeface="Arial" panose="020B0604020202020204" pitchFamily="34" charset="0"/>
              </a:rPr>
              <a:t>);</a:t>
            </a:r>
            <a:endParaRPr lang="ru-RU" b="0" dirty="0">
              <a:latin typeface="Arial" panose="020B0604020202020204" pitchFamily="34" charset="0"/>
              <a:cs typeface="Arial" panose="020B0604020202020204" pitchFamily="34" charset="0"/>
            </a:endParaRPr>
          </a:p>
          <a:p>
            <a:pPr marL="285750" indent="-285750">
              <a:buFontTx/>
              <a:buChar char="-"/>
            </a:pPr>
            <a:r>
              <a:rPr lang="ru-RU" b="0" dirty="0">
                <a:latin typeface="Arial" panose="020B0604020202020204" pitchFamily="34" charset="0"/>
                <a:cs typeface="Arial" panose="020B0604020202020204" pitchFamily="34" charset="0"/>
              </a:rPr>
              <a:t>метод </a:t>
            </a:r>
            <a:r>
              <a:rPr lang="en-US" b="1" u="sng" dirty="0">
                <a:latin typeface="Arial" panose="020B0604020202020204" pitchFamily="34" charset="0"/>
                <a:cs typeface="Arial" panose="020B0604020202020204" pitchFamily="34" charset="0"/>
              </a:rPr>
              <a:t>string </a:t>
            </a:r>
            <a:r>
              <a:rPr lang="en-US" b="1" u="sng" dirty="0" err="1">
                <a:latin typeface="Arial" panose="020B0604020202020204" pitchFamily="34" charset="0"/>
                <a:cs typeface="Arial" panose="020B0604020202020204" pitchFamily="34" charset="0"/>
              </a:rPr>
              <a:t>GetInfo</a:t>
            </a:r>
            <a:r>
              <a:rPr lang="en-US" b="1" u="sng" dirty="0">
                <a:latin typeface="Arial" panose="020B0604020202020204" pitchFamily="34" charset="0"/>
                <a:cs typeface="Arial" panose="020B0604020202020204" pitchFamily="34" charset="0"/>
              </a:rPr>
              <a:t>()</a:t>
            </a:r>
            <a:r>
              <a:rPr lang="ru-RU" b="0" dirty="0">
                <a:latin typeface="Arial" panose="020B0604020202020204" pitchFamily="34" charset="0"/>
                <a:cs typeface="Arial" panose="020B0604020202020204" pitchFamily="34" charset="0"/>
              </a:rPr>
              <a:t>, который возвращает строку с информацией о библиотеке (разрешается переопределить </a:t>
            </a:r>
            <a:r>
              <a:rPr lang="en-US" b="1" dirty="0" err="1">
                <a:latin typeface="Arial" panose="020B0604020202020204" pitchFamily="34" charset="0"/>
                <a:cs typeface="Arial" panose="020B0604020202020204" pitchFamily="34" charset="0"/>
              </a:rPr>
              <a:t>ToString</a:t>
            </a:r>
            <a:r>
              <a:rPr lang="en-US" dirty="0">
                <a:latin typeface="Arial" panose="020B0604020202020204" pitchFamily="34" charset="0"/>
                <a:cs typeface="Arial" panose="020B0604020202020204" pitchFamily="34" charset="0"/>
              </a:rPr>
              <a:t> </a:t>
            </a:r>
            <a:r>
              <a:rPr lang="ru-RU" b="0" dirty="0">
                <a:latin typeface="Arial" panose="020B0604020202020204" pitchFamily="34" charset="0"/>
                <a:cs typeface="Arial" panose="020B0604020202020204" pitchFamily="34" charset="0"/>
              </a:rPr>
              <a:t>вместо этого метода); </a:t>
            </a:r>
          </a:p>
          <a:p>
            <a:r>
              <a:rPr lang="ru-RU" b="0" dirty="0">
                <a:latin typeface="Arial" panose="020B0604020202020204" pitchFamily="34" charset="0"/>
                <a:cs typeface="Arial" panose="020B0604020202020204" pitchFamily="34" charset="0"/>
              </a:rPr>
              <a:t>Каждая книга имеет следующие поля:</a:t>
            </a:r>
          </a:p>
          <a:p>
            <a:pPr marL="285750" indent="-285750">
              <a:buFontTx/>
              <a:buChar char="-"/>
            </a:pPr>
            <a:r>
              <a:rPr lang="ru-RU" b="0" dirty="0">
                <a:latin typeface="Arial" panose="020B0604020202020204" pitchFamily="34" charset="0"/>
                <a:cs typeface="Arial" panose="020B0604020202020204" pitchFamily="34" charset="0"/>
              </a:rPr>
              <a:t>количество страниц (</a:t>
            </a:r>
            <a:r>
              <a:rPr lang="en-US" b="1" dirty="0">
                <a:latin typeface="Arial" panose="020B0604020202020204" pitchFamily="34" charset="0"/>
                <a:cs typeface="Arial" panose="020B0604020202020204" pitchFamily="34" charset="0"/>
              </a:rPr>
              <a:t>_</a:t>
            </a:r>
            <a:r>
              <a:rPr lang="en-US" b="1" dirty="0" err="1">
                <a:latin typeface="Arial" panose="020B0604020202020204" pitchFamily="34" charset="0"/>
                <a:cs typeface="Arial" panose="020B0604020202020204" pitchFamily="34" charset="0"/>
              </a:rPr>
              <a:t>countPages</a:t>
            </a:r>
            <a:r>
              <a:rPr lang="en-US" b="0" dirty="0">
                <a:latin typeface="Arial" panose="020B0604020202020204" pitchFamily="34" charset="0"/>
                <a:cs typeface="Arial" panose="020B0604020202020204" pitchFamily="34" charset="0"/>
              </a:rPr>
              <a:t>);</a:t>
            </a:r>
            <a:endParaRPr lang="ru-RU" b="0" dirty="0">
              <a:latin typeface="Arial" panose="020B0604020202020204" pitchFamily="34" charset="0"/>
              <a:cs typeface="Arial" panose="020B0604020202020204" pitchFamily="34" charset="0"/>
            </a:endParaRPr>
          </a:p>
          <a:p>
            <a:pPr marL="285750" indent="-285750">
              <a:buFontTx/>
              <a:buChar char="-"/>
            </a:pPr>
            <a:r>
              <a:rPr lang="ru-RU" b="0" dirty="0">
                <a:latin typeface="Arial" panose="020B0604020202020204" pitchFamily="34" charset="0"/>
                <a:cs typeface="Arial" panose="020B0604020202020204" pitchFamily="34" charset="0"/>
              </a:rPr>
              <a:t>номер секции в библиотеке</a:t>
            </a:r>
            <a:r>
              <a:rPr lang="en-US" b="0"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_</a:t>
            </a:r>
            <a:r>
              <a:rPr lang="en-US" b="1" dirty="0" err="1">
                <a:latin typeface="Arial" panose="020B0604020202020204" pitchFamily="34" charset="0"/>
                <a:cs typeface="Arial" panose="020B0604020202020204" pitchFamily="34" charset="0"/>
              </a:rPr>
              <a:t>sectionNumber</a:t>
            </a:r>
            <a:r>
              <a:rPr lang="en-US" b="0" dirty="0">
                <a:latin typeface="Arial" panose="020B0604020202020204" pitchFamily="34" charset="0"/>
                <a:cs typeface="Arial" panose="020B0604020202020204" pitchFamily="34" charset="0"/>
              </a:rPr>
              <a:t>);</a:t>
            </a:r>
            <a:endParaRPr lang="ru-RU" b="0" dirty="0">
              <a:latin typeface="Arial" panose="020B0604020202020204" pitchFamily="34" charset="0"/>
              <a:cs typeface="Arial" panose="020B0604020202020204" pitchFamily="34" charset="0"/>
            </a:endParaRPr>
          </a:p>
          <a:p>
            <a:r>
              <a:rPr lang="ru-RU" b="0" dirty="0">
                <a:latin typeface="Arial" panose="020B0604020202020204" pitchFamily="34" charset="0"/>
                <a:cs typeface="Arial" panose="020B0604020202020204" pitchFamily="34" charset="0"/>
              </a:rPr>
              <a:t>Предусмотреть невозможность изменения полей книги после её создания.</a:t>
            </a:r>
            <a:r>
              <a:rPr lang="en-US" b="0" dirty="0">
                <a:latin typeface="Arial" panose="020B0604020202020204" pitchFamily="34" charset="0"/>
                <a:cs typeface="Arial" panose="020B0604020202020204" pitchFamily="34" charset="0"/>
              </a:rPr>
              <a:t> </a:t>
            </a:r>
          </a:p>
          <a:p>
            <a:r>
              <a:rPr lang="ru-RU" b="0" dirty="0">
                <a:latin typeface="Arial" panose="020B0604020202020204" pitchFamily="34" charset="0"/>
                <a:cs typeface="Arial" panose="020B0604020202020204" pitchFamily="34" charset="0"/>
              </a:rPr>
              <a:t>Предусмотреть наличие конструктора в классе </a:t>
            </a:r>
            <a:r>
              <a:rPr lang="en-US" b="1" u="sng" dirty="0">
                <a:latin typeface="Arial" panose="020B0604020202020204" pitchFamily="34" charset="0"/>
                <a:cs typeface="Arial" panose="020B0604020202020204" pitchFamily="34" charset="0"/>
              </a:rPr>
              <a:t>Book</a:t>
            </a:r>
            <a:r>
              <a:rPr lang="en-US" b="0" dirty="0">
                <a:latin typeface="Arial" panose="020B0604020202020204" pitchFamily="34" charset="0"/>
                <a:cs typeface="Arial" panose="020B0604020202020204" pitchFamily="34" charset="0"/>
              </a:rPr>
              <a:t>.</a:t>
            </a:r>
            <a:endParaRPr lang="ru-RU" b="0" dirty="0">
              <a:latin typeface="Arial" panose="020B0604020202020204" pitchFamily="34" charset="0"/>
              <a:cs typeface="Arial" panose="020B0604020202020204" pitchFamily="34" charset="0"/>
            </a:endParaRPr>
          </a:p>
          <a:p>
            <a:r>
              <a:rPr lang="ru-RU" b="0" dirty="0">
                <a:latin typeface="Arial" panose="020B0604020202020204" pitchFamily="34" charset="0"/>
                <a:cs typeface="Arial" panose="020B0604020202020204" pitchFamily="34" charset="0"/>
              </a:rPr>
              <a:t>Предусмотреть метод </a:t>
            </a:r>
            <a:r>
              <a:rPr lang="en-US" b="1" u="sng" dirty="0">
                <a:latin typeface="Arial" panose="020B0604020202020204" pitchFamily="34" charset="0"/>
                <a:cs typeface="Arial" panose="020B0604020202020204" pitchFamily="34" charset="0"/>
              </a:rPr>
              <a:t>string </a:t>
            </a:r>
            <a:r>
              <a:rPr lang="en-US" b="1" u="sng" dirty="0" err="1">
                <a:latin typeface="Arial" panose="020B0604020202020204" pitchFamily="34" charset="0"/>
                <a:cs typeface="Arial" panose="020B0604020202020204" pitchFamily="34" charset="0"/>
              </a:rPr>
              <a:t>GetInfo</a:t>
            </a:r>
            <a:r>
              <a:rPr lang="en-US" b="1" u="sng" dirty="0">
                <a:latin typeface="Arial" panose="020B0604020202020204" pitchFamily="34" charset="0"/>
                <a:cs typeface="Arial" panose="020B0604020202020204" pitchFamily="34" charset="0"/>
              </a:rPr>
              <a:t>()</a:t>
            </a:r>
            <a:r>
              <a:rPr lang="ru-RU" b="0" dirty="0">
                <a:latin typeface="Arial" panose="020B0604020202020204" pitchFamily="34" charset="0"/>
                <a:cs typeface="Arial" panose="020B0604020202020204" pitchFamily="34" charset="0"/>
              </a:rPr>
              <a:t>, который возвращает строку с информацией̆ о библиотеке (разрешается переопределить </a:t>
            </a:r>
            <a:r>
              <a:rPr lang="en-US" b="1" dirty="0" err="1">
                <a:latin typeface="Arial" panose="020B0604020202020204" pitchFamily="34" charset="0"/>
                <a:cs typeface="Arial" panose="020B0604020202020204" pitchFamily="34" charset="0"/>
              </a:rPr>
              <a:t>ToString</a:t>
            </a:r>
            <a:r>
              <a:rPr lang="en-US" b="0" dirty="0">
                <a:latin typeface="Arial" panose="020B0604020202020204" pitchFamily="34" charset="0"/>
                <a:cs typeface="Arial" panose="020B0604020202020204" pitchFamily="34" charset="0"/>
              </a:rPr>
              <a:t> </a:t>
            </a:r>
            <a:r>
              <a:rPr lang="ru-RU" b="0" dirty="0">
                <a:latin typeface="Arial" panose="020B0604020202020204" pitchFamily="34" charset="0"/>
                <a:cs typeface="Arial" panose="020B0604020202020204" pitchFamily="34" charset="0"/>
              </a:rPr>
              <a:t>вместо этого метода); </a:t>
            </a:r>
          </a:p>
          <a:p>
            <a:endParaRPr lang="ru-RU" b="0" dirty="0">
              <a:latin typeface="Arial" panose="020B0604020202020204" pitchFamily="34" charset="0"/>
              <a:cs typeface="Arial" panose="020B0604020202020204" pitchFamily="34" charset="0"/>
            </a:endParaRPr>
          </a:p>
          <a:p>
            <a:pPr algn="just"/>
            <a:r>
              <a:rPr lang="ru-RU" b="0" dirty="0">
                <a:latin typeface="Arial" panose="020B0604020202020204" pitchFamily="34" charset="0"/>
                <a:cs typeface="Arial" panose="020B0604020202020204" pitchFamily="34" charset="0"/>
              </a:rPr>
              <a:t>В самой программе необходимо создать библиотеку и заполнить её </a:t>
            </a:r>
            <a:r>
              <a:rPr lang="en-US" b="1" dirty="0">
                <a:latin typeface="Arial" panose="020B0604020202020204" pitchFamily="34" charset="0"/>
                <a:cs typeface="Arial" panose="020B0604020202020204" pitchFamily="34" charset="0"/>
              </a:rPr>
              <a:t>N</a:t>
            </a:r>
            <a:r>
              <a:rPr lang="en-US" b="0" dirty="0">
                <a:latin typeface="Arial" panose="020B0604020202020204" pitchFamily="34" charset="0"/>
                <a:cs typeface="Arial" panose="020B0604020202020204" pitchFamily="34" charset="0"/>
              </a:rPr>
              <a:t> (</a:t>
            </a:r>
            <a:r>
              <a:rPr lang="ru-RU" b="0" dirty="0">
                <a:latin typeface="Arial" panose="020B0604020202020204" pitchFamily="34" charset="0"/>
                <a:cs typeface="Arial" panose="020B0604020202020204" pitchFamily="34" charset="0"/>
              </a:rPr>
              <a:t>от 10 до 20) случайно сгенерированными книгами (количество страниц может быть от 1 до 500, в библиотеке от 5 до 10 секций). Необходимо вывести</a:t>
            </a:r>
            <a:r>
              <a:rPr lang="en-US" b="0" dirty="0">
                <a:latin typeface="Arial" panose="020B0604020202020204" pitchFamily="34" charset="0"/>
                <a:cs typeface="Arial" panose="020B0604020202020204" pitchFamily="34" charset="0"/>
              </a:rPr>
              <a:t> </a:t>
            </a:r>
            <a:r>
              <a:rPr lang="ru-RU" b="0" dirty="0">
                <a:latin typeface="Arial" panose="020B0604020202020204" pitchFamily="34" charset="0"/>
                <a:cs typeface="Arial" panose="020B0604020202020204" pitchFamily="34" charset="0"/>
              </a:rPr>
              <a:t>все книги, а после этого книги с количеством страниц меньше 200.</a:t>
            </a:r>
          </a:p>
          <a:p>
            <a:endParaRPr lang="ru-RU"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0995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4BDED0-63D7-FB49-AB71-E6AE215A2982}"/>
              </a:ext>
            </a:extLst>
          </p:cNvPr>
          <p:cNvSpPr>
            <a:spLocks noGrp="1"/>
          </p:cNvSpPr>
          <p:nvPr>
            <p:ph type="title"/>
          </p:nvPr>
        </p:nvSpPr>
        <p:spPr/>
        <p:txBody>
          <a:bodyPr/>
          <a:lstStyle/>
          <a:p>
            <a:r>
              <a:rPr lang="ru-RU" dirty="0"/>
              <a:t>Задача 7. Точки</a:t>
            </a:r>
          </a:p>
        </p:txBody>
      </p:sp>
      <p:sp>
        <p:nvSpPr>
          <p:cNvPr id="3" name="Объект 2">
            <a:extLst>
              <a:ext uri="{FF2B5EF4-FFF2-40B4-BE49-F238E27FC236}">
                <a16:creationId xmlns:a16="http://schemas.microsoft.com/office/drawing/2014/main" id="{E8C9912C-8680-A449-B1D5-4008EA87A64F}"/>
              </a:ext>
            </a:extLst>
          </p:cNvPr>
          <p:cNvSpPr>
            <a:spLocks noGrp="1"/>
          </p:cNvSpPr>
          <p:nvPr>
            <p:ph idx="1"/>
          </p:nvPr>
        </p:nvSpPr>
        <p:spPr>
          <a:ln>
            <a:solidFill>
              <a:srgbClr val="0070C0"/>
            </a:solidFill>
          </a:ln>
        </p:spPr>
        <p:txBody>
          <a:bodyPr>
            <a:normAutofit/>
          </a:bodyPr>
          <a:lstStyle/>
          <a:p>
            <a:r>
              <a:rPr lang="ru-RU" dirty="0"/>
              <a:t>Создать класс, описывающий точку в трехмерном пространстве (</a:t>
            </a:r>
            <a:r>
              <a:rPr lang="en-US" b="1" dirty="0"/>
              <a:t>Point</a:t>
            </a:r>
            <a:r>
              <a:rPr lang="ru-RU" dirty="0"/>
              <a:t>). </a:t>
            </a:r>
          </a:p>
          <a:p>
            <a:r>
              <a:rPr lang="ru-RU" dirty="0"/>
              <a:t>Координаты точки – вещественные поля класса. </a:t>
            </a:r>
            <a:endParaRPr lang="en-US" dirty="0"/>
          </a:p>
          <a:p>
            <a:endParaRPr lang="ru-RU" dirty="0"/>
          </a:p>
          <a:p>
            <a:r>
              <a:rPr lang="ru-RU" dirty="0"/>
              <a:t>Описать конструктор без параметров и конструктор с параметрами – координаты точки. </a:t>
            </a:r>
            <a:endParaRPr lang="en-US" dirty="0"/>
          </a:p>
          <a:p>
            <a:endParaRPr lang="ru-RU" dirty="0"/>
          </a:p>
          <a:p>
            <a:r>
              <a:rPr lang="ru-RU" dirty="0"/>
              <a:t>Предусмотреть свойства доступа к полям класса. </a:t>
            </a:r>
            <a:endParaRPr lang="en-US" dirty="0"/>
          </a:p>
          <a:p>
            <a:endParaRPr lang="ru-RU" dirty="0"/>
          </a:p>
          <a:p>
            <a:r>
              <a:rPr lang="ru-RU" dirty="0"/>
              <a:t>Описать метод, вычисляющий расстояние от точки (объекта класса) до точки, координаты которой переданы в параметрах метода. </a:t>
            </a:r>
          </a:p>
          <a:p>
            <a:r>
              <a:rPr lang="ru-RU" dirty="0"/>
              <a:t>В основной программе создать три объекта класса и вывести расстояние от этих точек до начала координат. </a:t>
            </a:r>
          </a:p>
          <a:p>
            <a:endParaRPr lang="ru-RU" dirty="0"/>
          </a:p>
          <a:p>
            <a:endParaRPr lang="ru-RU" dirty="0"/>
          </a:p>
        </p:txBody>
      </p:sp>
    </p:spTree>
    <p:extLst>
      <p:ext uri="{BB962C8B-B14F-4D97-AF65-F5344CB8AC3E}">
        <p14:creationId xmlns:p14="http://schemas.microsoft.com/office/powerpoint/2010/main" val="3357235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4BDED0-63D7-FB49-AB71-E6AE215A2982}"/>
              </a:ext>
            </a:extLst>
          </p:cNvPr>
          <p:cNvSpPr>
            <a:spLocks noGrp="1"/>
          </p:cNvSpPr>
          <p:nvPr>
            <p:ph type="title"/>
          </p:nvPr>
        </p:nvSpPr>
        <p:spPr/>
        <p:txBody>
          <a:bodyPr/>
          <a:lstStyle/>
          <a:p>
            <a:r>
              <a:rPr lang="ru-RU" dirty="0"/>
              <a:t>Задача 7</a:t>
            </a:r>
          </a:p>
        </p:txBody>
      </p:sp>
      <p:sp>
        <p:nvSpPr>
          <p:cNvPr id="3" name="Объект 2">
            <a:extLst>
              <a:ext uri="{FF2B5EF4-FFF2-40B4-BE49-F238E27FC236}">
                <a16:creationId xmlns:a16="http://schemas.microsoft.com/office/drawing/2014/main" id="{E8C9912C-8680-A449-B1D5-4008EA87A64F}"/>
              </a:ext>
            </a:extLst>
          </p:cNvPr>
          <p:cNvSpPr>
            <a:spLocks noGrp="1"/>
          </p:cNvSpPr>
          <p:nvPr>
            <p:ph idx="1"/>
          </p:nvPr>
        </p:nvSpPr>
        <p:spPr>
          <a:ln>
            <a:solidFill>
              <a:srgbClr val="0070C0"/>
            </a:solidFill>
          </a:ln>
        </p:spPr>
        <p:txBody>
          <a:bodyPr>
            <a:normAutofit/>
          </a:bodyPr>
          <a:lstStyle/>
          <a:p>
            <a:r>
              <a:rPr lang="ru-RU" dirty="0"/>
              <a:t>Задание: Изменить основную программу (в предыдущей задаче)!</a:t>
            </a:r>
          </a:p>
          <a:p>
            <a:r>
              <a:rPr lang="ru-RU" dirty="0"/>
              <a:t>В основной программе создать массив из </a:t>
            </a:r>
            <a:r>
              <a:rPr lang="en-US" b="1" dirty="0"/>
              <a:t>N</a:t>
            </a:r>
            <a:r>
              <a:rPr lang="en-US" dirty="0"/>
              <a:t> </a:t>
            </a:r>
            <a:r>
              <a:rPr lang="ru-RU" dirty="0"/>
              <a:t>объектов типа </a:t>
            </a:r>
            <a:r>
              <a:rPr lang="en-US" b="1" dirty="0"/>
              <a:t>Point</a:t>
            </a:r>
            <a:r>
              <a:rPr lang="en-US" dirty="0"/>
              <a:t>, </a:t>
            </a:r>
            <a:r>
              <a:rPr lang="ru-RU" dirty="0"/>
              <a:t>где </a:t>
            </a:r>
            <a:r>
              <a:rPr lang="en-US" b="1" dirty="0"/>
              <a:t>N</a:t>
            </a:r>
            <a:r>
              <a:rPr lang="en-US" dirty="0"/>
              <a:t> – </a:t>
            </a:r>
            <a:r>
              <a:rPr lang="ru-RU" dirty="0"/>
              <a:t>случайное число из интервала </a:t>
            </a:r>
            <a:r>
              <a:rPr lang="ru-RU" b="1" dirty="0"/>
              <a:t>[5, 15]</a:t>
            </a:r>
            <a:r>
              <a:rPr lang="ru-RU" dirty="0"/>
              <a:t>. Координаты точек заполнить случайными числами в интервале </a:t>
            </a:r>
            <a:r>
              <a:rPr lang="en-US" b="1" dirty="0"/>
              <a:t>[-10, 10]</a:t>
            </a:r>
            <a:r>
              <a:rPr lang="ru-RU" dirty="0"/>
              <a:t>. Вывести на экран информацию обо всех объектах массива, а также расстояние от каждой точки до начала координат. </a:t>
            </a:r>
          </a:p>
          <a:p>
            <a:r>
              <a:rPr lang="ru-RU" dirty="0"/>
              <a:t>Найти точку, наиболее удаленную от начала координат и вывести информацию о ней на экран, а также расстояние до точки.</a:t>
            </a:r>
          </a:p>
          <a:p>
            <a:endParaRPr lang="ru-RU" dirty="0"/>
          </a:p>
          <a:p>
            <a:r>
              <a:rPr lang="ru-RU" dirty="0"/>
              <a:t>Соблюдение инкапсуляции и цикл повтора решения обязательны. Обязательно выводите промежуточные значения на экран.</a:t>
            </a:r>
          </a:p>
          <a:p>
            <a:endParaRPr lang="ru-RU" dirty="0"/>
          </a:p>
          <a:p>
            <a:endParaRPr lang="ru-RU" dirty="0"/>
          </a:p>
        </p:txBody>
      </p:sp>
    </p:spTree>
    <p:extLst>
      <p:ext uri="{BB962C8B-B14F-4D97-AF65-F5344CB8AC3E}">
        <p14:creationId xmlns:p14="http://schemas.microsoft.com/office/powerpoint/2010/main" val="610464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345787-0460-7043-9822-D8A2B01A61F3}"/>
              </a:ext>
            </a:extLst>
          </p:cNvPr>
          <p:cNvSpPr>
            <a:spLocks noGrp="1"/>
          </p:cNvSpPr>
          <p:nvPr>
            <p:ph type="title"/>
          </p:nvPr>
        </p:nvSpPr>
        <p:spPr/>
        <p:txBody>
          <a:bodyPr/>
          <a:lstStyle/>
          <a:p>
            <a:r>
              <a:rPr lang="ru-RU" dirty="0"/>
              <a:t>Задача 8. Треугольник</a:t>
            </a:r>
          </a:p>
        </p:txBody>
      </p:sp>
      <p:sp>
        <p:nvSpPr>
          <p:cNvPr id="3" name="Объект 2">
            <a:extLst>
              <a:ext uri="{FF2B5EF4-FFF2-40B4-BE49-F238E27FC236}">
                <a16:creationId xmlns:a16="http://schemas.microsoft.com/office/drawing/2014/main" id="{A3563C92-DF85-D141-8120-DEF7A39F2C6B}"/>
              </a:ext>
            </a:extLst>
          </p:cNvPr>
          <p:cNvSpPr>
            <a:spLocks noGrp="1"/>
          </p:cNvSpPr>
          <p:nvPr>
            <p:ph idx="1"/>
          </p:nvPr>
        </p:nvSpPr>
        <p:spPr>
          <a:ln>
            <a:solidFill>
              <a:srgbClr val="0070C0"/>
            </a:solidFill>
          </a:ln>
        </p:spPr>
        <p:txBody>
          <a:bodyPr>
            <a:normAutofit fontScale="92500" lnSpcReduction="10000"/>
          </a:bodyPr>
          <a:lstStyle/>
          <a:p>
            <a:r>
              <a:rPr lang="ru-RU" dirty="0"/>
              <a:t>Создать класс, описывающий треугольник на плоскости</a:t>
            </a:r>
            <a:r>
              <a:rPr lang="en-US" dirty="0"/>
              <a:t> (</a:t>
            </a:r>
            <a:r>
              <a:rPr lang="en-US" b="1" dirty="0"/>
              <a:t>Triangle</a:t>
            </a:r>
            <a:r>
              <a:rPr lang="ru-RU" dirty="0"/>
              <a:t>).</a:t>
            </a:r>
          </a:p>
          <a:p>
            <a:r>
              <a:rPr lang="ru-RU" dirty="0"/>
              <a:t> </a:t>
            </a:r>
          </a:p>
          <a:p>
            <a:r>
              <a:rPr lang="ru-RU" dirty="0"/>
              <a:t>Треугольник задаётся координатами вершин (поля класса</a:t>
            </a:r>
            <a:r>
              <a:rPr lang="en-US" dirty="0"/>
              <a:t> </a:t>
            </a:r>
            <a:r>
              <a:rPr lang="ru-RU" dirty="0"/>
              <a:t>типа </a:t>
            </a:r>
            <a:r>
              <a:rPr lang="en-US" b="1" dirty="0"/>
              <a:t>Point</a:t>
            </a:r>
            <a:r>
              <a:rPr lang="en-US" dirty="0"/>
              <a:t>. </a:t>
            </a:r>
            <a:r>
              <a:rPr lang="en-US" b="1" dirty="0"/>
              <a:t>Point</a:t>
            </a:r>
            <a:r>
              <a:rPr lang="en-US" dirty="0"/>
              <a:t> – </a:t>
            </a:r>
            <a:r>
              <a:rPr lang="ru-RU" dirty="0"/>
              <a:t>точка на плоскости, по аналогии с задачей 7). </a:t>
            </a:r>
          </a:p>
          <a:p>
            <a:endParaRPr lang="ru-RU" dirty="0"/>
          </a:p>
          <a:p>
            <a:r>
              <a:rPr lang="ru-RU" dirty="0"/>
              <a:t>Описать конструктор без параметров и два конструктора с параметрами – координаты вершин или точки на плоскости.</a:t>
            </a:r>
          </a:p>
          <a:p>
            <a:r>
              <a:rPr lang="ru-RU" dirty="0"/>
              <a:t> </a:t>
            </a:r>
          </a:p>
          <a:p>
            <a:r>
              <a:rPr lang="ru-RU" dirty="0"/>
              <a:t>Предусмотреть свойства доступа полям класса. </a:t>
            </a:r>
          </a:p>
          <a:p>
            <a:r>
              <a:rPr lang="ru-RU" dirty="0"/>
              <a:t>Описать свойства «периметр» и «площадь» треугольника. </a:t>
            </a:r>
            <a:endParaRPr lang="en-US" dirty="0"/>
          </a:p>
          <a:p>
            <a:endParaRPr lang="ru-RU" dirty="0"/>
          </a:p>
          <a:p>
            <a:r>
              <a:rPr lang="ru-RU" dirty="0"/>
              <a:t>В основной программе необходимо создать массив из </a:t>
            </a:r>
            <a:r>
              <a:rPr lang="en-US" b="1" dirty="0"/>
              <a:t>N</a:t>
            </a:r>
            <a:r>
              <a:rPr lang="en-US" dirty="0"/>
              <a:t> </a:t>
            </a:r>
            <a:r>
              <a:rPr lang="ru-RU" dirty="0"/>
              <a:t>объектов типа </a:t>
            </a:r>
            <a:r>
              <a:rPr lang="en-US" b="1" dirty="0"/>
              <a:t>Triangle</a:t>
            </a:r>
            <a:r>
              <a:rPr lang="en-US" dirty="0"/>
              <a:t>, </a:t>
            </a:r>
            <a:r>
              <a:rPr lang="ru-RU" dirty="0"/>
              <a:t>где </a:t>
            </a:r>
            <a:r>
              <a:rPr lang="en-US" b="1" dirty="0"/>
              <a:t>N</a:t>
            </a:r>
            <a:r>
              <a:rPr lang="en-US" dirty="0"/>
              <a:t> – </a:t>
            </a:r>
            <a:r>
              <a:rPr lang="ru-RU" dirty="0"/>
              <a:t>случайное число из интервала </a:t>
            </a:r>
            <a:r>
              <a:rPr lang="ru-RU" b="1" dirty="0"/>
              <a:t>[5, 15]</a:t>
            </a:r>
            <a:r>
              <a:rPr lang="ru-RU" dirty="0"/>
              <a:t>. Координаты точек треугольника заполнить случайными числами в интервале </a:t>
            </a:r>
            <a:r>
              <a:rPr lang="en-US" b="1" dirty="0"/>
              <a:t>[-10, 10]</a:t>
            </a:r>
            <a:r>
              <a:rPr lang="ru-RU" dirty="0"/>
              <a:t>. Вывести на экран информацию обо всех объектах массива.</a:t>
            </a:r>
          </a:p>
          <a:p>
            <a:endParaRPr lang="ru-RU" dirty="0"/>
          </a:p>
          <a:p>
            <a:r>
              <a:rPr lang="ru-RU" dirty="0"/>
              <a:t>Отсортировать массив треугольников по убыванию их площади.</a:t>
            </a:r>
          </a:p>
          <a:p>
            <a:endParaRPr lang="ru-RU" dirty="0"/>
          </a:p>
          <a:p>
            <a:r>
              <a:rPr lang="ru-RU" dirty="0"/>
              <a:t>Соблюдение инкапсуляции и цикл повтора решения обязательны. Обязательно выводите промежуточные значения на экран.</a:t>
            </a:r>
          </a:p>
          <a:p>
            <a:endParaRPr lang="ru-RU" dirty="0"/>
          </a:p>
        </p:txBody>
      </p:sp>
      <p:sp>
        <p:nvSpPr>
          <p:cNvPr id="4" name="Номер слайда 3">
            <a:extLst>
              <a:ext uri="{FF2B5EF4-FFF2-40B4-BE49-F238E27FC236}">
                <a16:creationId xmlns:a16="http://schemas.microsoft.com/office/drawing/2014/main" id="{E708983D-9C81-CC47-83B9-8AE6EAA3DC7D}"/>
              </a:ext>
            </a:extLst>
          </p:cNvPr>
          <p:cNvSpPr>
            <a:spLocks noGrp="1"/>
          </p:cNvSpPr>
          <p:nvPr>
            <p:ph type="sldNum" sz="quarter" idx="12"/>
          </p:nvPr>
        </p:nvSpPr>
        <p:spPr/>
        <p:txBody>
          <a:bodyPr/>
          <a:lstStyle/>
          <a:p>
            <a:fld id="{F411F2F3-AEAF-4FB7-80D2-09F9D6DDE653}" type="slidenum">
              <a:rPr lang="ru-RU" smtClean="0"/>
              <a:t>18</a:t>
            </a:fld>
            <a:endParaRPr lang="ru-RU"/>
          </a:p>
        </p:txBody>
      </p:sp>
    </p:spTree>
    <p:extLst>
      <p:ext uri="{BB962C8B-B14F-4D97-AF65-F5344CB8AC3E}">
        <p14:creationId xmlns:p14="http://schemas.microsoft.com/office/powerpoint/2010/main" val="4183915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6D04D0-3851-FC40-8E8C-7BEE80F28B92}"/>
              </a:ext>
            </a:extLst>
          </p:cNvPr>
          <p:cNvSpPr>
            <a:spLocks noGrp="1"/>
          </p:cNvSpPr>
          <p:nvPr>
            <p:ph type="title"/>
          </p:nvPr>
        </p:nvSpPr>
        <p:spPr/>
        <p:txBody>
          <a:bodyPr/>
          <a:lstStyle/>
          <a:p>
            <a:r>
              <a:rPr lang="ru-RU" dirty="0"/>
              <a:t>Задача 9. Линейное уравнение.</a:t>
            </a:r>
          </a:p>
        </p:txBody>
      </p:sp>
      <p:sp>
        <p:nvSpPr>
          <p:cNvPr id="3" name="Объект 2">
            <a:extLst>
              <a:ext uri="{FF2B5EF4-FFF2-40B4-BE49-F238E27FC236}">
                <a16:creationId xmlns:a16="http://schemas.microsoft.com/office/drawing/2014/main" id="{B3B34AEC-7208-7C4A-836E-B24D28344867}"/>
              </a:ext>
            </a:extLst>
          </p:cNvPr>
          <p:cNvSpPr>
            <a:spLocks noGrp="1"/>
          </p:cNvSpPr>
          <p:nvPr>
            <p:ph idx="1"/>
          </p:nvPr>
        </p:nvSpPr>
        <p:spPr>
          <a:ln>
            <a:solidFill>
              <a:srgbClr val="0070C0"/>
            </a:solidFill>
          </a:ln>
        </p:spPr>
        <p:txBody>
          <a:bodyPr>
            <a:normAutofit/>
          </a:bodyPr>
          <a:lstStyle/>
          <a:p>
            <a:r>
              <a:rPr lang="ru-RU" dirty="0"/>
              <a:t>Описать класс </a:t>
            </a:r>
            <a:r>
              <a:rPr lang="en-US" b="1" dirty="0" err="1"/>
              <a:t>LinearEquation</a:t>
            </a:r>
            <a:r>
              <a:rPr lang="en-US" dirty="0"/>
              <a:t>, </a:t>
            </a:r>
            <a:r>
              <a:rPr lang="ru-RU" dirty="0"/>
              <a:t>соответствующую линейному уравнению. </a:t>
            </a:r>
          </a:p>
          <a:p>
            <a:r>
              <a:rPr lang="ru-RU" dirty="0"/>
              <a:t>Уравнение </a:t>
            </a:r>
            <a:r>
              <a:rPr lang="en-US" i="1" dirty="0"/>
              <a:t>ax </a:t>
            </a:r>
            <a:r>
              <a:rPr lang="en-US" dirty="0"/>
              <a:t>+ </a:t>
            </a:r>
            <a:r>
              <a:rPr lang="en-US" i="1" dirty="0"/>
              <a:t>b </a:t>
            </a:r>
            <a:r>
              <a:rPr lang="en-US" dirty="0"/>
              <a:t>= </a:t>
            </a:r>
            <a:r>
              <a:rPr lang="en-US" i="1" dirty="0"/>
              <a:t>c </a:t>
            </a:r>
            <a:r>
              <a:rPr lang="ru-RU" dirty="0"/>
              <a:t>задаётся коэффициентами </a:t>
            </a:r>
            <a:r>
              <a:rPr lang="en-US" i="1" dirty="0"/>
              <a:t>a</a:t>
            </a:r>
            <a:r>
              <a:rPr lang="en-US" dirty="0"/>
              <a:t>, </a:t>
            </a:r>
            <a:r>
              <a:rPr lang="en-US" i="1" dirty="0"/>
              <a:t>b </a:t>
            </a:r>
            <a:r>
              <a:rPr lang="ru-RU" dirty="0"/>
              <a:t>и </a:t>
            </a:r>
            <a:r>
              <a:rPr lang="en-US" i="1" dirty="0"/>
              <a:t>c</a:t>
            </a:r>
            <a:r>
              <a:rPr lang="en-US" dirty="0"/>
              <a:t>. </a:t>
            </a:r>
            <a:endParaRPr lang="ru-RU" dirty="0"/>
          </a:p>
          <a:p>
            <a:r>
              <a:rPr lang="ru-RU" dirty="0"/>
              <a:t>Определить метод, находящий корень линейного уравнения.</a:t>
            </a:r>
          </a:p>
          <a:p>
            <a:endParaRPr lang="ru-RU" dirty="0"/>
          </a:p>
          <a:p>
            <a:r>
              <a:rPr lang="ru-RU" dirty="0"/>
              <a:t>Разрешается добавлять члены классов, необходимые для реализации программы.</a:t>
            </a:r>
          </a:p>
          <a:p>
            <a:r>
              <a:rPr lang="ru-RU" dirty="0"/>
              <a:t> </a:t>
            </a:r>
          </a:p>
          <a:p>
            <a:r>
              <a:rPr lang="ru-RU" dirty="0"/>
              <a:t>В основной программе необходимо создать массив из </a:t>
            </a:r>
            <a:r>
              <a:rPr lang="en-US" b="1" dirty="0"/>
              <a:t>N</a:t>
            </a:r>
            <a:r>
              <a:rPr lang="en-US" dirty="0"/>
              <a:t> </a:t>
            </a:r>
            <a:r>
              <a:rPr lang="ru-RU" dirty="0"/>
              <a:t>объектов типа </a:t>
            </a:r>
            <a:r>
              <a:rPr lang="en-US" b="1" dirty="0" err="1"/>
              <a:t>LinearEquation</a:t>
            </a:r>
            <a:r>
              <a:rPr lang="en-US" dirty="0"/>
              <a:t>, </a:t>
            </a:r>
            <a:r>
              <a:rPr lang="ru-RU" dirty="0"/>
              <a:t>где </a:t>
            </a:r>
            <a:r>
              <a:rPr lang="en-US" b="1" dirty="0"/>
              <a:t>N</a:t>
            </a:r>
            <a:r>
              <a:rPr lang="en-US" dirty="0"/>
              <a:t> – </a:t>
            </a:r>
            <a:r>
              <a:rPr lang="ru-RU" dirty="0"/>
              <a:t>число, введенное пользователем с клавиатуры. Координаты коэффициентов </a:t>
            </a:r>
            <a:r>
              <a:rPr lang="en-US" i="1" dirty="0"/>
              <a:t>a</a:t>
            </a:r>
            <a:r>
              <a:rPr lang="en-US" dirty="0"/>
              <a:t>, </a:t>
            </a:r>
            <a:r>
              <a:rPr lang="en-US" i="1" dirty="0"/>
              <a:t>b </a:t>
            </a:r>
            <a:r>
              <a:rPr lang="ru-RU" dirty="0"/>
              <a:t>и </a:t>
            </a:r>
            <a:r>
              <a:rPr lang="en-US" i="1" dirty="0"/>
              <a:t>c</a:t>
            </a:r>
            <a:r>
              <a:rPr lang="ru-RU" i="1" dirty="0"/>
              <a:t> </a:t>
            </a:r>
            <a:r>
              <a:rPr lang="ru-RU" dirty="0"/>
              <a:t>генерируются случайным образом в интервале </a:t>
            </a:r>
            <a:r>
              <a:rPr lang="en-US" b="1" dirty="0"/>
              <a:t>[-10; 10]</a:t>
            </a:r>
            <a:r>
              <a:rPr lang="ru-RU" dirty="0"/>
              <a:t>.</a:t>
            </a:r>
            <a:r>
              <a:rPr lang="en-US" dirty="0"/>
              <a:t> </a:t>
            </a:r>
            <a:endParaRPr lang="ru-RU" dirty="0"/>
          </a:p>
          <a:p>
            <a:endParaRPr lang="ru-RU" dirty="0"/>
          </a:p>
          <a:p>
            <a:r>
              <a:rPr lang="ru-RU" dirty="0"/>
              <a:t>Вывести на экран информацию обо всех объектах массива.</a:t>
            </a:r>
          </a:p>
          <a:p>
            <a:endParaRPr lang="ru-RU" dirty="0"/>
          </a:p>
          <a:p>
            <a:r>
              <a:rPr lang="ru-RU" dirty="0"/>
              <a:t>Отсортировать массив по возрастанию корней линейного уравнения.</a:t>
            </a:r>
          </a:p>
          <a:p>
            <a:r>
              <a:rPr lang="ru-RU" dirty="0"/>
              <a:t>Соблюдение инкапсуляции и цикл повтора решения обязательны. Обязательно выводите промежуточные значения на экран.</a:t>
            </a:r>
          </a:p>
          <a:p>
            <a:endParaRPr lang="ru-RU" dirty="0"/>
          </a:p>
        </p:txBody>
      </p:sp>
      <p:sp>
        <p:nvSpPr>
          <p:cNvPr id="4" name="Номер слайда 3">
            <a:extLst>
              <a:ext uri="{FF2B5EF4-FFF2-40B4-BE49-F238E27FC236}">
                <a16:creationId xmlns:a16="http://schemas.microsoft.com/office/drawing/2014/main" id="{438666D2-5DDE-AF4E-AD2B-C1D6E41EA7AD}"/>
              </a:ext>
            </a:extLst>
          </p:cNvPr>
          <p:cNvSpPr>
            <a:spLocks noGrp="1"/>
          </p:cNvSpPr>
          <p:nvPr>
            <p:ph type="sldNum" sz="quarter" idx="12"/>
          </p:nvPr>
        </p:nvSpPr>
        <p:spPr/>
        <p:txBody>
          <a:bodyPr/>
          <a:lstStyle/>
          <a:p>
            <a:fld id="{F411F2F3-AEAF-4FB7-80D2-09F9D6DDE653}" type="slidenum">
              <a:rPr lang="ru-RU" smtClean="0"/>
              <a:t>19</a:t>
            </a:fld>
            <a:endParaRPr lang="ru-RU"/>
          </a:p>
        </p:txBody>
      </p:sp>
    </p:spTree>
    <p:extLst>
      <p:ext uri="{BB962C8B-B14F-4D97-AF65-F5344CB8AC3E}">
        <p14:creationId xmlns:p14="http://schemas.microsoft.com/office/powerpoint/2010/main" val="395792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Задача 1. </a:t>
            </a:r>
            <a:r>
              <a:rPr lang="ru-RU" sz="3200" dirty="0"/>
              <a:t>Корзина покупок </a:t>
            </a:r>
            <a:endParaRPr lang="ru-RU" dirty="0"/>
          </a:p>
        </p:txBody>
      </p:sp>
      <p:sp>
        <p:nvSpPr>
          <p:cNvPr id="5" name="Объект 4"/>
          <p:cNvSpPr>
            <a:spLocks noGrp="1"/>
          </p:cNvSpPr>
          <p:nvPr>
            <p:ph idx="1"/>
          </p:nvPr>
        </p:nvSpPr>
        <p:spPr>
          <a:xfrm>
            <a:off x="232682" y="639875"/>
            <a:ext cx="8678635" cy="5995387"/>
          </a:xfrm>
          <a:ln>
            <a:solidFill>
              <a:schemeClr val="accent1"/>
            </a:solidFill>
          </a:ln>
        </p:spPr>
        <p:txBody>
          <a:bodyPr>
            <a:noAutofit/>
          </a:bodyPr>
          <a:lstStyle/>
          <a:p>
            <a:r>
              <a:rPr lang="ru-RU" sz="1800" dirty="0"/>
              <a:t>Класс </a:t>
            </a:r>
            <a:r>
              <a:rPr lang="en-US" sz="1800" i="1" dirty="0"/>
              <a:t>Item</a:t>
            </a:r>
            <a:r>
              <a:rPr lang="ru-RU" sz="1800" i="1" dirty="0"/>
              <a:t>, </a:t>
            </a:r>
            <a:r>
              <a:rPr lang="ru-RU" sz="1800" dirty="0"/>
              <a:t>моделирует одну покупку. У покупок есть название, цена и количество. Класс </a:t>
            </a:r>
            <a:r>
              <a:rPr lang="en-US" sz="1800" i="1" dirty="0" err="1"/>
              <a:t>ShoppingCart</a:t>
            </a:r>
            <a:r>
              <a:rPr lang="ru-RU" sz="1800" i="1" dirty="0"/>
              <a:t> </a:t>
            </a:r>
            <a:r>
              <a:rPr lang="ru-RU" sz="1800" dirty="0"/>
              <a:t>реализует корзину покупок в виде массива элементов.</a:t>
            </a:r>
          </a:p>
          <a:p>
            <a:r>
              <a:rPr lang="ru-RU" sz="1800" dirty="0"/>
              <a:t>Дополните класс, реализующий корзину покупок в виде массива элементов.</a:t>
            </a:r>
            <a:endParaRPr lang="en-US" sz="1800" dirty="0"/>
          </a:p>
          <a:p>
            <a:pPr lvl="0"/>
            <a:r>
              <a:rPr lang="ru-RU" sz="1800" dirty="0"/>
              <a:t>Дополните </a:t>
            </a:r>
            <a:r>
              <a:rPr lang="en-US" sz="1800" i="1" dirty="0" err="1"/>
              <a:t>ShoppingCart</a:t>
            </a:r>
            <a:r>
              <a:rPr lang="en-US" sz="1800" dirty="0"/>
              <a:t> </a:t>
            </a:r>
            <a:r>
              <a:rPr lang="ru-RU" sz="1800" dirty="0"/>
              <a:t>:</a:t>
            </a:r>
            <a:endParaRPr lang="en-US" sz="1800" dirty="0"/>
          </a:p>
          <a:p>
            <a:pPr lvl="1"/>
            <a:r>
              <a:rPr lang="ru-RU" sz="1800" dirty="0"/>
              <a:t>Объявите переменную ­</a:t>
            </a:r>
            <a:r>
              <a:rPr lang="ru-RU" sz="1800" i="1" dirty="0"/>
              <a:t>_</a:t>
            </a:r>
            <a:r>
              <a:rPr lang="en-US" sz="1800" i="1" dirty="0"/>
              <a:t>cart</a:t>
            </a:r>
            <a:r>
              <a:rPr lang="ru-RU" sz="1800" dirty="0"/>
              <a:t> и инициализируйте её массивом размера ­</a:t>
            </a:r>
            <a:r>
              <a:rPr lang="en-US" sz="1800" i="1" dirty="0"/>
              <a:t>capacity</a:t>
            </a:r>
            <a:r>
              <a:rPr lang="ru-RU" sz="1800" dirty="0"/>
              <a:t> в конструкторе</a:t>
            </a:r>
            <a:endParaRPr lang="en-US" sz="1800" dirty="0"/>
          </a:p>
          <a:p>
            <a:pPr lvl="1"/>
            <a:r>
              <a:rPr lang="ru-RU" sz="1800" dirty="0"/>
              <a:t>Дополните метод </a:t>
            </a:r>
            <a:r>
              <a:rPr lang="en-US" sz="1800" i="1" dirty="0" err="1"/>
              <a:t>IncreaseSize</a:t>
            </a:r>
            <a:r>
              <a:rPr lang="en-US" sz="1800" i="1" dirty="0"/>
              <a:t> ()</a:t>
            </a:r>
            <a:r>
              <a:rPr lang="ru-RU" sz="1800" i="1" dirty="0"/>
              <a:t> </a:t>
            </a:r>
            <a:r>
              <a:rPr lang="ru-RU" sz="1800" dirty="0"/>
              <a:t>кодом. Размер массива должен увеличиваться на 3 элемента.</a:t>
            </a:r>
            <a:endParaRPr lang="en-US" sz="1800" dirty="0"/>
          </a:p>
          <a:p>
            <a:pPr lvl="1"/>
            <a:r>
              <a:rPr lang="ru-RU" sz="1800" dirty="0"/>
              <a:t>Дополните метод </a:t>
            </a:r>
            <a:r>
              <a:rPr lang="en-US" sz="1800" i="1" dirty="0" err="1"/>
              <a:t>AddToCart</a:t>
            </a:r>
            <a:r>
              <a:rPr lang="ru-RU" sz="1800" dirty="0"/>
              <a:t>() кодом. Этот метод должен добавлять элемент в корзину и обновлять переменную </a:t>
            </a:r>
            <a:r>
              <a:rPr lang="en-US" sz="1800" i="1" dirty="0"/>
              <a:t>_</a:t>
            </a:r>
            <a:r>
              <a:rPr lang="en-US" sz="1800" i="1" dirty="0" err="1"/>
              <a:t>totalPrice</a:t>
            </a:r>
            <a:r>
              <a:rPr lang="ru-RU" sz="1800" dirty="0"/>
              <a:t>.</a:t>
            </a:r>
            <a:endParaRPr lang="en-US" sz="1800" dirty="0"/>
          </a:p>
          <a:p>
            <a:pPr lvl="0"/>
            <a:r>
              <a:rPr lang="ru-RU" sz="1800" dirty="0"/>
              <a:t>Напишите программу, имитирующую покупки. Программа должна содержать цикл, который повторяется до тех пор, пока пользователь хочет что-нибудь купить. Каждую итерацию цикла считывайте название, цену и количество вещей, которые хочет приобрести пользователь и добавляйте их в корзину. После добавления элемента в корзину выводите содержимое корзины. После выхода из цикла напишите “Пожалуйста, заплатите …”, подставив вместо троеточия сумму покупок.</a:t>
            </a:r>
            <a:endParaRPr lang="en-US" sz="1800" dirty="0"/>
          </a:p>
          <a:p>
            <a:pPr lvl="0"/>
            <a:r>
              <a:rPr lang="ru-RU" sz="1800" b="1" dirty="0"/>
              <a:t>Доп. задание:</a:t>
            </a:r>
          </a:p>
          <a:p>
            <a:pPr lvl="0"/>
            <a:r>
              <a:rPr lang="ru-RU" sz="1800" dirty="0"/>
              <a:t>Дополните </a:t>
            </a:r>
            <a:r>
              <a:rPr lang="en-US" sz="1800" i="1" dirty="0" err="1"/>
              <a:t>ShoppingCart</a:t>
            </a:r>
            <a:r>
              <a:rPr lang="ru-RU" sz="1800" i="1" dirty="0"/>
              <a:t> </a:t>
            </a:r>
            <a:r>
              <a:rPr lang="ru-RU" sz="1800" dirty="0"/>
              <a:t>индексатором для доступа к массиву.</a:t>
            </a:r>
            <a:endParaRPr lang="en-US" sz="1800" dirty="0"/>
          </a:p>
        </p:txBody>
      </p:sp>
      <p:sp>
        <p:nvSpPr>
          <p:cNvPr id="6" name="Номер слайда 5"/>
          <p:cNvSpPr>
            <a:spLocks noGrp="1"/>
          </p:cNvSpPr>
          <p:nvPr>
            <p:ph type="sldNum" sz="quarter" idx="12"/>
          </p:nvPr>
        </p:nvSpPr>
        <p:spPr/>
        <p:txBody>
          <a:bodyPr/>
          <a:lstStyle/>
          <a:p>
            <a:fld id="{F411F2F3-AEAF-4FB7-80D2-09F9D6DDE653}" type="slidenum">
              <a:rPr lang="ru-RU" smtClean="0"/>
              <a:t>2</a:t>
            </a:fld>
            <a:endParaRPr lang="ru-RU" dirty="0"/>
          </a:p>
        </p:txBody>
      </p:sp>
      <p:sp>
        <p:nvSpPr>
          <p:cNvPr id="4" name="Rectangle 3">
            <a:extLst>
              <a:ext uri="{FF2B5EF4-FFF2-40B4-BE49-F238E27FC236}">
                <a16:creationId xmlns:a16="http://schemas.microsoft.com/office/drawing/2014/main" id="{3E82A3D1-858F-4628-A78E-5D1FDD2DE3F4}"/>
              </a:ext>
            </a:extLst>
          </p:cNvPr>
          <p:cNvSpPr/>
          <p:nvPr/>
        </p:nvSpPr>
        <p:spPr>
          <a:xfrm>
            <a:off x="3829883" y="6545725"/>
            <a:ext cx="5256133" cy="369332"/>
          </a:xfrm>
          <a:prstGeom prst="rect">
            <a:avLst/>
          </a:prstGeom>
        </p:spPr>
        <p:txBody>
          <a:bodyPr wrap="square">
            <a:spAutoFit/>
          </a:bodyPr>
          <a:lstStyle/>
          <a:p>
            <a:r>
              <a:rPr lang="ru-RU" dirty="0">
                <a:hlinkClick r:id="rId2"/>
              </a:rPr>
              <a:t>https://repl.it/@Maksimenkova/ClassesInheritance01</a:t>
            </a:r>
            <a:r>
              <a:rPr lang="en-US" dirty="0"/>
              <a:t> </a:t>
            </a:r>
            <a:endParaRPr lang="ru-RU" dirty="0"/>
          </a:p>
        </p:txBody>
      </p:sp>
    </p:spTree>
    <p:extLst>
      <p:ext uri="{BB962C8B-B14F-4D97-AF65-F5344CB8AC3E}">
        <p14:creationId xmlns:p14="http://schemas.microsoft.com/office/powerpoint/2010/main" val="3204533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07CEE5-A833-6343-A195-74176663F4B0}"/>
              </a:ext>
            </a:extLst>
          </p:cNvPr>
          <p:cNvSpPr>
            <a:spLocks noGrp="1"/>
          </p:cNvSpPr>
          <p:nvPr>
            <p:ph type="title"/>
          </p:nvPr>
        </p:nvSpPr>
        <p:spPr/>
        <p:txBody>
          <a:bodyPr/>
          <a:lstStyle/>
          <a:p>
            <a:r>
              <a:rPr lang="ru-RU" dirty="0"/>
              <a:t>Задача 10. Окружность.</a:t>
            </a:r>
          </a:p>
        </p:txBody>
      </p:sp>
      <p:sp>
        <p:nvSpPr>
          <p:cNvPr id="3" name="Объект 2">
            <a:extLst>
              <a:ext uri="{FF2B5EF4-FFF2-40B4-BE49-F238E27FC236}">
                <a16:creationId xmlns:a16="http://schemas.microsoft.com/office/drawing/2014/main" id="{641A8E2D-7185-9A47-92F0-3690392E3C9B}"/>
              </a:ext>
            </a:extLst>
          </p:cNvPr>
          <p:cNvSpPr>
            <a:spLocks noGrp="1"/>
          </p:cNvSpPr>
          <p:nvPr>
            <p:ph idx="1"/>
          </p:nvPr>
        </p:nvSpPr>
        <p:spPr>
          <a:ln>
            <a:solidFill>
              <a:srgbClr val="0070C0"/>
            </a:solidFill>
          </a:ln>
        </p:spPr>
        <p:txBody>
          <a:bodyPr>
            <a:normAutofit/>
          </a:bodyPr>
          <a:lstStyle/>
          <a:p>
            <a:pPr>
              <a:spcBef>
                <a:spcPts val="0"/>
              </a:spcBef>
            </a:pPr>
            <a:r>
              <a:rPr lang="ru-RU" dirty="0"/>
              <a:t>Описать класс </a:t>
            </a:r>
            <a:r>
              <a:rPr lang="en-US" b="1" dirty="0"/>
              <a:t>Circle</a:t>
            </a:r>
            <a:r>
              <a:rPr lang="en-US" dirty="0"/>
              <a:t>, </a:t>
            </a:r>
            <a:r>
              <a:rPr lang="ru-RU" dirty="0"/>
              <a:t>соответствующий окружности на плоскости. </a:t>
            </a:r>
          </a:p>
          <a:p>
            <a:pPr>
              <a:spcBef>
                <a:spcPts val="0"/>
              </a:spcBef>
            </a:pPr>
            <a:r>
              <a:rPr lang="ru-RU" dirty="0"/>
              <a:t>Окружность задаётся координатами центра и радиусом. </a:t>
            </a:r>
          </a:p>
          <a:p>
            <a:pPr>
              <a:spcBef>
                <a:spcPts val="0"/>
              </a:spcBef>
            </a:pPr>
            <a:endParaRPr lang="ru-RU" dirty="0"/>
          </a:p>
          <a:p>
            <a:pPr>
              <a:spcBef>
                <a:spcPts val="0"/>
              </a:spcBef>
            </a:pPr>
            <a:r>
              <a:rPr lang="ru-RU" dirty="0"/>
              <a:t>Определить функцию, проверяющую, пересекаются ли две окружности. </a:t>
            </a:r>
          </a:p>
          <a:p>
            <a:pPr>
              <a:spcBef>
                <a:spcPts val="0"/>
              </a:spcBef>
            </a:pPr>
            <a:endParaRPr lang="ru-RU" dirty="0"/>
          </a:p>
          <a:p>
            <a:pPr>
              <a:spcBef>
                <a:spcPts val="0"/>
              </a:spcBef>
            </a:pPr>
            <a:r>
              <a:rPr lang="ru-RU" dirty="0"/>
              <a:t>Разрешается добавлять члены классов, необходимые для реализации программы.</a:t>
            </a:r>
          </a:p>
          <a:p>
            <a:pPr>
              <a:spcBef>
                <a:spcPts val="0"/>
              </a:spcBef>
            </a:pPr>
            <a:r>
              <a:rPr lang="ru-RU" dirty="0"/>
              <a:t> </a:t>
            </a:r>
          </a:p>
          <a:p>
            <a:pPr>
              <a:spcBef>
                <a:spcPts val="0"/>
              </a:spcBef>
            </a:pPr>
            <a:r>
              <a:rPr lang="ru-RU" dirty="0"/>
              <a:t>В основной программе необходимо создать массив из </a:t>
            </a:r>
            <a:r>
              <a:rPr lang="en-US" b="1" dirty="0"/>
              <a:t>N</a:t>
            </a:r>
            <a:r>
              <a:rPr lang="en-US" dirty="0"/>
              <a:t> </a:t>
            </a:r>
            <a:r>
              <a:rPr lang="ru-RU" dirty="0"/>
              <a:t>объектов типа </a:t>
            </a:r>
            <a:r>
              <a:rPr lang="en-US" b="1" dirty="0"/>
              <a:t>Circle</a:t>
            </a:r>
            <a:r>
              <a:rPr lang="en-US" dirty="0"/>
              <a:t>, </a:t>
            </a:r>
            <a:r>
              <a:rPr lang="ru-RU" dirty="0"/>
              <a:t>где </a:t>
            </a:r>
            <a:r>
              <a:rPr lang="en-US" b="1" dirty="0"/>
              <a:t>N</a:t>
            </a:r>
            <a:r>
              <a:rPr lang="en-US" dirty="0"/>
              <a:t> – </a:t>
            </a:r>
            <a:r>
              <a:rPr lang="ru-RU" dirty="0"/>
              <a:t>число, введенное пользователем с клавиатуры. Координаты центра и радиуса генерируются случайным образом в интервале </a:t>
            </a:r>
            <a:r>
              <a:rPr lang="en-US" b="1" dirty="0"/>
              <a:t>[</a:t>
            </a:r>
            <a:r>
              <a:rPr lang="ru-RU" b="1" dirty="0"/>
              <a:t>1</a:t>
            </a:r>
            <a:r>
              <a:rPr lang="en-US" b="1" dirty="0"/>
              <a:t>; </a:t>
            </a:r>
            <a:r>
              <a:rPr lang="ru-RU" b="1" dirty="0"/>
              <a:t>15</a:t>
            </a:r>
            <a:r>
              <a:rPr lang="en-US" b="1" dirty="0"/>
              <a:t>]</a:t>
            </a:r>
            <a:r>
              <a:rPr lang="ru-RU" dirty="0"/>
              <a:t>.</a:t>
            </a:r>
          </a:p>
          <a:p>
            <a:pPr>
              <a:spcBef>
                <a:spcPts val="0"/>
              </a:spcBef>
            </a:pPr>
            <a:endParaRPr lang="ru-RU" dirty="0"/>
          </a:p>
          <a:p>
            <a:pPr>
              <a:spcBef>
                <a:spcPts val="0"/>
              </a:spcBef>
            </a:pPr>
            <a:r>
              <a:rPr lang="ru-RU" dirty="0"/>
              <a:t>Также создать отдельный объект класса </a:t>
            </a:r>
            <a:r>
              <a:rPr lang="en-US" b="1" dirty="0"/>
              <a:t>Circle</a:t>
            </a:r>
            <a:r>
              <a:rPr lang="en-US" dirty="0"/>
              <a:t>.</a:t>
            </a:r>
            <a:endParaRPr lang="ru-RU" dirty="0"/>
          </a:p>
          <a:p>
            <a:pPr>
              <a:spcBef>
                <a:spcPts val="0"/>
              </a:spcBef>
            </a:pPr>
            <a:endParaRPr lang="ru-RU" dirty="0"/>
          </a:p>
          <a:p>
            <a:pPr>
              <a:spcBef>
                <a:spcPts val="0"/>
              </a:spcBef>
            </a:pPr>
            <a:r>
              <a:rPr lang="ru-RU" dirty="0"/>
              <a:t>Вывести на экран информацию обо всех объектах массива.</a:t>
            </a:r>
          </a:p>
          <a:p>
            <a:pPr>
              <a:spcBef>
                <a:spcPts val="0"/>
              </a:spcBef>
            </a:pPr>
            <a:endParaRPr lang="ru-RU" dirty="0"/>
          </a:p>
          <a:p>
            <a:pPr>
              <a:spcBef>
                <a:spcPts val="0"/>
              </a:spcBef>
            </a:pPr>
            <a:r>
              <a:rPr lang="ru-RU" dirty="0"/>
              <a:t>Вывести информацию о тех объектах массива, которые пересекаются с отдельно созданным объектом класса </a:t>
            </a:r>
            <a:r>
              <a:rPr lang="en-US" b="1" dirty="0"/>
              <a:t>Circle</a:t>
            </a:r>
            <a:r>
              <a:rPr lang="en-US" dirty="0"/>
              <a:t>.</a:t>
            </a:r>
            <a:endParaRPr lang="ru-RU" dirty="0"/>
          </a:p>
          <a:p>
            <a:pPr>
              <a:spcBef>
                <a:spcPts val="0"/>
              </a:spcBef>
            </a:pPr>
            <a:endParaRPr lang="ru-RU" dirty="0"/>
          </a:p>
          <a:p>
            <a:pPr>
              <a:spcBef>
                <a:spcPts val="0"/>
              </a:spcBef>
            </a:pPr>
            <a:r>
              <a:rPr lang="ru-RU" dirty="0"/>
              <a:t>Соблюдение инкапсуляции и цикл повтора решения обязательны. Обязательно выводите промежуточные значения на экран.</a:t>
            </a:r>
          </a:p>
        </p:txBody>
      </p:sp>
      <p:sp>
        <p:nvSpPr>
          <p:cNvPr id="4" name="Номер слайда 3">
            <a:extLst>
              <a:ext uri="{FF2B5EF4-FFF2-40B4-BE49-F238E27FC236}">
                <a16:creationId xmlns:a16="http://schemas.microsoft.com/office/drawing/2014/main" id="{F3B038EC-CE85-DB4F-80CC-BA9D2A3323AB}"/>
              </a:ext>
            </a:extLst>
          </p:cNvPr>
          <p:cNvSpPr>
            <a:spLocks noGrp="1"/>
          </p:cNvSpPr>
          <p:nvPr>
            <p:ph type="sldNum" sz="quarter" idx="12"/>
          </p:nvPr>
        </p:nvSpPr>
        <p:spPr/>
        <p:txBody>
          <a:bodyPr/>
          <a:lstStyle/>
          <a:p>
            <a:fld id="{F411F2F3-AEAF-4FB7-80D2-09F9D6DDE653}" type="slidenum">
              <a:rPr lang="ru-RU" smtClean="0"/>
              <a:t>20</a:t>
            </a:fld>
            <a:endParaRPr lang="ru-RU"/>
          </a:p>
        </p:txBody>
      </p:sp>
    </p:spTree>
    <p:extLst>
      <p:ext uri="{BB962C8B-B14F-4D97-AF65-F5344CB8AC3E}">
        <p14:creationId xmlns:p14="http://schemas.microsoft.com/office/powerpoint/2010/main" val="465301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42D5F1-3E78-5D44-8A83-7016BE796039}"/>
              </a:ext>
            </a:extLst>
          </p:cNvPr>
          <p:cNvSpPr>
            <a:spLocks noGrp="1"/>
          </p:cNvSpPr>
          <p:nvPr>
            <p:ph type="title"/>
          </p:nvPr>
        </p:nvSpPr>
        <p:spPr/>
        <p:txBody>
          <a:bodyPr>
            <a:normAutofit fontScale="90000"/>
          </a:bodyPr>
          <a:lstStyle/>
          <a:p>
            <a:r>
              <a:rPr lang="ru-RU" dirty="0"/>
              <a:t>Задача 11. Геометрическая прогрессия.</a:t>
            </a:r>
          </a:p>
        </p:txBody>
      </p:sp>
      <p:sp>
        <p:nvSpPr>
          <p:cNvPr id="3" name="Объект 2">
            <a:extLst>
              <a:ext uri="{FF2B5EF4-FFF2-40B4-BE49-F238E27FC236}">
                <a16:creationId xmlns:a16="http://schemas.microsoft.com/office/drawing/2014/main" id="{D11321BF-DBBD-3249-B03F-3F8CA8983280}"/>
              </a:ext>
            </a:extLst>
          </p:cNvPr>
          <p:cNvSpPr>
            <a:spLocks noGrp="1"/>
          </p:cNvSpPr>
          <p:nvPr>
            <p:ph idx="1"/>
          </p:nvPr>
        </p:nvSpPr>
        <p:spPr>
          <a:ln>
            <a:solidFill>
              <a:srgbClr val="0070C0"/>
            </a:solidFill>
          </a:ln>
        </p:spPr>
        <p:txBody>
          <a:bodyPr>
            <a:normAutofit fontScale="92500" lnSpcReduction="20000"/>
          </a:bodyPr>
          <a:lstStyle/>
          <a:p>
            <a:pPr>
              <a:spcBef>
                <a:spcPts val="0"/>
              </a:spcBef>
            </a:pPr>
            <a:r>
              <a:rPr lang="ru-RU" dirty="0"/>
              <a:t>Описать класс </a:t>
            </a:r>
            <a:r>
              <a:rPr lang="en-US" b="1" dirty="0" err="1"/>
              <a:t>GeometricProgression</a:t>
            </a:r>
            <a:r>
              <a:rPr lang="en-US" dirty="0"/>
              <a:t>, </a:t>
            </a:r>
            <a:r>
              <a:rPr lang="ru-RU" dirty="0"/>
              <a:t>соответствующий геометрической прогрессии. </a:t>
            </a:r>
          </a:p>
          <a:p>
            <a:pPr>
              <a:spcBef>
                <a:spcPts val="0"/>
              </a:spcBef>
            </a:pPr>
            <a:r>
              <a:rPr lang="ru-RU" dirty="0"/>
              <a:t>Класс должен содержать следующие элементы (другие члены класса добавлять разрешено):</a:t>
            </a:r>
            <a:endParaRPr lang="en-US" dirty="0"/>
          </a:p>
          <a:p>
            <a:pPr>
              <a:spcBef>
                <a:spcPts val="0"/>
              </a:spcBef>
            </a:pPr>
            <a:endParaRPr lang="ru-RU" dirty="0"/>
          </a:p>
          <a:p>
            <a:pPr>
              <a:spcBef>
                <a:spcPts val="0"/>
              </a:spcBef>
            </a:pPr>
            <a:r>
              <a:rPr lang="ru-RU" dirty="0"/>
              <a:t>Поля:</a:t>
            </a:r>
          </a:p>
          <a:p>
            <a:pPr marL="285750" indent="-285750">
              <a:spcBef>
                <a:spcPts val="0"/>
              </a:spcBef>
              <a:buFont typeface="Arial" panose="020B0604020202020204" pitchFamily="34" charset="0"/>
              <a:buChar char="•"/>
            </a:pPr>
            <a:r>
              <a:rPr lang="en-US" b="1" dirty="0"/>
              <a:t>double _start </a:t>
            </a:r>
            <a:r>
              <a:rPr lang="en-US" dirty="0"/>
              <a:t>– </a:t>
            </a:r>
            <a:r>
              <a:rPr lang="ru-RU" dirty="0"/>
              <a:t>начальное значение последовательности; </a:t>
            </a:r>
          </a:p>
          <a:p>
            <a:pPr marL="285750" indent="-285750">
              <a:spcBef>
                <a:spcPts val="0"/>
              </a:spcBef>
              <a:buFont typeface="Arial" panose="020B0604020202020204" pitchFamily="34" charset="0"/>
              <a:buChar char="•"/>
            </a:pPr>
            <a:r>
              <a:rPr lang="en-US" b="1" dirty="0"/>
              <a:t>double _increment </a:t>
            </a:r>
            <a:r>
              <a:rPr lang="en-US" dirty="0"/>
              <a:t>– </a:t>
            </a:r>
            <a:r>
              <a:rPr lang="ru-RU" dirty="0"/>
              <a:t>знаменатель прогрессии; </a:t>
            </a:r>
          </a:p>
          <a:p>
            <a:pPr>
              <a:spcBef>
                <a:spcPts val="0"/>
              </a:spcBef>
            </a:pPr>
            <a:endParaRPr lang="ru-RU" dirty="0"/>
          </a:p>
          <a:p>
            <a:pPr>
              <a:spcBef>
                <a:spcPts val="0"/>
              </a:spcBef>
            </a:pPr>
            <a:r>
              <a:rPr lang="ru-RU" dirty="0"/>
              <a:t>Конструкторы: </a:t>
            </a:r>
          </a:p>
          <a:p>
            <a:pPr marL="285750" indent="-285750">
              <a:spcBef>
                <a:spcPts val="0"/>
              </a:spcBef>
              <a:buFont typeface="Arial" panose="020B0604020202020204" pitchFamily="34" charset="0"/>
              <a:buChar char="•"/>
            </a:pPr>
            <a:r>
              <a:rPr lang="en-US" b="1" dirty="0" err="1"/>
              <a:t>GeometricProgression</a:t>
            </a:r>
            <a:r>
              <a:rPr lang="en-US" b="1" u="sng" dirty="0"/>
              <a:t>() </a:t>
            </a:r>
            <a:r>
              <a:rPr lang="en-US" dirty="0"/>
              <a:t>– </a:t>
            </a:r>
            <a:r>
              <a:rPr lang="ru-RU" dirty="0"/>
              <a:t>назначает </a:t>
            </a:r>
            <a:r>
              <a:rPr lang="en-US" dirty="0"/>
              <a:t>start </a:t>
            </a:r>
            <a:r>
              <a:rPr lang="ru-RU" dirty="0"/>
              <a:t>равным нулю, а </a:t>
            </a:r>
            <a:r>
              <a:rPr lang="en-US" dirty="0"/>
              <a:t>increment </a:t>
            </a:r>
            <a:r>
              <a:rPr lang="ru-RU" dirty="0"/>
              <a:t>равным единице; </a:t>
            </a:r>
          </a:p>
          <a:p>
            <a:pPr marL="285750" indent="-285750">
              <a:spcBef>
                <a:spcPts val="0"/>
              </a:spcBef>
              <a:buFont typeface="Arial" panose="020B0604020202020204" pitchFamily="34" charset="0"/>
              <a:buChar char="•"/>
            </a:pPr>
            <a:r>
              <a:rPr lang="en-US" b="1" dirty="0" err="1"/>
              <a:t>GeometricProgression</a:t>
            </a:r>
            <a:r>
              <a:rPr lang="en-US" b="1" u="sng" dirty="0"/>
              <a:t>(double start, double increment) </a:t>
            </a:r>
            <a:r>
              <a:rPr lang="en-US" dirty="0"/>
              <a:t>– </a:t>
            </a:r>
            <a:r>
              <a:rPr lang="ru-RU" dirty="0"/>
              <a:t>инициализирует поля класса значениями параметров;</a:t>
            </a:r>
          </a:p>
          <a:p>
            <a:pPr>
              <a:spcBef>
                <a:spcPts val="0"/>
              </a:spcBef>
            </a:pPr>
            <a:endParaRPr lang="ru-RU" dirty="0"/>
          </a:p>
          <a:p>
            <a:pPr>
              <a:spcBef>
                <a:spcPts val="0"/>
              </a:spcBef>
            </a:pPr>
            <a:r>
              <a:rPr lang="ru-RU" dirty="0"/>
              <a:t>Индексаторы: </a:t>
            </a:r>
          </a:p>
          <a:p>
            <a:pPr marL="285750" indent="-285750">
              <a:spcBef>
                <a:spcPts val="0"/>
              </a:spcBef>
              <a:buFont typeface="Arial" panose="020B0604020202020204" pitchFamily="34" charset="0"/>
              <a:buChar char="•"/>
            </a:pPr>
            <a:r>
              <a:rPr lang="en-US" b="1" u="sng" dirty="0"/>
              <a:t>double this[</a:t>
            </a:r>
            <a:r>
              <a:rPr lang="en-US" b="1" u="sng" dirty="0" err="1"/>
              <a:t>int</a:t>
            </a:r>
            <a:r>
              <a:rPr lang="en-US" b="1" u="sng" dirty="0"/>
              <a:t> index] </a:t>
            </a:r>
            <a:r>
              <a:rPr lang="en-US" dirty="0"/>
              <a:t>– </a:t>
            </a:r>
            <a:r>
              <a:rPr lang="ru-RU" dirty="0"/>
              <a:t>элемент последовательности с порядковым номером </a:t>
            </a:r>
            <a:r>
              <a:rPr lang="en-US" dirty="0"/>
              <a:t>index (start </a:t>
            </a:r>
            <a:r>
              <a:rPr lang="ru-RU" dirty="0"/>
              <a:t>имеет порядковый̆</a:t>
            </a:r>
            <a:r>
              <a:rPr lang="en-US" dirty="0"/>
              <a:t> </a:t>
            </a:r>
            <a:r>
              <a:rPr lang="ru-RU" dirty="0"/>
              <a:t>номер </a:t>
            </a:r>
            <a:r>
              <a:rPr lang="en-US" dirty="0"/>
              <a:t>1</a:t>
            </a:r>
            <a:r>
              <a:rPr lang="ru-RU" dirty="0"/>
              <a:t>); </a:t>
            </a:r>
          </a:p>
          <a:p>
            <a:pPr>
              <a:spcBef>
                <a:spcPts val="0"/>
              </a:spcBef>
            </a:pPr>
            <a:endParaRPr lang="ru-RU" dirty="0"/>
          </a:p>
          <a:p>
            <a:pPr>
              <a:spcBef>
                <a:spcPts val="0"/>
              </a:spcBef>
            </a:pPr>
            <a:r>
              <a:rPr lang="ru-RU" dirty="0"/>
              <a:t>Методы: </a:t>
            </a:r>
          </a:p>
          <a:p>
            <a:pPr marL="285750" indent="-285750">
              <a:spcBef>
                <a:spcPts val="0"/>
              </a:spcBef>
              <a:buFont typeface="Arial" panose="020B0604020202020204" pitchFamily="34" charset="0"/>
              <a:buChar char="•"/>
            </a:pPr>
            <a:r>
              <a:rPr lang="en-US" b="1" u="sng" dirty="0"/>
              <a:t>string </a:t>
            </a:r>
            <a:r>
              <a:rPr lang="en-US" b="1" u="sng" dirty="0" err="1"/>
              <a:t>GetInfo</a:t>
            </a:r>
            <a:r>
              <a:rPr lang="en-US" b="1" u="sng" dirty="0"/>
              <a:t>() </a:t>
            </a:r>
            <a:r>
              <a:rPr lang="en-US" dirty="0"/>
              <a:t>– </a:t>
            </a:r>
            <a:r>
              <a:rPr lang="ru-RU" dirty="0"/>
              <a:t>возвращает строку с информацией о последовательности (разрешается переопределить </a:t>
            </a:r>
            <a:r>
              <a:rPr lang="en-US" b="1" dirty="0" err="1"/>
              <a:t>ToString</a:t>
            </a:r>
            <a:r>
              <a:rPr lang="en-US" dirty="0"/>
              <a:t> </a:t>
            </a:r>
            <a:r>
              <a:rPr lang="ru-RU" dirty="0"/>
              <a:t>вместо этого метода); </a:t>
            </a:r>
          </a:p>
          <a:p>
            <a:pPr marL="285750" indent="-285750">
              <a:spcBef>
                <a:spcPts val="0"/>
              </a:spcBef>
              <a:buFont typeface="Arial" panose="020B0604020202020204" pitchFamily="34" charset="0"/>
              <a:buChar char="•"/>
            </a:pPr>
            <a:r>
              <a:rPr lang="en-US" b="1" u="sng" dirty="0"/>
              <a:t>double </a:t>
            </a:r>
            <a:r>
              <a:rPr lang="en-US" b="1" u="sng" dirty="0" err="1"/>
              <a:t>GetSum</a:t>
            </a:r>
            <a:r>
              <a:rPr lang="en-US" b="1" u="sng" dirty="0"/>
              <a:t>(</a:t>
            </a:r>
            <a:r>
              <a:rPr lang="en-US" b="1" u="sng" dirty="0" err="1"/>
              <a:t>int</a:t>
            </a:r>
            <a:r>
              <a:rPr lang="en-US" b="1" u="sng" dirty="0"/>
              <a:t> n)</a:t>
            </a:r>
            <a:r>
              <a:rPr lang="en-US" b="1" dirty="0"/>
              <a:t> </a:t>
            </a:r>
            <a:r>
              <a:rPr lang="ru-RU" dirty="0"/>
              <a:t>- находит сумму первых </a:t>
            </a:r>
            <a:r>
              <a:rPr lang="en-US" b="1" dirty="0"/>
              <a:t>n</a:t>
            </a:r>
            <a:r>
              <a:rPr lang="ru-RU" b="1" dirty="0"/>
              <a:t> </a:t>
            </a:r>
            <a:r>
              <a:rPr lang="ru-RU" dirty="0"/>
              <a:t>членов геометрической прогрессии. </a:t>
            </a:r>
          </a:p>
          <a:p>
            <a:pPr>
              <a:spcBef>
                <a:spcPts val="0"/>
              </a:spcBef>
            </a:pPr>
            <a:endParaRPr lang="ru-RU" dirty="0"/>
          </a:p>
          <a:p>
            <a:pPr>
              <a:spcBef>
                <a:spcPts val="0"/>
              </a:spcBef>
            </a:pPr>
            <a:r>
              <a:rPr lang="ru-RU" dirty="0"/>
              <a:t>В основной программе создать объект типа </a:t>
            </a:r>
            <a:r>
              <a:rPr lang="en-US" b="1" dirty="0" err="1"/>
              <a:t>GeometricProgression</a:t>
            </a:r>
            <a:r>
              <a:rPr lang="en-US" dirty="0"/>
              <a:t> </a:t>
            </a:r>
            <a:r>
              <a:rPr lang="ru-RU" dirty="0"/>
              <a:t>и массив из </a:t>
            </a:r>
            <a:r>
              <a:rPr lang="en-US" b="1" dirty="0"/>
              <a:t>N</a:t>
            </a:r>
            <a:r>
              <a:rPr lang="en-US" dirty="0"/>
              <a:t> </a:t>
            </a:r>
            <a:r>
              <a:rPr lang="ru-RU" dirty="0"/>
              <a:t>объектов типа </a:t>
            </a:r>
            <a:r>
              <a:rPr lang="en-US" b="1" dirty="0" err="1"/>
              <a:t>GeometricProgression</a:t>
            </a:r>
            <a:r>
              <a:rPr lang="en-US" dirty="0"/>
              <a:t>, </a:t>
            </a:r>
            <a:r>
              <a:rPr lang="ru-RU" dirty="0"/>
              <a:t>где </a:t>
            </a:r>
            <a:r>
              <a:rPr lang="en-US" b="1" dirty="0"/>
              <a:t>N </a:t>
            </a:r>
            <a:r>
              <a:rPr lang="en-US" dirty="0"/>
              <a:t>– </a:t>
            </a:r>
            <a:r>
              <a:rPr lang="ru-RU" dirty="0"/>
              <a:t>случайное число из интервала </a:t>
            </a:r>
            <a:r>
              <a:rPr lang="ru-RU" b="1" dirty="0"/>
              <a:t>[5, 15]</a:t>
            </a:r>
            <a:r>
              <a:rPr lang="ru-RU" dirty="0"/>
              <a:t>. </a:t>
            </a:r>
          </a:p>
          <a:p>
            <a:pPr>
              <a:spcBef>
                <a:spcPts val="0"/>
              </a:spcBef>
            </a:pPr>
            <a:r>
              <a:rPr lang="ru-RU" dirty="0"/>
              <a:t>Начальное значение последовательности генерировать случайно из диапазона </a:t>
            </a:r>
            <a:r>
              <a:rPr lang="ru-RU" b="1" dirty="0"/>
              <a:t>[0, 10</a:t>
            </a:r>
            <a:r>
              <a:rPr lang="ru-RU" dirty="0"/>
              <a:t>], а знаменатель прогрессии из диапазона (0, 5]. </a:t>
            </a:r>
          </a:p>
          <a:p>
            <a:pPr>
              <a:spcBef>
                <a:spcPts val="0"/>
              </a:spcBef>
            </a:pPr>
            <a:r>
              <a:rPr lang="ru-RU" dirty="0"/>
              <a:t>Сгенерировать случайное число </a:t>
            </a:r>
            <a:r>
              <a:rPr lang="en-US" b="1" dirty="0"/>
              <a:t>step</a:t>
            </a:r>
            <a:r>
              <a:rPr lang="en-US" dirty="0"/>
              <a:t> </a:t>
            </a:r>
            <a:r>
              <a:rPr lang="ru-RU" dirty="0"/>
              <a:t>из диапазона [3, 15]. Вывести на экран информацию о последовательностях из массива, у которых элемент с номером </a:t>
            </a:r>
            <a:r>
              <a:rPr lang="en-US" b="1" dirty="0"/>
              <a:t>step</a:t>
            </a:r>
            <a:r>
              <a:rPr lang="en-US" dirty="0"/>
              <a:t> </a:t>
            </a:r>
            <a:r>
              <a:rPr lang="ru-RU" dirty="0"/>
              <a:t>больше, чем у отдельной последовательности.</a:t>
            </a:r>
            <a:r>
              <a:rPr lang="en-US" dirty="0"/>
              <a:t> </a:t>
            </a:r>
            <a:endParaRPr lang="ru-RU" dirty="0"/>
          </a:p>
          <a:p>
            <a:pPr>
              <a:spcBef>
                <a:spcPts val="0"/>
              </a:spcBef>
            </a:pPr>
            <a:r>
              <a:rPr lang="ru-RU" dirty="0"/>
              <a:t>Для каждой последовательности из массива вывести сумму первых </a:t>
            </a:r>
            <a:r>
              <a:rPr lang="en-US" b="1" dirty="0"/>
              <a:t>step</a:t>
            </a:r>
            <a:r>
              <a:rPr lang="en-US" dirty="0"/>
              <a:t> </a:t>
            </a:r>
            <a:r>
              <a:rPr lang="ru-RU" dirty="0"/>
              <a:t>членов.</a:t>
            </a:r>
          </a:p>
          <a:p>
            <a:pPr>
              <a:spcBef>
                <a:spcPts val="0"/>
              </a:spcBef>
            </a:pPr>
            <a:r>
              <a:rPr lang="ru-RU" dirty="0"/>
              <a:t>Соблюдение инкапсуляции и цикл повтора решения обязательны. Обязательно выводить промежуточные значения на экран.</a:t>
            </a:r>
          </a:p>
        </p:txBody>
      </p:sp>
    </p:spTree>
    <p:extLst>
      <p:ext uri="{BB962C8B-B14F-4D97-AF65-F5344CB8AC3E}">
        <p14:creationId xmlns:p14="http://schemas.microsoft.com/office/powerpoint/2010/main" val="3071715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42D5F1-3E78-5D44-8A83-7016BE796039}"/>
              </a:ext>
            </a:extLst>
          </p:cNvPr>
          <p:cNvSpPr>
            <a:spLocks noGrp="1"/>
          </p:cNvSpPr>
          <p:nvPr>
            <p:ph type="title"/>
          </p:nvPr>
        </p:nvSpPr>
        <p:spPr/>
        <p:txBody>
          <a:bodyPr/>
          <a:lstStyle/>
          <a:p>
            <a:r>
              <a:rPr lang="ru-RU" dirty="0"/>
              <a:t>Задача 12 (наследование)</a:t>
            </a:r>
          </a:p>
        </p:txBody>
      </p:sp>
      <p:sp>
        <p:nvSpPr>
          <p:cNvPr id="3" name="Объект 2">
            <a:extLst>
              <a:ext uri="{FF2B5EF4-FFF2-40B4-BE49-F238E27FC236}">
                <a16:creationId xmlns:a16="http://schemas.microsoft.com/office/drawing/2014/main" id="{D11321BF-DBBD-3249-B03F-3F8CA8983280}"/>
              </a:ext>
            </a:extLst>
          </p:cNvPr>
          <p:cNvSpPr>
            <a:spLocks noGrp="1"/>
          </p:cNvSpPr>
          <p:nvPr>
            <p:ph idx="1"/>
          </p:nvPr>
        </p:nvSpPr>
        <p:spPr>
          <a:ln>
            <a:solidFill>
              <a:srgbClr val="0070C0"/>
            </a:solidFill>
          </a:ln>
        </p:spPr>
        <p:txBody>
          <a:bodyPr>
            <a:normAutofit/>
          </a:bodyPr>
          <a:lstStyle/>
          <a:p>
            <a:r>
              <a:rPr lang="ru-RU" dirty="0"/>
              <a:t>Реализовать класс, представляющий сведения о человеке </a:t>
            </a:r>
            <a:r>
              <a:rPr lang="en-US" b="1" dirty="0"/>
              <a:t>Person</a:t>
            </a:r>
            <a:r>
              <a:rPr lang="ru-RU" dirty="0"/>
              <a:t>. Реализовать свойства: Ф.И.О.</a:t>
            </a:r>
            <a:r>
              <a:rPr lang="en-US" dirty="0"/>
              <a:t>(string </a:t>
            </a:r>
            <a:r>
              <a:rPr lang="en-US" dirty="0" err="1"/>
              <a:t>FullName</a:t>
            </a:r>
            <a:r>
              <a:rPr lang="en-US" dirty="0"/>
              <a:t>)</a:t>
            </a:r>
            <a:r>
              <a:rPr lang="ru-RU" dirty="0"/>
              <a:t>, дата рождения</a:t>
            </a:r>
            <a:r>
              <a:rPr lang="en-US" dirty="0"/>
              <a:t> (</a:t>
            </a:r>
            <a:r>
              <a:rPr lang="en-US" dirty="0" err="1"/>
              <a:t>DateTime</a:t>
            </a:r>
            <a:r>
              <a:rPr lang="en-US" dirty="0"/>
              <a:t> </a:t>
            </a:r>
            <a:r>
              <a:rPr lang="en-US" dirty="0" err="1"/>
              <a:t>BirthDate</a:t>
            </a:r>
            <a:r>
              <a:rPr lang="en-US" dirty="0"/>
              <a:t>)</a:t>
            </a:r>
            <a:r>
              <a:rPr lang="ru-RU" dirty="0"/>
              <a:t>, пол</a:t>
            </a:r>
            <a:r>
              <a:rPr lang="en-US" dirty="0"/>
              <a:t> (bool </a:t>
            </a:r>
            <a:r>
              <a:rPr lang="en-US" dirty="0" err="1"/>
              <a:t>IsMale</a:t>
            </a:r>
            <a:r>
              <a:rPr lang="en-US" dirty="0"/>
              <a:t>)</a:t>
            </a:r>
            <a:r>
              <a:rPr lang="ru-RU" dirty="0"/>
              <a:t>. Реализовать метод для вывода информации о человеке </a:t>
            </a:r>
            <a:r>
              <a:rPr lang="en-US" dirty="0"/>
              <a:t>void </a:t>
            </a:r>
            <a:r>
              <a:rPr lang="en-US" dirty="0" err="1"/>
              <a:t>ShowInfo</a:t>
            </a:r>
            <a:r>
              <a:rPr lang="ru-RU" dirty="0"/>
              <a:t>().</a:t>
            </a:r>
          </a:p>
          <a:p>
            <a:r>
              <a:rPr lang="ru-RU" dirty="0"/>
              <a:t>Реализовать класс, представляющий сведения о студенте </a:t>
            </a:r>
            <a:r>
              <a:rPr lang="en-US" b="1" dirty="0"/>
              <a:t>Student</a:t>
            </a:r>
            <a:r>
              <a:rPr lang="en-US" dirty="0"/>
              <a:t> </a:t>
            </a:r>
            <a:r>
              <a:rPr lang="ru-RU" dirty="0"/>
              <a:t>(наследуется от </a:t>
            </a:r>
            <a:r>
              <a:rPr lang="en-US" b="1" dirty="0"/>
              <a:t>Person</a:t>
            </a:r>
            <a:r>
              <a:rPr lang="ru-RU" dirty="0"/>
              <a:t>). Реализовать свойства: название ВУЗа (</a:t>
            </a:r>
            <a:r>
              <a:rPr lang="en-US" dirty="0"/>
              <a:t>string Institute</a:t>
            </a:r>
            <a:r>
              <a:rPr lang="ru-RU" dirty="0"/>
              <a:t>), специальность</a:t>
            </a:r>
            <a:r>
              <a:rPr lang="en-US" dirty="0"/>
              <a:t> (string </a:t>
            </a:r>
            <a:r>
              <a:rPr lang="en-US" dirty="0" err="1"/>
              <a:t>Speciality</a:t>
            </a:r>
            <a:r>
              <a:rPr lang="en-US" dirty="0"/>
              <a:t>)</a:t>
            </a:r>
            <a:r>
              <a:rPr lang="ru-RU" dirty="0"/>
              <a:t>.</a:t>
            </a:r>
          </a:p>
          <a:p>
            <a:r>
              <a:rPr lang="ru-RU" dirty="0"/>
              <a:t>Реализовать класс, представляющий сведения о сотруднике фирмы </a:t>
            </a:r>
            <a:r>
              <a:rPr lang="ru-RU" b="1" dirty="0" err="1"/>
              <a:t>Employee</a:t>
            </a:r>
            <a:r>
              <a:rPr lang="ru-RU" dirty="0"/>
              <a:t> (наследуется от </a:t>
            </a:r>
            <a:r>
              <a:rPr lang="en-US" b="1" dirty="0"/>
              <a:t>Person</a:t>
            </a:r>
            <a:r>
              <a:rPr lang="ru-RU" dirty="0"/>
              <a:t>). Реализовать свойства: название компании (</a:t>
            </a:r>
            <a:r>
              <a:rPr lang="en-US" dirty="0"/>
              <a:t>string CompanyName</a:t>
            </a:r>
            <a:r>
              <a:rPr lang="ru-RU" dirty="0"/>
              <a:t>), должность</a:t>
            </a:r>
            <a:r>
              <a:rPr lang="en-US" dirty="0"/>
              <a:t> (string Post)</a:t>
            </a:r>
            <a:r>
              <a:rPr lang="ru-RU" dirty="0"/>
              <a:t>, график</a:t>
            </a:r>
            <a:r>
              <a:rPr lang="en-US" dirty="0"/>
              <a:t> (string Schedule)</a:t>
            </a:r>
            <a:r>
              <a:rPr lang="ru-RU" dirty="0"/>
              <a:t>, оклад</a:t>
            </a:r>
            <a:r>
              <a:rPr lang="en-US" dirty="0"/>
              <a:t> (decimal Salary)</a:t>
            </a:r>
            <a:r>
              <a:rPr lang="ru-RU" dirty="0"/>
              <a:t>.</a:t>
            </a:r>
          </a:p>
          <a:p>
            <a:endParaRPr lang="ru-RU" dirty="0"/>
          </a:p>
          <a:p>
            <a:r>
              <a:rPr lang="ru-RU" dirty="0"/>
              <a:t>В основной программе решить задачи:</a:t>
            </a:r>
          </a:p>
          <a:p>
            <a:r>
              <a:rPr lang="ru-RU" dirty="0"/>
              <a:t>- Создать  объекты всех трех типов и вызвать </a:t>
            </a:r>
            <a:r>
              <a:rPr lang="en-US" dirty="0" err="1"/>
              <a:t>ShowInfo</a:t>
            </a:r>
            <a:r>
              <a:rPr lang="ru-RU" dirty="0"/>
              <a:t>(), чтобы показать всю доступную информацию.</a:t>
            </a:r>
          </a:p>
          <a:p>
            <a:r>
              <a:rPr lang="ru-RU" dirty="0"/>
              <a:t>- Создать массив </a:t>
            </a:r>
            <a:r>
              <a:rPr lang="en-US" b="1" dirty="0"/>
              <a:t>Person</a:t>
            </a:r>
            <a:r>
              <a:rPr lang="ru-RU" dirty="0"/>
              <a:t>[] </a:t>
            </a:r>
            <a:r>
              <a:rPr lang="en-US" dirty="0" err="1"/>
              <a:t>arr</a:t>
            </a:r>
            <a:r>
              <a:rPr lang="ru-RU" dirty="0"/>
              <a:t> и присвоить его членам объекты всех трех типов. Продемонстрировать работу метода </a:t>
            </a:r>
            <a:r>
              <a:rPr lang="en-US" dirty="0" err="1"/>
              <a:t>ShowInfo</a:t>
            </a:r>
            <a:r>
              <a:rPr lang="ru-RU" dirty="0"/>
              <a:t>() на массиве. </a:t>
            </a:r>
          </a:p>
        </p:txBody>
      </p:sp>
    </p:spTree>
    <p:extLst>
      <p:ext uri="{BB962C8B-B14F-4D97-AF65-F5344CB8AC3E}">
        <p14:creationId xmlns:p14="http://schemas.microsoft.com/office/powerpoint/2010/main" val="3778482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3200" b="1" dirty="0">
                <a:latin typeface="Arial" panose="020B0604020202020204" pitchFamily="34" charset="0"/>
                <a:cs typeface="Arial" panose="020B0604020202020204" pitchFamily="34" charset="0"/>
              </a:rPr>
              <a:t>Задача 1</a:t>
            </a:r>
          </a:p>
        </p:txBody>
      </p:sp>
      <p:sp>
        <p:nvSpPr>
          <p:cNvPr id="5" name="Номер слайда 4"/>
          <p:cNvSpPr>
            <a:spLocks noGrp="1"/>
          </p:cNvSpPr>
          <p:nvPr>
            <p:ph type="sldNum" sz="quarter" idx="12"/>
          </p:nvPr>
        </p:nvSpPr>
        <p:spPr/>
        <p:txBody>
          <a:bodyPr/>
          <a:lstStyle/>
          <a:p>
            <a:fld id="{F411F2F3-AEAF-4FB7-80D2-09F9D6DDE653}" type="slidenum">
              <a:rPr lang="ru-RU" smtClean="0"/>
              <a:t>3</a:t>
            </a:fld>
            <a:endParaRPr lang="ru-RU"/>
          </a:p>
        </p:txBody>
      </p:sp>
      <p:sp>
        <p:nvSpPr>
          <p:cNvPr id="4" name="Content Placeholder 3">
            <a:extLst>
              <a:ext uri="{FF2B5EF4-FFF2-40B4-BE49-F238E27FC236}">
                <a16:creationId xmlns:a16="http://schemas.microsoft.com/office/drawing/2014/main" id="{C60739F7-3F3A-499A-A1D2-232C78A18282}"/>
              </a:ext>
            </a:extLst>
          </p:cNvPr>
          <p:cNvSpPr>
            <a:spLocks noGrp="1"/>
          </p:cNvSpPr>
          <p:nvPr>
            <p:ph idx="1"/>
          </p:nvPr>
        </p:nvSpPr>
        <p:spPr/>
        <p:txBody>
          <a:bodyPr>
            <a:normAutofit fontScale="92500" lnSpcReduction="20000"/>
          </a:bodyPr>
          <a:lstStyle/>
          <a:p>
            <a:r>
              <a:rPr lang="en-US" sz="1100" dirty="0">
                <a:solidFill>
                  <a:srgbClr val="0000FF"/>
                </a:solidFill>
              </a:rPr>
              <a:t>using</a:t>
            </a:r>
            <a:r>
              <a:rPr lang="en-US" sz="1100" dirty="0">
                <a:solidFill>
                  <a:srgbClr val="000000"/>
                </a:solidFill>
              </a:rPr>
              <a:t> System;</a:t>
            </a:r>
          </a:p>
          <a:p>
            <a:endParaRPr lang="ru-RU" sz="1100" dirty="0">
              <a:solidFill>
                <a:srgbClr val="000000"/>
              </a:solidFill>
            </a:endParaRPr>
          </a:p>
          <a:p>
            <a:r>
              <a:rPr lang="ru-RU" sz="1100" dirty="0">
                <a:solidFill>
                  <a:srgbClr val="008000"/>
                </a:solidFill>
              </a:rPr>
              <a:t>/*</a:t>
            </a:r>
          </a:p>
          <a:p>
            <a:r>
              <a:rPr lang="en-US" sz="1100" dirty="0">
                <a:solidFill>
                  <a:srgbClr val="008000"/>
                </a:solidFill>
              </a:rPr>
              <a:t> * </a:t>
            </a:r>
            <a:r>
              <a:rPr lang="en-US" sz="1100" dirty="0" err="1">
                <a:solidFill>
                  <a:srgbClr val="008000"/>
                </a:solidFill>
              </a:rPr>
              <a:t>Item.cs</a:t>
            </a:r>
            <a:endParaRPr lang="en-US" sz="1100" dirty="0">
              <a:solidFill>
                <a:srgbClr val="008000"/>
              </a:solidFill>
            </a:endParaRPr>
          </a:p>
          <a:p>
            <a:r>
              <a:rPr lang="ru-RU" sz="1100" dirty="0">
                <a:solidFill>
                  <a:srgbClr val="008000"/>
                </a:solidFill>
              </a:rPr>
              <a:t> * </a:t>
            </a:r>
          </a:p>
          <a:p>
            <a:r>
              <a:rPr lang="ru-RU" sz="1100" dirty="0">
                <a:solidFill>
                  <a:srgbClr val="008000"/>
                </a:solidFill>
              </a:rPr>
              <a:t> * Представляет предмет в корзине покупок.</a:t>
            </a:r>
          </a:p>
          <a:p>
            <a:r>
              <a:rPr lang="ru-RU" sz="1100" dirty="0">
                <a:solidFill>
                  <a:srgbClr val="008000"/>
                </a:solidFill>
              </a:rPr>
              <a:t> */</a:t>
            </a:r>
            <a:endParaRPr lang="ru-RU" sz="1100" dirty="0">
              <a:solidFill>
                <a:srgbClr val="000000"/>
              </a:solidFill>
            </a:endParaRPr>
          </a:p>
          <a:p>
            <a:endParaRPr lang="ru-RU" sz="1100" dirty="0">
              <a:solidFill>
                <a:srgbClr val="000000"/>
              </a:solidFill>
            </a:endParaRPr>
          </a:p>
          <a:p>
            <a:r>
              <a:rPr lang="en-US" sz="1100" dirty="0">
                <a:solidFill>
                  <a:srgbClr val="0000FF"/>
                </a:solidFill>
              </a:rPr>
              <a:t>public</a:t>
            </a:r>
            <a:r>
              <a:rPr lang="en-US" sz="1100" dirty="0">
                <a:solidFill>
                  <a:srgbClr val="000000"/>
                </a:solidFill>
              </a:rPr>
              <a:t> </a:t>
            </a:r>
            <a:r>
              <a:rPr lang="en-US" sz="1100" dirty="0">
                <a:solidFill>
                  <a:srgbClr val="0000FF"/>
                </a:solidFill>
              </a:rPr>
              <a:t>class</a:t>
            </a:r>
            <a:r>
              <a:rPr lang="en-US" sz="1100" dirty="0">
                <a:solidFill>
                  <a:srgbClr val="000000"/>
                </a:solidFill>
              </a:rPr>
              <a:t> </a:t>
            </a:r>
            <a:r>
              <a:rPr lang="en-US" sz="1100" dirty="0">
                <a:solidFill>
                  <a:srgbClr val="2B91AF"/>
                </a:solidFill>
              </a:rPr>
              <a:t>Item</a:t>
            </a:r>
            <a:r>
              <a:rPr lang="en-US" sz="1100" dirty="0">
                <a:solidFill>
                  <a:srgbClr val="000000"/>
                </a:solidFill>
              </a:rPr>
              <a:t> {</a:t>
            </a:r>
          </a:p>
          <a:p>
            <a:r>
              <a:rPr lang="en-US" sz="1100" dirty="0">
                <a:solidFill>
                  <a:srgbClr val="000000"/>
                </a:solidFill>
              </a:rPr>
              <a:t>    </a:t>
            </a:r>
            <a:r>
              <a:rPr lang="en-US" sz="1100" dirty="0">
                <a:solidFill>
                  <a:srgbClr val="808080"/>
                </a:solidFill>
              </a:rPr>
              <a:t>///</a:t>
            </a:r>
            <a:r>
              <a:rPr lang="en-US" sz="1100" dirty="0">
                <a:solidFill>
                  <a:srgbClr val="008000"/>
                </a:solidFill>
              </a:rPr>
              <a:t> </a:t>
            </a:r>
            <a:r>
              <a:rPr lang="en-US" sz="1100" dirty="0">
                <a:solidFill>
                  <a:srgbClr val="808080"/>
                </a:solidFill>
              </a:rPr>
              <a:t>&lt;summary&gt;</a:t>
            </a:r>
            <a:endParaRPr lang="en-US" sz="1100" dirty="0">
              <a:solidFill>
                <a:srgbClr val="000000"/>
              </a:solidFill>
            </a:endParaRPr>
          </a:p>
          <a:p>
            <a:r>
              <a:rPr lang="ru-RU" sz="1100" dirty="0">
                <a:solidFill>
                  <a:srgbClr val="000000"/>
                </a:solidFill>
              </a:rPr>
              <a:t>    </a:t>
            </a:r>
            <a:r>
              <a:rPr lang="ru-RU" sz="1100" dirty="0">
                <a:solidFill>
                  <a:srgbClr val="808080"/>
                </a:solidFill>
              </a:rPr>
              <a:t>///</a:t>
            </a:r>
            <a:r>
              <a:rPr lang="ru-RU" sz="1100" dirty="0">
                <a:solidFill>
                  <a:srgbClr val="008000"/>
                </a:solidFill>
              </a:rPr>
              <a:t> Название предмета</a:t>
            </a:r>
            <a:endParaRPr lang="ru-RU" sz="1100" dirty="0">
              <a:solidFill>
                <a:srgbClr val="000000"/>
              </a:solidFill>
            </a:endParaRPr>
          </a:p>
          <a:p>
            <a:r>
              <a:rPr lang="en-US" sz="1100" dirty="0">
                <a:solidFill>
                  <a:srgbClr val="000000"/>
                </a:solidFill>
              </a:rPr>
              <a:t>    </a:t>
            </a:r>
            <a:r>
              <a:rPr lang="en-US" sz="1100" dirty="0">
                <a:solidFill>
                  <a:srgbClr val="808080"/>
                </a:solidFill>
              </a:rPr>
              <a:t>///</a:t>
            </a:r>
            <a:r>
              <a:rPr lang="en-US" sz="1100" dirty="0">
                <a:solidFill>
                  <a:srgbClr val="008000"/>
                </a:solidFill>
              </a:rPr>
              <a:t> </a:t>
            </a:r>
            <a:r>
              <a:rPr lang="en-US" sz="1100" dirty="0">
                <a:solidFill>
                  <a:srgbClr val="808080"/>
                </a:solidFill>
              </a:rPr>
              <a:t>&lt;/summary&gt;</a:t>
            </a:r>
            <a:endParaRPr lang="en-US" sz="1100" dirty="0">
              <a:solidFill>
                <a:srgbClr val="000000"/>
              </a:solidFill>
            </a:endParaRPr>
          </a:p>
          <a:p>
            <a:r>
              <a:rPr lang="en-US" sz="1100" dirty="0">
                <a:solidFill>
                  <a:srgbClr val="000000"/>
                </a:solidFill>
              </a:rPr>
              <a:t>    </a:t>
            </a:r>
            <a:r>
              <a:rPr lang="en-US" sz="1100" dirty="0">
                <a:solidFill>
                  <a:srgbClr val="0000FF"/>
                </a:solidFill>
              </a:rPr>
              <a:t>public</a:t>
            </a:r>
            <a:r>
              <a:rPr lang="en-US" sz="1100" dirty="0">
                <a:solidFill>
                  <a:srgbClr val="000000"/>
                </a:solidFill>
              </a:rPr>
              <a:t> </a:t>
            </a:r>
            <a:r>
              <a:rPr lang="en-US" sz="1100" dirty="0">
                <a:solidFill>
                  <a:srgbClr val="0000FF"/>
                </a:solidFill>
              </a:rPr>
              <a:t>string</a:t>
            </a:r>
            <a:r>
              <a:rPr lang="en-US" sz="1100" dirty="0">
                <a:solidFill>
                  <a:srgbClr val="000000"/>
                </a:solidFill>
              </a:rPr>
              <a:t> Name { </a:t>
            </a:r>
            <a:r>
              <a:rPr lang="en-US" sz="1100" dirty="0">
                <a:solidFill>
                  <a:srgbClr val="0000FF"/>
                </a:solidFill>
              </a:rPr>
              <a:t>get</a:t>
            </a:r>
            <a:r>
              <a:rPr lang="en-US" sz="1100" dirty="0">
                <a:solidFill>
                  <a:srgbClr val="000000"/>
                </a:solidFill>
              </a:rPr>
              <a:t>; }</a:t>
            </a:r>
          </a:p>
          <a:p>
            <a:endParaRPr lang="ru-RU" sz="1100" dirty="0">
              <a:solidFill>
                <a:srgbClr val="000000"/>
              </a:solidFill>
            </a:endParaRPr>
          </a:p>
          <a:p>
            <a:r>
              <a:rPr lang="en-US" sz="1100" dirty="0">
                <a:solidFill>
                  <a:srgbClr val="000000"/>
                </a:solidFill>
              </a:rPr>
              <a:t>    </a:t>
            </a:r>
            <a:r>
              <a:rPr lang="en-US" sz="1100" dirty="0">
                <a:solidFill>
                  <a:srgbClr val="808080"/>
                </a:solidFill>
              </a:rPr>
              <a:t>///</a:t>
            </a:r>
            <a:r>
              <a:rPr lang="en-US" sz="1100" dirty="0">
                <a:solidFill>
                  <a:srgbClr val="008000"/>
                </a:solidFill>
              </a:rPr>
              <a:t> </a:t>
            </a:r>
            <a:r>
              <a:rPr lang="en-US" sz="1100" dirty="0">
                <a:solidFill>
                  <a:srgbClr val="808080"/>
                </a:solidFill>
              </a:rPr>
              <a:t>&lt;summary&gt;</a:t>
            </a:r>
            <a:endParaRPr lang="en-US" sz="1100" dirty="0">
              <a:solidFill>
                <a:srgbClr val="000000"/>
              </a:solidFill>
            </a:endParaRPr>
          </a:p>
          <a:p>
            <a:r>
              <a:rPr lang="ru-RU" sz="1100" dirty="0">
                <a:solidFill>
                  <a:srgbClr val="000000"/>
                </a:solidFill>
              </a:rPr>
              <a:t>    </a:t>
            </a:r>
            <a:r>
              <a:rPr lang="ru-RU" sz="1100" dirty="0">
                <a:solidFill>
                  <a:srgbClr val="808080"/>
                </a:solidFill>
              </a:rPr>
              <a:t>///</a:t>
            </a:r>
            <a:r>
              <a:rPr lang="ru-RU" sz="1100" dirty="0">
                <a:solidFill>
                  <a:srgbClr val="008000"/>
                </a:solidFill>
              </a:rPr>
              <a:t> Цена предмета</a:t>
            </a:r>
            <a:endParaRPr lang="ru-RU" sz="1100" dirty="0">
              <a:solidFill>
                <a:srgbClr val="000000"/>
              </a:solidFill>
            </a:endParaRPr>
          </a:p>
          <a:p>
            <a:r>
              <a:rPr lang="en-US" sz="1100" dirty="0">
                <a:solidFill>
                  <a:srgbClr val="000000"/>
                </a:solidFill>
              </a:rPr>
              <a:t>    </a:t>
            </a:r>
            <a:r>
              <a:rPr lang="en-US" sz="1100" dirty="0">
                <a:solidFill>
                  <a:srgbClr val="808080"/>
                </a:solidFill>
              </a:rPr>
              <a:t>///</a:t>
            </a:r>
            <a:r>
              <a:rPr lang="en-US" sz="1100" dirty="0">
                <a:solidFill>
                  <a:srgbClr val="008000"/>
                </a:solidFill>
              </a:rPr>
              <a:t> </a:t>
            </a:r>
            <a:r>
              <a:rPr lang="en-US" sz="1100" dirty="0">
                <a:solidFill>
                  <a:srgbClr val="808080"/>
                </a:solidFill>
              </a:rPr>
              <a:t>&lt;/summary&gt;</a:t>
            </a:r>
            <a:endParaRPr lang="en-US" sz="1100" dirty="0">
              <a:solidFill>
                <a:srgbClr val="000000"/>
              </a:solidFill>
            </a:endParaRPr>
          </a:p>
          <a:p>
            <a:r>
              <a:rPr lang="en-US" sz="1100" dirty="0">
                <a:solidFill>
                  <a:srgbClr val="000000"/>
                </a:solidFill>
              </a:rPr>
              <a:t>    </a:t>
            </a:r>
            <a:r>
              <a:rPr lang="en-US" sz="1100" dirty="0">
                <a:solidFill>
                  <a:srgbClr val="0000FF"/>
                </a:solidFill>
              </a:rPr>
              <a:t>public</a:t>
            </a:r>
            <a:r>
              <a:rPr lang="en-US" sz="1100" dirty="0">
                <a:solidFill>
                  <a:srgbClr val="000000"/>
                </a:solidFill>
              </a:rPr>
              <a:t> </a:t>
            </a:r>
            <a:r>
              <a:rPr lang="en-US" sz="1100" dirty="0">
                <a:solidFill>
                  <a:srgbClr val="0000FF"/>
                </a:solidFill>
              </a:rPr>
              <a:t>double</a:t>
            </a:r>
            <a:r>
              <a:rPr lang="en-US" sz="1100" dirty="0">
                <a:solidFill>
                  <a:srgbClr val="000000"/>
                </a:solidFill>
              </a:rPr>
              <a:t> Price { </a:t>
            </a:r>
            <a:r>
              <a:rPr lang="en-US" sz="1100" dirty="0">
                <a:solidFill>
                  <a:srgbClr val="0000FF"/>
                </a:solidFill>
              </a:rPr>
              <a:t>get</a:t>
            </a:r>
            <a:r>
              <a:rPr lang="en-US" sz="1100" dirty="0">
                <a:solidFill>
                  <a:srgbClr val="000000"/>
                </a:solidFill>
              </a:rPr>
              <a:t>; }</a:t>
            </a:r>
          </a:p>
          <a:p>
            <a:endParaRPr lang="ru-RU" sz="1100" dirty="0">
              <a:solidFill>
                <a:srgbClr val="000000"/>
              </a:solidFill>
            </a:endParaRPr>
          </a:p>
          <a:p>
            <a:r>
              <a:rPr lang="en-US" sz="1100" dirty="0">
                <a:solidFill>
                  <a:srgbClr val="000000"/>
                </a:solidFill>
              </a:rPr>
              <a:t>    </a:t>
            </a:r>
            <a:r>
              <a:rPr lang="en-US" sz="1100" dirty="0">
                <a:solidFill>
                  <a:srgbClr val="808080"/>
                </a:solidFill>
              </a:rPr>
              <a:t>///</a:t>
            </a:r>
            <a:r>
              <a:rPr lang="en-US" sz="1100" dirty="0">
                <a:solidFill>
                  <a:srgbClr val="008000"/>
                </a:solidFill>
              </a:rPr>
              <a:t> </a:t>
            </a:r>
            <a:r>
              <a:rPr lang="en-US" sz="1100" dirty="0">
                <a:solidFill>
                  <a:srgbClr val="808080"/>
                </a:solidFill>
              </a:rPr>
              <a:t>&lt;summary&gt;</a:t>
            </a:r>
            <a:endParaRPr lang="en-US" sz="1100" dirty="0">
              <a:solidFill>
                <a:srgbClr val="000000"/>
              </a:solidFill>
            </a:endParaRPr>
          </a:p>
          <a:p>
            <a:r>
              <a:rPr lang="ru-RU" sz="1100" dirty="0">
                <a:solidFill>
                  <a:srgbClr val="000000"/>
                </a:solidFill>
              </a:rPr>
              <a:t>    </a:t>
            </a:r>
            <a:r>
              <a:rPr lang="ru-RU" sz="1100" dirty="0">
                <a:solidFill>
                  <a:srgbClr val="808080"/>
                </a:solidFill>
              </a:rPr>
              <a:t>///</a:t>
            </a:r>
            <a:r>
              <a:rPr lang="ru-RU" sz="1100" dirty="0">
                <a:solidFill>
                  <a:srgbClr val="008000"/>
                </a:solidFill>
              </a:rPr>
              <a:t> Количество предметов</a:t>
            </a:r>
            <a:endParaRPr lang="ru-RU" sz="1100" dirty="0">
              <a:solidFill>
                <a:srgbClr val="000000"/>
              </a:solidFill>
            </a:endParaRPr>
          </a:p>
          <a:p>
            <a:r>
              <a:rPr lang="en-US" sz="1100" dirty="0">
                <a:solidFill>
                  <a:srgbClr val="000000"/>
                </a:solidFill>
              </a:rPr>
              <a:t>    </a:t>
            </a:r>
            <a:r>
              <a:rPr lang="en-US" sz="1100" dirty="0">
                <a:solidFill>
                  <a:srgbClr val="808080"/>
                </a:solidFill>
              </a:rPr>
              <a:t>///</a:t>
            </a:r>
            <a:r>
              <a:rPr lang="en-US" sz="1100" dirty="0">
                <a:solidFill>
                  <a:srgbClr val="008000"/>
                </a:solidFill>
              </a:rPr>
              <a:t> </a:t>
            </a:r>
            <a:r>
              <a:rPr lang="en-US" sz="1100" dirty="0">
                <a:solidFill>
                  <a:srgbClr val="808080"/>
                </a:solidFill>
              </a:rPr>
              <a:t>&lt;/summary&gt;</a:t>
            </a:r>
            <a:endParaRPr lang="en-US" sz="1100" dirty="0">
              <a:solidFill>
                <a:srgbClr val="000000"/>
              </a:solidFill>
            </a:endParaRPr>
          </a:p>
          <a:p>
            <a:r>
              <a:rPr lang="en-US" sz="1100" dirty="0">
                <a:solidFill>
                  <a:srgbClr val="000000"/>
                </a:solidFill>
              </a:rPr>
              <a:t>    </a:t>
            </a:r>
            <a:r>
              <a:rPr lang="en-US" sz="1100" dirty="0">
                <a:solidFill>
                  <a:srgbClr val="0000FF"/>
                </a:solidFill>
              </a:rPr>
              <a:t>public</a:t>
            </a:r>
            <a:r>
              <a:rPr lang="en-US" sz="1100" dirty="0">
                <a:solidFill>
                  <a:srgbClr val="000000"/>
                </a:solidFill>
              </a:rPr>
              <a:t> </a:t>
            </a:r>
            <a:r>
              <a:rPr lang="en-US" sz="1100" dirty="0">
                <a:solidFill>
                  <a:srgbClr val="0000FF"/>
                </a:solidFill>
              </a:rPr>
              <a:t>int</a:t>
            </a:r>
            <a:r>
              <a:rPr lang="en-US" sz="1100" dirty="0">
                <a:solidFill>
                  <a:srgbClr val="000000"/>
                </a:solidFill>
              </a:rPr>
              <a:t> Quantity { </a:t>
            </a:r>
            <a:r>
              <a:rPr lang="en-US" sz="1100" dirty="0">
                <a:solidFill>
                  <a:srgbClr val="0000FF"/>
                </a:solidFill>
              </a:rPr>
              <a:t>get</a:t>
            </a:r>
            <a:r>
              <a:rPr lang="en-US" sz="1100" dirty="0">
                <a:solidFill>
                  <a:srgbClr val="000000"/>
                </a:solidFill>
              </a:rPr>
              <a:t>; }</a:t>
            </a:r>
          </a:p>
          <a:p>
            <a:endParaRPr lang="ru-RU" sz="1100" dirty="0">
              <a:solidFill>
                <a:srgbClr val="000000"/>
              </a:solidFill>
            </a:endParaRPr>
          </a:p>
          <a:p>
            <a:r>
              <a:rPr lang="en-US" sz="1100" dirty="0">
                <a:solidFill>
                  <a:srgbClr val="000000"/>
                </a:solidFill>
              </a:rPr>
              <a:t>    </a:t>
            </a:r>
            <a:r>
              <a:rPr lang="en-US" sz="1100" dirty="0">
                <a:solidFill>
                  <a:srgbClr val="808080"/>
                </a:solidFill>
              </a:rPr>
              <a:t>///</a:t>
            </a:r>
            <a:r>
              <a:rPr lang="en-US" sz="1100" dirty="0">
                <a:solidFill>
                  <a:srgbClr val="008000"/>
                </a:solidFill>
              </a:rPr>
              <a:t> </a:t>
            </a:r>
            <a:r>
              <a:rPr lang="en-US" sz="1100" dirty="0">
                <a:solidFill>
                  <a:srgbClr val="808080"/>
                </a:solidFill>
              </a:rPr>
              <a:t>&lt;summary&gt;</a:t>
            </a:r>
            <a:endParaRPr lang="en-US" sz="1100" dirty="0">
              <a:solidFill>
                <a:srgbClr val="000000"/>
              </a:solidFill>
            </a:endParaRPr>
          </a:p>
          <a:p>
            <a:r>
              <a:rPr lang="ru-RU" sz="1100" dirty="0">
                <a:solidFill>
                  <a:srgbClr val="000000"/>
                </a:solidFill>
              </a:rPr>
              <a:t>    </a:t>
            </a:r>
            <a:r>
              <a:rPr lang="ru-RU" sz="1100" dirty="0">
                <a:solidFill>
                  <a:srgbClr val="808080"/>
                </a:solidFill>
              </a:rPr>
              <a:t>///</a:t>
            </a:r>
            <a:r>
              <a:rPr lang="ru-RU" sz="1100" dirty="0">
                <a:solidFill>
                  <a:srgbClr val="008000"/>
                </a:solidFill>
              </a:rPr>
              <a:t> Создаёт новый предмет на основе переданных свойств</a:t>
            </a:r>
            <a:endParaRPr lang="ru-RU" sz="1100" dirty="0">
              <a:solidFill>
                <a:srgbClr val="000000"/>
              </a:solidFill>
            </a:endParaRPr>
          </a:p>
          <a:p>
            <a:r>
              <a:rPr lang="en-US" sz="1100" dirty="0">
                <a:solidFill>
                  <a:srgbClr val="000000"/>
                </a:solidFill>
              </a:rPr>
              <a:t>    </a:t>
            </a:r>
            <a:r>
              <a:rPr lang="en-US" sz="1100" dirty="0">
                <a:solidFill>
                  <a:srgbClr val="808080"/>
                </a:solidFill>
              </a:rPr>
              <a:t>///</a:t>
            </a:r>
            <a:r>
              <a:rPr lang="en-US" sz="1100" dirty="0">
                <a:solidFill>
                  <a:srgbClr val="008000"/>
                </a:solidFill>
              </a:rPr>
              <a:t> </a:t>
            </a:r>
            <a:r>
              <a:rPr lang="en-US" sz="1100" dirty="0">
                <a:solidFill>
                  <a:srgbClr val="808080"/>
                </a:solidFill>
              </a:rPr>
              <a:t>&lt;/summary&gt;</a:t>
            </a:r>
            <a:endParaRPr lang="en-US" sz="1100" dirty="0">
              <a:solidFill>
                <a:srgbClr val="000000"/>
              </a:solidFill>
            </a:endParaRPr>
          </a:p>
          <a:p>
            <a:r>
              <a:rPr lang="ru-RU" sz="1100" dirty="0">
                <a:solidFill>
                  <a:srgbClr val="000000"/>
                </a:solidFill>
              </a:rPr>
              <a:t>    </a:t>
            </a:r>
            <a:r>
              <a:rPr lang="ru-RU" sz="1100" dirty="0">
                <a:solidFill>
                  <a:srgbClr val="808080"/>
                </a:solidFill>
              </a:rPr>
              <a:t>///</a:t>
            </a:r>
            <a:r>
              <a:rPr lang="ru-RU" sz="1100" dirty="0">
                <a:solidFill>
                  <a:srgbClr val="008000"/>
                </a:solidFill>
              </a:rPr>
              <a:t> </a:t>
            </a:r>
            <a:r>
              <a:rPr lang="ru-RU" sz="1100" dirty="0">
                <a:solidFill>
                  <a:srgbClr val="808080"/>
                </a:solidFill>
              </a:rPr>
              <a:t>&lt;</a:t>
            </a:r>
            <a:r>
              <a:rPr lang="ru-RU" sz="1100" dirty="0" err="1">
                <a:solidFill>
                  <a:srgbClr val="808080"/>
                </a:solidFill>
              </a:rPr>
              <a:t>param</a:t>
            </a:r>
            <a:r>
              <a:rPr lang="ru-RU" sz="1100" dirty="0">
                <a:solidFill>
                  <a:srgbClr val="808080"/>
                </a:solidFill>
              </a:rPr>
              <a:t> </a:t>
            </a:r>
            <a:r>
              <a:rPr lang="ru-RU" sz="1100" dirty="0" err="1">
                <a:solidFill>
                  <a:srgbClr val="808080"/>
                </a:solidFill>
              </a:rPr>
              <a:t>name</a:t>
            </a:r>
            <a:r>
              <a:rPr lang="ru-RU" sz="1100" dirty="0">
                <a:solidFill>
                  <a:srgbClr val="808080"/>
                </a:solidFill>
              </a:rPr>
              <a:t>="</a:t>
            </a:r>
            <a:r>
              <a:rPr lang="ru-RU" sz="1100" dirty="0" err="1">
                <a:solidFill>
                  <a:srgbClr val="000000"/>
                </a:solidFill>
              </a:rPr>
              <a:t>itemName</a:t>
            </a:r>
            <a:r>
              <a:rPr lang="ru-RU" sz="1100" dirty="0">
                <a:solidFill>
                  <a:srgbClr val="808080"/>
                </a:solidFill>
              </a:rPr>
              <a:t>"&gt;</a:t>
            </a:r>
            <a:r>
              <a:rPr lang="ru-RU" sz="1100" dirty="0">
                <a:solidFill>
                  <a:srgbClr val="008000"/>
                </a:solidFill>
              </a:rPr>
              <a:t>Название предмета</a:t>
            </a:r>
            <a:r>
              <a:rPr lang="ru-RU" sz="1100" dirty="0">
                <a:solidFill>
                  <a:srgbClr val="808080"/>
                </a:solidFill>
              </a:rPr>
              <a:t>&lt;/</a:t>
            </a:r>
            <a:r>
              <a:rPr lang="ru-RU" sz="1100" dirty="0" err="1">
                <a:solidFill>
                  <a:srgbClr val="808080"/>
                </a:solidFill>
              </a:rPr>
              <a:t>param</a:t>
            </a:r>
            <a:r>
              <a:rPr lang="ru-RU" sz="1100" dirty="0">
                <a:solidFill>
                  <a:srgbClr val="808080"/>
                </a:solidFill>
              </a:rPr>
              <a:t>&gt;</a:t>
            </a:r>
            <a:endParaRPr lang="ru-RU" sz="1100" dirty="0">
              <a:solidFill>
                <a:srgbClr val="000000"/>
              </a:solidFill>
            </a:endParaRPr>
          </a:p>
          <a:p>
            <a:r>
              <a:rPr lang="en-US" sz="1100" dirty="0">
                <a:solidFill>
                  <a:srgbClr val="000000"/>
                </a:solidFill>
              </a:rPr>
              <a:t>    </a:t>
            </a:r>
            <a:r>
              <a:rPr lang="en-US" sz="1100" dirty="0">
                <a:solidFill>
                  <a:srgbClr val="808080"/>
                </a:solidFill>
              </a:rPr>
              <a:t>///</a:t>
            </a:r>
            <a:r>
              <a:rPr lang="en-US" sz="1100" dirty="0">
                <a:solidFill>
                  <a:srgbClr val="008000"/>
                </a:solidFill>
              </a:rPr>
              <a:t> </a:t>
            </a:r>
            <a:r>
              <a:rPr lang="en-US" sz="1100" dirty="0">
                <a:solidFill>
                  <a:srgbClr val="808080"/>
                </a:solidFill>
              </a:rPr>
              <a:t>&lt;param name="</a:t>
            </a:r>
            <a:r>
              <a:rPr lang="en-US" sz="1100" dirty="0" err="1">
                <a:solidFill>
                  <a:srgbClr val="000000"/>
                </a:solidFill>
              </a:rPr>
              <a:t>itemPrice</a:t>
            </a:r>
            <a:r>
              <a:rPr lang="en-US" sz="1100" dirty="0">
                <a:solidFill>
                  <a:srgbClr val="808080"/>
                </a:solidFill>
              </a:rPr>
              <a:t>"&gt;</a:t>
            </a:r>
            <a:r>
              <a:rPr lang="ru-RU" sz="1100" dirty="0">
                <a:solidFill>
                  <a:srgbClr val="008000"/>
                </a:solidFill>
              </a:rPr>
              <a:t>Цена предмета</a:t>
            </a:r>
            <a:r>
              <a:rPr lang="ru-RU" sz="1100" dirty="0">
                <a:solidFill>
                  <a:srgbClr val="808080"/>
                </a:solidFill>
              </a:rPr>
              <a:t>&lt;/</a:t>
            </a:r>
            <a:r>
              <a:rPr lang="en-US" sz="1100" dirty="0">
                <a:solidFill>
                  <a:srgbClr val="808080"/>
                </a:solidFill>
              </a:rPr>
              <a:t>param&gt;</a:t>
            </a:r>
            <a:endParaRPr lang="en-US" sz="1100" dirty="0">
              <a:solidFill>
                <a:srgbClr val="000000"/>
              </a:solidFill>
            </a:endParaRPr>
          </a:p>
          <a:p>
            <a:r>
              <a:rPr lang="en-US" sz="1100" dirty="0">
                <a:solidFill>
                  <a:srgbClr val="000000"/>
                </a:solidFill>
              </a:rPr>
              <a:t>    </a:t>
            </a:r>
            <a:r>
              <a:rPr lang="en-US" sz="1100" dirty="0">
                <a:solidFill>
                  <a:srgbClr val="808080"/>
                </a:solidFill>
              </a:rPr>
              <a:t>///</a:t>
            </a:r>
            <a:r>
              <a:rPr lang="en-US" sz="1100" dirty="0">
                <a:solidFill>
                  <a:srgbClr val="008000"/>
                </a:solidFill>
              </a:rPr>
              <a:t> </a:t>
            </a:r>
            <a:r>
              <a:rPr lang="en-US" sz="1100" dirty="0">
                <a:solidFill>
                  <a:srgbClr val="808080"/>
                </a:solidFill>
              </a:rPr>
              <a:t>&lt;param name="</a:t>
            </a:r>
            <a:r>
              <a:rPr lang="en-US" sz="1100" dirty="0" err="1">
                <a:solidFill>
                  <a:srgbClr val="000000"/>
                </a:solidFill>
              </a:rPr>
              <a:t>numPurchased</a:t>
            </a:r>
            <a:r>
              <a:rPr lang="en-US" sz="1100" dirty="0">
                <a:solidFill>
                  <a:srgbClr val="808080"/>
                </a:solidFill>
              </a:rPr>
              <a:t>"&gt;</a:t>
            </a:r>
            <a:r>
              <a:rPr lang="ru-RU" sz="1100" dirty="0">
                <a:solidFill>
                  <a:srgbClr val="008000"/>
                </a:solidFill>
              </a:rPr>
              <a:t>Количество предметов</a:t>
            </a:r>
            <a:r>
              <a:rPr lang="ru-RU" sz="1100" dirty="0">
                <a:solidFill>
                  <a:srgbClr val="808080"/>
                </a:solidFill>
              </a:rPr>
              <a:t>&lt;/</a:t>
            </a:r>
            <a:r>
              <a:rPr lang="en-US" sz="1100" dirty="0">
                <a:solidFill>
                  <a:srgbClr val="808080"/>
                </a:solidFill>
              </a:rPr>
              <a:t>param&gt;</a:t>
            </a:r>
            <a:endParaRPr lang="en-US" sz="1100" dirty="0">
              <a:solidFill>
                <a:srgbClr val="000000"/>
              </a:solidFill>
            </a:endParaRPr>
          </a:p>
          <a:p>
            <a:r>
              <a:rPr lang="en-US" sz="1100" dirty="0">
                <a:solidFill>
                  <a:srgbClr val="000000"/>
                </a:solidFill>
              </a:rPr>
              <a:t>    </a:t>
            </a:r>
            <a:r>
              <a:rPr lang="en-US" sz="1100" dirty="0">
                <a:solidFill>
                  <a:srgbClr val="0000FF"/>
                </a:solidFill>
              </a:rPr>
              <a:t>public</a:t>
            </a:r>
            <a:r>
              <a:rPr lang="en-US" sz="1100" dirty="0">
                <a:solidFill>
                  <a:srgbClr val="000000"/>
                </a:solidFill>
              </a:rPr>
              <a:t> Item(</a:t>
            </a:r>
            <a:r>
              <a:rPr lang="en-US" sz="1100" dirty="0">
                <a:solidFill>
                  <a:srgbClr val="0000FF"/>
                </a:solidFill>
              </a:rPr>
              <a:t>string</a:t>
            </a:r>
            <a:r>
              <a:rPr lang="en-US" sz="1100" dirty="0">
                <a:solidFill>
                  <a:srgbClr val="000000"/>
                </a:solidFill>
              </a:rPr>
              <a:t> </a:t>
            </a:r>
            <a:r>
              <a:rPr lang="en-US" sz="1100" dirty="0" err="1">
                <a:solidFill>
                  <a:srgbClr val="000000"/>
                </a:solidFill>
              </a:rPr>
              <a:t>itemName</a:t>
            </a:r>
            <a:r>
              <a:rPr lang="en-US" sz="1100" dirty="0">
                <a:solidFill>
                  <a:srgbClr val="000000"/>
                </a:solidFill>
              </a:rPr>
              <a:t>, </a:t>
            </a:r>
            <a:r>
              <a:rPr lang="en-US" sz="1100" dirty="0">
                <a:solidFill>
                  <a:srgbClr val="0000FF"/>
                </a:solidFill>
              </a:rPr>
              <a:t>double</a:t>
            </a:r>
            <a:r>
              <a:rPr lang="en-US" sz="1100" dirty="0">
                <a:solidFill>
                  <a:srgbClr val="000000"/>
                </a:solidFill>
              </a:rPr>
              <a:t> </a:t>
            </a:r>
            <a:r>
              <a:rPr lang="en-US" sz="1100" dirty="0" err="1">
                <a:solidFill>
                  <a:srgbClr val="000000"/>
                </a:solidFill>
              </a:rPr>
              <a:t>itemPrice</a:t>
            </a:r>
            <a:r>
              <a:rPr lang="en-US" sz="1100" dirty="0">
                <a:solidFill>
                  <a:srgbClr val="000000"/>
                </a:solidFill>
              </a:rPr>
              <a:t>, </a:t>
            </a:r>
            <a:r>
              <a:rPr lang="en-US" sz="1100" dirty="0">
                <a:solidFill>
                  <a:srgbClr val="0000FF"/>
                </a:solidFill>
              </a:rPr>
              <a:t>int</a:t>
            </a:r>
            <a:r>
              <a:rPr lang="en-US" sz="1100" dirty="0">
                <a:solidFill>
                  <a:srgbClr val="000000"/>
                </a:solidFill>
              </a:rPr>
              <a:t> </a:t>
            </a:r>
            <a:r>
              <a:rPr lang="en-US" sz="1100" dirty="0" err="1">
                <a:solidFill>
                  <a:srgbClr val="000000"/>
                </a:solidFill>
              </a:rPr>
              <a:t>numPurchased</a:t>
            </a:r>
            <a:r>
              <a:rPr lang="en-US" sz="1100" dirty="0">
                <a:solidFill>
                  <a:srgbClr val="000000"/>
                </a:solidFill>
              </a:rPr>
              <a:t>)</a:t>
            </a:r>
          </a:p>
          <a:p>
            <a:r>
              <a:rPr lang="ru-RU" sz="1100" dirty="0">
                <a:solidFill>
                  <a:srgbClr val="000000"/>
                </a:solidFill>
              </a:rPr>
              <a:t>    {</a:t>
            </a:r>
          </a:p>
          <a:p>
            <a:r>
              <a:rPr lang="en-US" sz="1100" dirty="0">
                <a:solidFill>
                  <a:srgbClr val="000000"/>
                </a:solidFill>
              </a:rPr>
              <a:t>        Name = </a:t>
            </a:r>
            <a:r>
              <a:rPr lang="en-US" sz="1100" dirty="0" err="1">
                <a:solidFill>
                  <a:srgbClr val="000000"/>
                </a:solidFill>
              </a:rPr>
              <a:t>itemName</a:t>
            </a:r>
            <a:r>
              <a:rPr lang="en-US" sz="1100" dirty="0">
                <a:solidFill>
                  <a:srgbClr val="000000"/>
                </a:solidFill>
              </a:rPr>
              <a:t>;</a:t>
            </a:r>
          </a:p>
          <a:p>
            <a:r>
              <a:rPr lang="en-US" sz="1100" dirty="0">
                <a:solidFill>
                  <a:srgbClr val="000000"/>
                </a:solidFill>
              </a:rPr>
              <a:t>        Price = </a:t>
            </a:r>
            <a:r>
              <a:rPr lang="en-US" sz="1100" dirty="0" err="1">
                <a:solidFill>
                  <a:srgbClr val="000000"/>
                </a:solidFill>
              </a:rPr>
              <a:t>itemPrice</a:t>
            </a:r>
            <a:r>
              <a:rPr lang="en-US" sz="1100" dirty="0">
                <a:solidFill>
                  <a:srgbClr val="000000"/>
                </a:solidFill>
              </a:rPr>
              <a:t>;</a:t>
            </a:r>
          </a:p>
          <a:p>
            <a:r>
              <a:rPr lang="en-US" sz="1100" dirty="0">
                <a:solidFill>
                  <a:srgbClr val="000000"/>
                </a:solidFill>
              </a:rPr>
              <a:t>        Quantity = </a:t>
            </a:r>
            <a:r>
              <a:rPr lang="en-US" sz="1100" dirty="0" err="1">
                <a:solidFill>
                  <a:srgbClr val="000000"/>
                </a:solidFill>
              </a:rPr>
              <a:t>numPurchased</a:t>
            </a:r>
            <a:r>
              <a:rPr lang="en-US" sz="1100" dirty="0">
                <a:solidFill>
                  <a:srgbClr val="000000"/>
                </a:solidFill>
              </a:rPr>
              <a:t>;</a:t>
            </a:r>
          </a:p>
          <a:p>
            <a:r>
              <a:rPr lang="ru-RU" sz="1100" dirty="0">
                <a:solidFill>
                  <a:srgbClr val="000000"/>
                </a:solidFill>
              </a:rPr>
              <a:t>    }</a:t>
            </a:r>
          </a:p>
          <a:p>
            <a:endParaRPr lang="ru-RU" sz="1100" dirty="0">
              <a:solidFill>
                <a:srgbClr val="000000"/>
              </a:solidFill>
            </a:endParaRPr>
          </a:p>
          <a:p>
            <a:r>
              <a:rPr lang="en-US" sz="1100" dirty="0">
                <a:solidFill>
                  <a:srgbClr val="000000"/>
                </a:solidFill>
              </a:rPr>
              <a:t>    </a:t>
            </a:r>
            <a:r>
              <a:rPr lang="en-US" sz="1100" dirty="0">
                <a:solidFill>
                  <a:srgbClr val="808080"/>
                </a:solidFill>
              </a:rPr>
              <a:t>///</a:t>
            </a:r>
            <a:r>
              <a:rPr lang="en-US" sz="1100" dirty="0">
                <a:solidFill>
                  <a:srgbClr val="008000"/>
                </a:solidFill>
              </a:rPr>
              <a:t> </a:t>
            </a:r>
            <a:r>
              <a:rPr lang="en-US" sz="1100" dirty="0">
                <a:solidFill>
                  <a:srgbClr val="808080"/>
                </a:solidFill>
              </a:rPr>
              <a:t>&lt;summary&gt;</a:t>
            </a:r>
            <a:endParaRPr lang="en-US" sz="1100" dirty="0">
              <a:solidFill>
                <a:srgbClr val="000000"/>
              </a:solidFill>
            </a:endParaRPr>
          </a:p>
          <a:p>
            <a:r>
              <a:rPr lang="ru-RU" sz="1100" dirty="0">
                <a:solidFill>
                  <a:srgbClr val="000000"/>
                </a:solidFill>
              </a:rPr>
              <a:t>    </a:t>
            </a:r>
            <a:r>
              <a:rPr lang="ru-RU" sz="1100" dirty="0">
                <a:solidFill>
                  <a:srgbClr val="808080"/>
                </a:solidFill>
              </a:rPr>
              <a:t>///</a:t>
            </a:r>
            <a:r>
              <a:rPr lang="ru-RU" sz="1100" dirty="0">
                <a:solidFill>
                  <a:srgbClr val="008000"/>
                </a:solidFill>
              </a:rPr>
              <a:t> Возвращает строку, представляющую текущий объект</a:t>
            </a:r>
            <a:endParaRPr lang="ru-RU" sz="1100" dirty="0">
              <a:solidFill>
                <a:srgbClr val="000000"/>
              </a:solidFill>
            </a:endParaRPr>
          </a:p>
          <a:p>
            <a:r>
              <a:rPr lang="en-US" sz="1100" dirty="0">
                <a:solidFill>
                  <a:srgbClr val="000000"/>
                </a:solidFill>
              </a:rPr>
              <a:t>    </a:t>
            </a:r>
            <a:r>
              <a:rPr lang="en-US" sz="1100" dirty="0">
                <a:solidFill>
                  <a:srgbClr val="808080"/>
                </a:solidFill>
              </a:rPr>
              <a:t>///</a:t>
            </a:r>
            <a:r>
              <a:rPr lang="en-US" sz="1100" dirty="0">
                <a:solidFill>
                  <a:srgbClr val="008000"/>
                </a:solidFill>
              </a:rPr>
              <a:t> </a:t>
            </a:r>
            <a:r>
              <a:rPr lang="en-US" sz="1100" dirty="0">
                <a:solidFill>
                  <a:srgbClr val="808080"/>
                </a:solidFill>
              </a:rPr>
              <a:t>&lt;/summary&gt;</a:t>
            </a:r>
            <a:endParaRPr lang="en-US" sz="1100" dirty="0">
              <a:solidFill>
                <a:srgbClr val="000000"/>
              </a:solidFill>
            </a:endParaRPr>
          </a:p>
          <a:p>
            <a:r>
              <a:rPr lang="en-US" sz="1100" dirty="0">
                <a:solidFill>
                  <a:srgbClr val="000000"/>
                </a:solidFill>
              </a:rPr>
              <a:t>    </a:t>
            </a:r>
            <a:r>
              <a:rPr lang="en-US" sz="1100" dirty="0">
                <a:solidFill>
                  <a:srgbClr val="808080"/>
                </a:solidFill>
              </a:rPr>
              <a:t>///</a:t>
            </a:r>
            <a:r>
              <a:rPr lang="en-US" sz="1100" dirty="0">
                <a:solidFill>
                  <a:srgbClr val="008000"/>
                </a:solidFill>
              </a:rPr>
              <a:t> </a:t>
            </a:r>
            <a:r>
              <a:rPr lang="en-US" sz="1100" dirty="0">
                <a:solidFill>
                  <a:srgbClr val="808080"/>
                </a:solidFill>
              </a:rPr>
              <a:t>&lt;returns&gt;&lt;/returns&gt;</a:t>
            </a:r>
            <a:endParaRPr lang="en-US" sz="1100" dirty="0">
              <a:solidFill>
                <a:srgbClr val="000000"/>
              </a:solidFill>
            </a:endParaRPr>
          </a:p>
          <a:p>
            <a:r>
              <a:rPr lang="en-US" sz="1100" dirty="0">
                <a:solidFill>
                  <a:srgbClr val="000000"/>
                </a:solidFill>
              </a:rPr>
              <a:t>    </a:t>
            </a:r>
            <a:r>
              <a:rPr lang="en-US" sz="1100" dirty="0">
                <a:solidFill>
                  <a:srgbClr val="0000FF"/>
                </a:solidFill>
              </a:rPr>
              <a:t>public</a:t>
            </a:r>
            <a:r>
              <a:rPr lang="en-US" sz="1100" dirty="0">
                <a:solidFill>
                  <a:srgbClr val="000000"/>
                </a:solidFill>
              </a:rPr>
              <a:t> </a:t>
            </a:r>
            <a:r>
              <a:rPr lang="en-US" sz="1100" dirty="0">
                <a:solidFill>
                  <a:srgbClr val="0000FF"/>
                </a:solidFill>
              </a:rPr>
              <a:t>override</a:t>
            </a:r>
            <a:r>
              <a:rPr lang="en-US" sz="1100" dirty="0">
                <a:solidFill>
                  <a:srgbClr val="000000"/>
                </a:solidFill>
              </a:rPr>
              <a:t> </a:t>
            </a:r>
            <a:r>
              <a:rPr lang="en-US" sz="1100" dirty="0">
                <a:solidFill>
                  <a:srgbClr val="0000FF"/>
                </a:solidFill>
              </a:rPr>
              <a:t>string</a:t>
            </a:r>
            <a:r>
              <a:rPr lang="en-US" sz="1100" dirty="0">
                <a:solidFill>
                  <a:srgbClr val="000000"/>
                </a:solidFill>
              </a:rPr>
              <a:t> </a:t>
            </a:r>
            <a:r>
              <a:rPr lang="en-US" sz="1100" dirty="0" err="1">
                <a:solidFill>
                  <a:srgbClr val="000000"/>
                </a:solidFill>
              </a:rPr>
              <a:t>ToString</a:t>
            </a:r>
            <a:r>
              <a:rPr lang="en-US" sz="1100" dirty="0">
                <a:solidFill>
                  <a:srgbClr val="000000"/>
                </a:solidFill>
              </a:rPr>
              <a:t>()</a:t>
            </a:r>
          </a:p>
          <a:p>
            <a:r>
              <a:rPr lang="ru-RU" sz="1100" dirty="0">
                <a:solidFill>
                  <a:srgbClr val="000000"/>
                </a:solidFill>
              </a:rPr>
              <a:t>    {</a:t>
            </a:r>
          </a:p>
          <a:p>
            <a:r>
              <a:rPr lang="en-US" sz="1100" dirty="0">
                <a:solidFill>
                  <a:srgbClr val="000000"/>
                </a:solidFill>
              </a:rPr>
              <a:t>        </a:t>
            </a:r>
            <a:r>
              <a:rPr lang="en-US" sz="1100" dirty="0">
                <a:solidFill>
                  <a:srgbClr val="0000FF"/>
                </a:solidFill>
              </a:rPr>
              <a:t>return</a:t>
            </a:r>
            <a:r>
              <a:rPr lang="en-US" sz="1100" dirty="0">
                <a:solidFill>
                  <a:srgbClr val="000000"/>
                </a:solidFill>
              </a:rPr>
              <a:t> </a:t>
            </a:r>
            <a:r>
              <a:rPr lang="en-US" sz="1100" dirty="0">
                <a:solidFill>
                  <a:srgbClr val="A31515"/>
                </a:solidFill>
              </a:rPr>
              <a:t>$"</a:t>
            </a:r>
            <a:r>
              <a:rPr lang="en-US" sz="1100" dirty="0">
                <a:solidFill>
                  <a:srgbClr val="000000"/>
                </a:solidFill>
              </a:rPr>
              <a:t>{Name}</a:t>
            </a:r>
            <a:r>
              <a:rPr lang="en-US" sz="1100" dirty="0">
                <a:solidFill>
                  <a:srgbClr val="A31515"/>
                </a:solidFill>
              </a:rPr>
              <a:t>\t\t</a:t>
            </a:r>
            <a:r>
              <a:rPr lang="en-US" sz="1100" dirty="0">
                <a:solidFill>
                  <a:srgbClr val="000000"/>
                </a:solidFill>
              </a:rPr>
              <a:t>{</a:t>
            </a:r>
            <a:r>
              <a:rPr lang="en-US" sz="1100" dirty="0" err="1">
                <a:solidFill>
                  <a:srgbClr val="000000"/>
                </a:solidFill>
              </a:rPr>
              <a:t>Price:</a:t>
            </a:r>
            <a:r>
              <a:rPr lang="en-US" sz="1100" dirty="0" err="1">
                <a:solidFill>
                  <a:srgbClr val="A31515"/>
                </a:solidFill>
              </a:rPr>
              <a:t>C</a:t>
            </a:r>
            <a:r>
              <a:rPr lang="en-US" sz="1100" dirty="0">
                <a:solidFill>
                  <a:srgbClr val="000000"/>
                </a:solidFill>
              </a:rPr>
              <a:t>}</a:t>
            </a:r>
            <a:r>
              <a:rPr lang="en-US" sz="1100" dirty="0">
                <a:solidFill>
                  <a:srgbClr val="A31515"/>
                </a:solidFill>
              </a:rPr>
              <a:t>\t\t</a:t>
            </a:r>
            <a:r>
              <a:rPr lang="en-US" sz="1100" dirty="0">
                <a:solidFill>
                  <a:srgbClr val="000000"/>
                </a:solidFill>
              </a:rPr>
              <a:t>{Quantity}</a:t>
            </a:r>
            <a:r>
              <a:rPr lang="en-US" sz="1100" dirty="0">
                <a:solidFill>
                  <a:srgbClr val="A31515"/>
                </a:solidFill>
              </a:rPr>
              <a:t>\t\t</a:t>
            </a:r>
            <a:r>
              <a:rPr lang="en-US" sz="1100" dirty="0">
                <a:solidFill>
                  <a:srgbClr val="000000"/>
                </a:solidFill>
              </a:rPr>
              <a:t>{Price * </a:t>
            </a:r>
            <a:r>
              <a:rPr lang="en-US" sz="1100" dirty="0" err="1">
                <a:solidFill>
                  <a:srgbClr val="000000"/>
                </a:solidFill>
              </a:rPr>
              <a:t>Quantity:</a:t>
            </a:r>
            <a:r>
              <a:rPr lang="en-US" sz="1100" dirty="0" err="1">
                <a:solidFill>
                  <a:srgbClr val="A31515"/>
                </a:solidFill>
              </a:rPr>
              <a:t>C</a:t>
            </a:r>
            <a:r>
              <a:rPr lang="en-US" sz="1100" dirty="0">
                <a:solidFill>
                  <a:srgbClr val="000000"/>
                </a:solidFill>
              </a:rPr>
              <a:t>}</a:t>
            </a:r>
            <a:r>
              <a:rPr lang="en-US" sz="1100" dirty="0">
                <a:solidFill>
                  <a:srgbClr val="A31515"/>
                </a:solidFill>
              </a:rPr>
              <a:t>"</a:t>
            </a:r>
            <a:r>
              <a:rPr lang="en-US" sz="1100" dirty="0">
                <a:solidFill>
                  <a:srgbClr val="000000"/>
                </a:solidFill>
              </a:rPr>
              <a:t>;</a:t>
            </a:r>
          </a:p>
          <a:p>
            <a:r>
              <a:rPr lang="ru-RU" sz="1100" dirty="0">
                <a:solidFill>
                  <a:srgbClr val="000000"/>
                </a:solidFill>
              </a:rPr>
              <a:t>    }</a:t>
            </a:r>
          </a:p>
          <a:p>
            <a:r>
              <a:rPr lang="ru-RU" sz="1100" dirty="0">
                <a:solidFill>
                  <a:srgbClr val="000000"/>
                </a:solidFill>
              </a:rPr>
              <a:t>}</a:t>
            </a:r>
            <a:endParaRPr lang="ru-RU" sz="1100" dirty="0"/>
          </a:p>
        </p:txBody>
      </p:sp>
    </p:spTree>
    <p:extLst>
      <p:ext uri="{BB962C8B-B14F-4D97-AF65-F5344CB8AC3E}">
        <p14:creationId xmlns:p14="http://schemas.microsoft.com/office/powerpoint/2010/main" val="166796330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3200" b="1" dirty="0">
                <a:latin typeface="Arial" panose="020B0604020202020204" pitchFamily="34" charset="0"/>
                <a:cs typeface="Arial" panose="020B0604020202020204" pitchFamily="34" charset="0"/>
              </a:rPr>
              <a:t>Задача 1</a:t>
            </a:r>
          </a:p>
        </p:txBody>
      </p:sp>
      <p:sp>
        <p:nvSpPr>
          <p:cNvPr id="5" name="Номер слайда 4"/>
          <p:cNvSpPr>
            <a:spLocks noGrp="1"/>
          </p:cNvSpPr>
          <p:nvPr>
            <p:ph type="sldNum" sz="quarter" idx="12"/>
          </p:nvPr>
        </p:nvSpPr>
        <p:spPr/>
        <p:txBody>
          <a:bodyPr/>
          <a:lstStyle/>
          <a:p>
            <a:fld id="{F411F2F3-AEAF-4FB7-80D2-09F9D6DDE653}" type="slidenum">
              <a:rPr lang="ru-RU" smtClean="0"/>
              <a:t>4</a:t>
            </a:fld>
            <a:endParaRPr lang="ru-RU"/>
          </a:p>
        </p:txBody>
      </p:sp>
      <p:sp>
        <p:nvSpPr>
          <p:cNvPr id="6" name="Content Placeholder 5">
            <a:extLst>
              <a:ext uri="{FF2B5EF4-FFF2-40B4-BE49-F238E27FC236}">
                <a16:creationId xmlns:a16="http://schemas.microsoft.com/office/drawing/2014/main" id="{53FC230C-5E18-4A5E-9B18-635BC6F678C7}"/>
              </a:ext>
            </a:extLst>
          </p:cNvPr>
          <p:cNvSpPr>
            <a:spLocks noGrp="1"/>
          </p:cNvSpPr>
          <p:nvPr>
            <p:ph idx="1"/>
          </p:nvPr>
        </p:nvSpPr>
        <p:spPr>
          <a:ln>
            <a:solidFill>
              <a:schemeClr val="accent1"/>
            </a:solidFill>
          </a:ln>
        </p:spPr>
        <p:txBody>
          <a:bodyPr>
            <a:normAutofit fontScale="55000" lnSpcReduction="20000"/>
          </a:bodyPr>
          <a:lstStyle/>
          <a:p>
            <a:r>
              <a:rPr lang="ru-RU" dirty="0">
                <a:solidFill>
                  <a:srgbClr val="008000"/>
                </a:solidFill>
              </a:rPr>
              <a:t>/*</a:t>
            </a:r>
          </a:p>
          <a:p>
            <a:r>
              <a:rPr lang="en-US" dirty="0">
                <a:solidFill>
                  <a:srgbClr val="008000"/>
                </a:solidFill>
              </a:rPr>
              <a:t> * </a:t>
            </a:r>
            <a:r>
              <a:rPr lang="en-US" dirty="0" err="1">
                <a:solidFill>
                  <a:srgbClr val="008000"/>
                </a:solidFill>
              </a:rPr>
              <a:t>ShoppingCart.cs</a:t>
            </a:r>
            <a:endParaRPr lang="en-US" dirty="0">
              <a:solidFill>
                <a:srgbClr val="008000"/>
              </a:solidFill>
            </a:endParaRPr>
          </a:p>
          <a:p>
            <a:r>
              <a:rPr lang="ru-RU" dirty="0">
                <a:solidFill>
                  <a:srgbClr val="008000"/>
                </a:solidFill>
              </a:rPr>
              <a:t> * </a:t>
            </a:r>
          </a:p>
          <a:p>
            <a:r>
              <a:rPr lang="ru-RU" dirty="0">
                <a:solidFill>
                  <a:srgbClr val="008000"/>
                </a:solidFill>
              </a:rPr>
              <a:t> * Представляет корзину покупок</a:t>
            </a:r>
          </a:p>
          <a:p>
            <a:r>
              <a:rPr lang="ru-RU" dirty="0">
                <a:solidFill>
                  <a:srgbClr val="008000"/>
                </a:solidFill>
              </a:rPr>
              <a:t> */</a:t>
            </a:r>
            <a:endParaRPr lang="ru-RU" dirty="0">
              <a:solidFill>
                <a:srgbClr val="000000"/>
              </a:solidFill>
            </a:endParaRPr>
          </a:p>
          <a:p>
            <a:endParaRPr lang="ru-RU" dirty="0">
              <a:solidFill>
                <a:srgbClr val="000000"/>
              </a:solidFill>
            </a:endParaRPr>
          </a:p>
          <a:p>
            <a:r>
              <a:rPr lang="en-US" dirty="0">
                <a:solidFill>
                  <a:srgbClr val="0000FF"/>
                </a:solidFill>
              </a:rPr>
              <a:t>public</a:t>
            </a:r>
            <a:r>
              <a:rPr lang="en-US" dirty="0">
                <a:solidFill>
                  <a:srgbClr val="000000"/>
                </a:solidFill>
              </a:rPr>
              <a:t> </a:t>
            </a:r>
            <a:r>
              <a:rPr lang="en-US" dirty="0">
                <a:solidFill>
                  <a:srgbClr val="0000FF"/>
                </a:solidFill>
              </a:rPr>
              <a:t>class</a:t>
            </a:r>
            <a:r>
              <a:rPr lang="en-US" dirty="0">
                <a:solidFill>
                  <a:srgbClr val="000000"/>
                </a:solidFill>
              </a:rPr>
              <a:t> </a:t>
            </a:r>
            <a:r>
              <a:rPr lang="en-US" dirty="0" err="1">
                <a:solidFill>
                  <a:srgbClr val="2B91AF"/>
                </a:solidFill>
              </a:rPr>
              <a:t>ShoppingCart</a:t>
            </a:r>
            <a:r>
              <a:rPr lang="en-US" dirty="0">
                <a:solidFill>
                  <a:srgbClr val="000000"/>
                </a:solidFill>
              </a:rPr>
              <a:t> {</a:t>
            </a:r>
          </a:p>
          <a:p>
            <a:r>
              <a:rPr lang="ru-RU" dirty="0">
                <a:solidFill>
                  <a:srgbClr val="000000"/>
                </a:solidFill>
              </a:rPr>
              <a:t>    </a:t>
            </a:r>
            <a:r>
              <a:rPr lang="ru-RU" dirty="0" err="1">
                <a:solidFill>
                  <a:srgbClr val="0000FF"/>
                </a:solidFill>
              </a:rPr>
              <a:t>private</a:t>
            </a:r>
            <a:r>
              <a:rPr lang="ru-RU" dirty="0">
                <a:solidFill>
                  <a:srgbClr val="000000"/>
                </a:solidFill>
              </a:rPr>
              <a:t> </a:t>
            </a:r>
            <a:r>
              <a:rPr lang="ru-RU" dirty="0" err="1">
                <a:solidFill>
                  <a:srgbClr val="0000FF"/>
                </a:solidFill>
              </a:rPr>
              <a:t>int</a:t>
            </a:r>
            <a:r>
              <a:rPr lang="ru-RU" dirty="0">
                <a:solidFill>
                  <a:srgbClr val="000000"/>
                </a:solidFill>
              </a:rPr>
              <a:t> _</a:t>
            </a:r>
            <a:r>
              <a:rPr lang="ru-RU" dirty="0" err="1">
                <a:solidFill>
                  <a:srgbClr val="000000"/>
                </a:solidFill>
              </a:rPr>
              <a:t>itemCount</a:t>
            </a:r>
            <a:r>
              <a:rPr lang="ru-RU" dirty="0">
                <a:solidFill>
                  <a:srgbClr val="000000"/>
                </a:solidFill>
              </a:rPr>
              <a:t>; </a:t>
            </a:r>
            <a:r>
              <a:rPr lang="ru-RU" dirty="0">
                <a:solidFill>
                  <a:srgbClr val="008000"/>
                </a:solidFill>
              </a:rPr>
              <a:t>// количество предметов в корзине</a:t>
            </a:r>
            <a:endParaRPr lang="ru-RU" dirty="0">
              <a:solidFill>
                <a:srgbClr val="000000"/>
              </a:solidFill>
            </a:endParaRPr>
          </a:p>
          <a:p>
            <a:r>
              <a:rPr lang="ru-RU" dirty="0">
                <a:solidFill>
                  <a:srgbClr val="000000"/>
                </a:solidFill>
              </a:rPr>
              <a:t>    </a:t>
            </a:r>
            <a:r>
              <a:rPr lang="ru-RU" dirty="0" err="1">
                <a:solidFill>
                  <a:srgbClr val="0000FF"/>
                </a:solidFill>
              </a:rPr>
              <a:t>private</a:t>
            </a:r>
            <a:r>
              <a:rPr lang="ru-RU" dirty="0">
                <a:solidFill>
                  <a:srgbClr val="000000"/>
                </a:solidFill>
              </a:rPr>
              <a:t> </a:t>
            </a:r>
            <a:r>
              <a:rPr lang="ru-RU" dirty="0" err="1">
                <a:solidFill>
                  <a:srgbClr val="0000FF"/>
                </a:solidFill>
              </a:rPr>
              <a:t>double</a:t>
            </a:r>
            <a:r>
              <a:rPr lang="ru-RU" dirty="0">
                <a:solidFill>
                  <a:srgbClr val="000000"/>
                </a:solidFill>
              </a:rPr>
              <a:t> _</a:t>
            </a:r>
            <a:r>
              <a:rPr lang="ru-RU" dirty="0" err="1">
                <a:solidFill>
                  <a:srgbClr val="000000"/>
                </a:solidFill>
              </a:rPr>
              <a:t>totalPrice</a:t>
            </a:r>
            <a:r>
              <a:rPr lang="ru-RU" dirty="0">
                <a:solidFill>
                  <a:srgbClr val="000000"/>
                </a:solidFill>
              </a:rPr>
              <a:t>; </a:t>
            </a:r>
            <a:r>
              <a:rPr lang="ru-RU" dirty="0">
                <a:solidFill>
                  <a:srgbClr val="008000"/>
                </a:solidFill>
              </a:rPr>
              <a:t>// цена всех предметов в корзине</a:t>
            </a:r>
            <a:endParaRPr lang="ru-RU" dirty="0">
              <a:solidFill>
                <a:srgbClr val="000000"/>
              </a:solidFill>
            </a:endParaRPr>
          </a:p>
          <a:p>
            <a:r>
              <a:rPr lang="en-US" dirty="0">
                <a:solidFill>
                  <a:srgbClr val="000000"/>
                </a:solidFill>
              </a:rPr>
              <a:t>    </a:t>
            </a:r>
            <a:r>
              <a:rPr lang="en-US" dirty="0">
                <a:solidFill>
                  <a:srgbClr val="0000FF"/>
                </a:solidFill>
              </a:rPr>
              <a:t>private</a:t>
            </a:r>
            <a:r>
              <a:rPr lang="en-US" dirty="0">
                <a:solidFill>
                  <a:srgbClr val="000000"/>
                </a:solidFill>
              </a:rPr>
              <a:t> </a:t>
            </a:r>
            <a:r>
              <a:rPr lang="en-US" dirty="0">
                <a:solidFill>
                  <a:srgbClr val="0000FF"/>
                </a:solidFill>
              </a:rPr>
              <a:t>int</a:t>
            </a:r>
            <a:r>
              <a:rPr lang="en-US" dirty="0">
                <a:solidFill>
                  <a:srgbClr val="000000"/>
                </a:solidFill>
              </a:rPr>
              <a:t> _capacity; </a:t>
            </a:r>
            <a:r>
              <a:rPr lang="en-US" dirty="0">
                <a:solidFill>
                  <a:srgbClr val="008000"/>
                </a:solidFill>
              </a:rPr>
              <a:t>// </a:t>
            </a:r>
            <a:r>
              <a:rPr lang="ru-RU" dirty="0">
                <a:solidFill>
                  <a:srgbClr val="008000"/>
                </a:solidFill>
              </a:rPr>
              <a:t>текущая вместимость корзины</a:t>
            </a:r>
            <a:endParaRPr lang="ru-RU" dirty="0">
              <a:solidFill>
                <a:srgbClr val="000000"/>
              </a:solidFill>
            </a:endParaRPr>
          </a:p>
          <a:p>
            <a:endParaRPr lang="ru-RU" dirty="0">
              <a:solidFill>
                <a:srgbClr val="000000"/>
              </a:solidFill>
            </a:endParaRPr>
          </a:p>
          <a:p>
            <a:r>
              <a:rPr lang="en-US" dirty="0">
                <a:solidFill>
                  <a:srgbClr val="000000"/>
                </a:solidFill>
              </a:rPr>
              <a:t>    </a:t>
            </a:r>
            <a:r>
              <a:rPr lang="en-US" dirty="0">
                <a:solidFill>
                  <a:srgbClr val="808080"/>
                </a:solidFill>
              </a:rPr>
              <a:t>///</a:t>
            </a:r>
            <a:r>
              <a:rPr lang="en-US" dirty="0">
                <a:solidFill>
                  <a:srgbClr val="008000"/>
                </a:solidFill>
              </a:rPr>
              <a:t> </a:t>
            </a:r>
            <a:r>
              <a:rPr lang="en-US" dirty="0">
                <a:solidFill>
                  <a:srgbClr val="808080"/>
                </a:solidFill>
              </a:rPr>
              <a:t>&lt;summary&gt;</a:t>
            </a:r>
            <a:endParaRPr lang="en-US" dirty="0">
              <a:solidFill>
                <a:srgbClr val="000000"/>
              </a:solidFill>
            </a:endParaRPr>
          </a:p>
          <a:p>
            <a:r>
              <a:rPr lang="ru-RU" dirty="0">
                <a:solidFill>
                  <a:srgbClr val="000000"/>
                </a:solidFill>
              </a:rPr>
              <a:t>    </a:t>
            </a:r>
            <a:r>
              <a:rPr lang="ru-RU" dirty="0">
                <a:solidFill>
                  <a:srgbClr val="808080"/>
                </a:solidFill>
              </a:rPr>
              <a:t>///</a:t>
            </a:r>
            <a:r>
              <a:rPr lang="ru-RU" dirty="0">
                <a:solidFill>
                  <a:srgbClr val="008000"/>
                </a:solidFill>
              </a:rPr>
              <a:t> Создаёт новый экземпляр корзины с вместимостью в 5 элементов</a:t>
            </a:r>
            <a:endParaRPr lang="ru-RU" dirty="0">
              <a:solidFill>
                <a:srgbClr val="000000"/>
              </a:solidFill>
            </a:endParaRPr>
          </a:p>
          <a:p>
            <a:r>
              <a:rPr lang="en-US" dirty="0">
                <a:solidFill>
                  <a:srgbClr val="000000"/>
                </a:solidFill>
              </a:rPr>
              <a:t>    </a:t>
            </a:r>
            <a:r>
              <a:rPr lang="en-US" dirty="0">
                <a:solidFill>
                  <a:srgbClr val="808080"/>
                </a:solidFill>
              </a:rPr>
              <a:t>///</a:t>
            </a:r>
            <a:r>
              <a:rPr lang="en-US" dirty="0">
                <a:solidFill>
                  <a:srgbClr val="008000"/>
                </a:solidFill>
              </a:rPr>
              <a:t> </a:t>
            </a:r>
            <a:r>
              <a:rPr lang="en-US" dirty="0">
                <a:solidFill>
                  <a:srgbClr val="808080"/>
                </a:solidFill>
              </a:rPr>
              <a:t>&lt;/summary&gt;</a:t>
            </a:r>
            <a:endParaRPr lang="en-US" dirty="0">
              <a:solidFill>
                <a:srgbClr val="000000"/>
              </a:solidFill>
            </a:endParaRPr>
          </a:p>
          <a:p>
            <a:r>
              <a:rPr lang="en-US" dirty="0">
                <a:solidFill>
                  <a:srgbClr val="000000"/>
                </a:solidFill>
              </a:rPr>
              <a:t>    </a:t>
            </a:r>
            <a:r>
              <a:rPr lang="en-US" dirty="0">
                <a:solidFill>
                  <a:srgbClr val="0000FF"/>
                </a:solidFill>
              </a:rPr>
              <a:t>public</a:t>
            </a:r>
            <a:r>
              <a:rPr lang="en-US" dirty="0">
                <a:solidFill>
                  <a:srgbClr val="000000"/>
                </a:solidFill>
              </a:rPr>
              <a:t> </a:t>
            </a:r>
            <a:r>
              <a:rPr lang="en-US" dirty="0" err="1">
                <a:solidFill>
                  <a:srgbClr val="000000"/>
                </a:solidFill>
              </a:rPr>
              <a:t>ShoppingCart</a:t>
            </a:r>
            <a:r>
              <a:rPr lang="en-US" dirty="0">
                <a:solidFill>
                  <a:srgbClr val="000000"/>
                </a:solidFill>
              </a:rPr>
              <a:t>()</a:t>
            </a:r>
          </a:p>
          <a:p>
            <a:r>
              <a:rPr lang="ru-RU" dirty="0">
                <a:solidFill>
                  <a:srgbClr val="000000"/>
                </a:solidFill>
              </a:rPr>
              <a:t>    {</a:t>
            </a:r>
          </a:p>
          <a:p>
            <a:r>
              <a:rPr lang="en-US" dirty="0">
                <a:solidFill>
                  <a:srgbClr val="000000"/>
                </a:solidFill>
              </a:rPr>
              <a:t>        _capacity = 5;</a:t>
            </a:r>
          </a:p>
          <a:p>
            <a:r>
              <a:rPr lang="en-US" dirty="0">
                <a:solidFill>
                  <a:srgbClr val="000000"/>
                </a:solidFill>
              </a:rPr>
              <a:t>        _</a:t>
            </a:r>
            <a:r>
              <a:rPr lang="en-US" dirty="0" err="1">
                <a:solidFill>
                  <a:srgbClr val="000000"/>
                </a:solidFill>
              </a:rPr>
              <a:t>itemCount</a:t>
            </a:r>
            <a:r>
              <a:rPr lang="en-US" dirty="0">
                <a:solidFill>
                  <a:srgbClr val="000000"/>
                </a:solidFill>
              </a:rPr>
              <a:t> = 0;</a:t>
            </a:r>
          </a:p>
          <a:p>
            <a:r>
              <a:rPr lang="en-US" dirty="0">
                <a:solidFill>
                  <a:srgbClr val="000000"/>
                </a:solidFill>
              </a:rPr>
              <a:t>        _</a:t>
            </a:r>
            <a:r>
              <a:rPr lang="en-US" dirty="0" err="1">
                <a:solidFill>
                  <a:srgbClr val="000000"/>
                </a:solidFill>
              </a:rPr>
              <a:t>totalPrice</a:t>
            </a:r>
            <a:r>
              <a:rPr lang="en-US" dirty="0">
                <a:solidFill>
                  <a:srgbClr val="000000"/>
                </a:solidFill>
              </a:rPr>
              <a:t> = 0.0;</a:t>
            </a:r>
          </a:p>
          <a:p>
            <a:r>
              <a:rPr lang="ru-RU" dirty="0">
                <a:solidFill>
                  <a:srgbClr val="000000"/>
                </a:solidFill>
              </a:rPr>
              <a:t>    }</a:t>
            </a:r>
          </a:p>
          <a:p>
            <a:endParaRPr lang="ru-RU" dirty="0">
              <a:solidFill>
                <a:srgbClr val="000000"/>
              </a:solidFill>
            </a:endParaRPr>
          </a:p>
          <a:p>
            <a:r>
              <a:rPr lang="en-US" dirty="0">
                <a:solidFill>
                  <a:srgbClr val="000000"/>
                </a:solidFill>
              </a:rPr>
              <a:t>    </a:t>
            </a:r>
            <a:r>
              <a:rPr lang="en-US" dirty="0">
                <a:solidFill>
                  <a:srgbClr val="808080"/>
                </a:solidFill>
              </a:rPr>
              <a:t>///</a:t>
            </a:r>
            <a:r>
              <a:rPr lang="en-US" dirty="0">
                <a:solidFill>
                  <a:srgbClr val="008000"/>
                </a:solidFill>
              </a:rPr>
              <a:t> </a:t>
            </a:r>
            <a:r>
              <a:rPr lang="en-US" dirty="0">
                <a:solidFill>
                  <a:srgbClr val="808080"/>
                </a:solidFill>
              </a:rPr>
              <a:t>&lt;summary&gt;</a:t>
            </a:r>
            <a:endParaRPr lang="en-US" dirty="0">
              <a:solidFill>
                <a:srgbClr val="000000"/>
              </a:solidFill>
            </a:endParaRPr>
          </a:p>
          <a:p>
            <a:r>
              <a:rPr lang="ru-RU" dirty="0">
                <a:solidFill>
                  <a:srgbClr val="000000"/>
                </a:solidFill>
              </a:rPr>
              <a:t>    </a:t>
            </a:r>
            <a:r>
              <a:rPr lang="ru-RU" dirty="0">
                <a:solidFill>
                  <a:srgbClr val="808080"/>
                </a:solidFill>
              </a:rPr>
              <a:t>///</a:t>
            </a:r>
            <a:r>
              <a:rPr lang="ru-RU" dirty="0">
                <a:solidFill>
                  <a:srgbClr val="008000"/>
                </a:solidFill>
              </a:rPr>
              <a:t> Добавляет предмет в корзину</a:t>
            </a:r>
            <a:endParaRPr lang="ru-RU" dirty="0">
              <a:solidFill>
                <a:srgbClr val="000000"/>
              </a:solidFill>
            </a:endParaRPr>
          </a:p>
          <a:p>
            <a:r>
              <a:rPr lang="en-US" dirty="0">
                <a:solidFill>
                  <a:srgbClr val="000000"/>
                </a:solidFill>
              </a:rPr>
              <a:t>    </a:t>
            </a:r>
            <a:r>
              <a:rPr lang="en-US" dirty="0">
                <a:solidFill>
                  <a:srgbClr val="808080"/>
                </a:solidFill>
              </a:rPr>
              <a:t>///</a:t>
            </a:r>
            <a:r>
              <a:rPr lang="en-US" dirty="0">
                <a:solidFill>
                  <a:srgbClr val="008000"/>
                </a:solidFill>
              </a:rPr>
              <a:t> </a:t>
            </a:r>
            <a:r>
              <a:rPr lang="en-US" dirty="0">
                <a:solidFill>
                  <a:srgbClr val="808080"/>
                </a:solidFill>
              </a:rPr>
              <a:t>&lt;/summary&gt;</a:t>
            </a:r>
            <a:endParaRPr lang="en-US" dirty="0">
              <a:solidFill>
                <a:srgbClr val="000000"/>
              </a:solidFill>
            </a:endParaRPr>
          </a:p>
          <a:p>
            <a:r>
              <a:rPr lang="ru-RU" dirty="0">
                <a:solidFill>
                  <a:srgbClr val="000000"/>
                </a:solidFill>
              </a:rPr>
              <a:t>    </a:t>
            </a:r>
            <a:r>
              <a:rPr lang="ru-RU" dirty="0">
                <a:solidFill>
                  <a:srgbClr val="808080"/>
                </a:solidFill>
              </a:rPr>
              <a:t>///</a:t>
            </a:r>
            <a:r>
              <a:rPr lang="ru-RU" dirty="0">
                <a:solidFill>
                  <a:srgbClr val="008000"/>
                </a:solidFill>
              </a:rPr>
              <a:t> </a:t>
            </a:r>
            <a:r>
              <a:rPr lang="ru-RU" dirty="0">
                <a:solidFill>
                  <a:srgbClr val="808080"/>
                </a:solidFill>
              </a:rPr>
              <a:t>&lt;</a:t>
            </a:r>
            <a:r>
              <a:rPr lang="ru-RU" dirty="0" err="1">
                <a:solidFill>
                  <a:srgbClr val="808080"/>
                </a:solidFill>
              </a:rPr>
              <a:t>param</a:t>
            </a:r>
            <a:r>
              <a:rPr lang="ru-RU" dirty="0">
                <a:solidFill>
                  <a:srgbClr val="808080"/>
                </a:solidFill>
              </a:rPr>
              <a:t> </a:t>
            </a:r>
            <a:r>
              <a:rPr lang="ru-RU" dirty="0" err="1">
                <a:solidFill>
                  <a:srgbClr val="808080"/>
                </a:solidFill>
              </a:rPr>
              <a:t>name</a:t>
            </a:r>
            <a:r>
              <a:rPr lang="ru-RU" dirty="0">
                <a:solidFill>
                  <a:srgbClr val="808080"/>
                </a:solidFill>
              </a:rPr>
              <a:t>="</a:t>
            </a:r>
            <a:r>
              <a:rPr lang="ru-RU" dirty="0" err="1">
                <a:solidFill>
                  <a:srgbClr val="000000"/>
                </a:solidFill>
              </a:rPr>
              <a:t>itemName</a:t>
            </a:r>
            <a:r>
              <a:rPr lang="ru-RU" dirty="0">
                <a:solidFill>
                  <a:srgbClr val="808080"/>
                </a:solidFill>
              </a:rPr>
              <a:t>"&gt;</a:t>
            </a:r>
            <a:r>
              <a:rPr lang="ru-RU" dirty="0">
                <a:solidFill>
                  <a:srgbClr val="008000"/>
                </a:solidFill>
              </a:rPr>
              <a:t>Название предмета</a:t>
            </a:r>
            <a:r>
              <a:rPr lang="ru-RU" dirty="0">
                <a:solidFill>
                  <a:srgbClr val="808080"/>
                </a:solidFill>
              </a:rPr>
              <a:t>&lt;/</a:t>
            </a:r>
            <a:r>
              <a:rPr lang="ru-RU" dirty="0" err="1">
                <a:solidFill>
                  <a:srgbClr val="808080"/>
                </a:solidFill>
              </a:rPr>
              <a:t>param</a:t>
            </a:r>
            <a:r>
              <a:rPr lang="ru-RU" dirty="0">
                <a:solidFill>
                  <a:srgbClr val="808080"/>
                </a:solidFill>
              </a:rPr>
              <a:t>&gt;</a:t>
            </a:r>
            <a:endParaRPr lang="ru-RU" dirty="0">
              <a:solidFill>
                <a:srgbClr val="000000"/>
              </a:solidFill>
            </a:endParaRPr>
          </a:p>
          <a:p>
            <a:r>
              <a:rPr lang="en-US" dirty="0">
                <a:solidFill>
                  <a:srgbClr val="000000"/>
                </a:solidFill>
              </a:rPr>
              <a:t>    </a:t>
            </a:r>
            <a:r>
              <a:rPr lang="en-US" dirty="0">
                <a:solidFill>
                  <a:srgbClr val="808080"/>
                </a:solidFill>
              </a:rPr>
              <a:t>///</a:t>
            </a:r>
            <a:r>
              <a:rPr lang="en-US" dirty="0">
                <a:solidFill>
                  <a:srgbClr val="008000"/>
                </a:solidFill>
              </a:rPr>
              <a:t> </a:t>
            </a:r>
            <a:r>
              <a:rPr lang="en-US" dirty="0">
                <a:solidFill>
                  <a:srgbClr val="808080"/>
                </a:solidFill>
              </a:rPr>
              <a:t>&lt;param name="</a:t>
            </a:r>
            <a:r>
              <a:rPr lang="en-US" dirty="0">
                <a:solidFill>
                  <a:srgbClr val="000000"/>
                </a:solidFill>
              </a:rPr>
              <a:t>price</a:t>
            </a:r>
            <a:r>
              <a:rPr lang="en-US" dirty="0">
                <a:solidFill>
                  <a:srgbClr val="808080"/>
                </a:solidFill>
              </a:rPr>
              <a:t>"&gt;</a:t>
            </a:r>
            <a:r>
              <a:rPr lang="ru-RU" dirty="0">
                <a:solidFill>
                  <a:srgbClr val="008000"/>
                </a:solidFill>
              </a:rPr>
              <a:t>Цена предмета</a:t>
            </a:r>
            <a:r>
              <a:rPr lang="ru-RU" dirty="0">
                <a:solidFill>
                  <a:srgbClr val="808080"/>
                </a:solidFill>
              </a:rPr>
              <a:t>&lt;/</a:t>
            </a:r>
            <a:r>
              <a:rPr lang="en-US" dirty="0">
                <a:solidFill>
                  <a:srgbClr val="808080"/>
                </a:solidFill>
              </a:rPr>
              <a:t>param&gt;</a:t>
            </a:r>
            <a:endParaRPr lang="en-US" dirty="0">
              <a:solidFill>
                <a:srgbClr val="000000"/>
              </a:solidFill>
            </a:endParaRPr>
          </a:p>
          <a:p>
            <a:r>
              <a:rPr lang="ru-RU" dirty="0">
                <a:solidFill>
                  <a:srgbClr val="000000"/>
                </a:solidFill>
              </a:rPr>
              <a:t>    </a:t>
            </a:r>
            <a:r>
              <a:rPr lang="ru-RU" dirty="0">
                <a:solidFill>
                  <a:srgbClr val="808080"/>
                </a:solidFill>
              </a:rPr>
              <a:t>///</a:t>
            </a:r>
            <a:r>
              <a:rPr lang="ru-RU" dirty="0">
                <a:solidFill>
                  <a:srgbClr val="008000"/>
                </a:solidFill>
              </a:rPr>
              <a:t> </a:t>
            </a:r>
            <a:r>
              <a:rPr lang="ru-RU" dirty="0">
                <a:solidFill>
                  <a:srgbClr val="808080"/>
                </a:solidFill>
              </a:rPr>
              <a:t>&lt;</a:t>
            </a:r>
            <a:r>
              <a:rPr lang="ru-RU" dirty="0" err="1">
                <a:solidFill>
                  <a:srgbClr val="808080"/>
                </a:solidFill>
              </a:rPr>
              <a:t>param</a:t>
            </a:r>
            <a:r>
              <a:rPr lang="ru-RU" dirty="0">
                <a:solidFill>
                  <a:srgbClr val="808080"/>
                </a:solidFill>
              </a:rPr>
              <a:t> </a:t>
            </a:r>
            <a:r>
              <a:rPr lang="ru-RU" dirty="0" err="1">
                <a:solidFill>
                  <a:srgbClr val="808080"/>
                </a:solidFill>
              </a:rPr>
              <a:t>name</a:t>
            </a:r>
            <a:r>
              <a:rPr lang="ru-RU" dirty="0">
                <a:solidFill>
                  <a:srgbClr val="808080"/>
                </a:solidFill>
              </a:rPr>
              <a:t>="</a:t>
            </a:r>
            <a:r>
              <a:rPr lang="ru-RU" dirty="0" err="1">
                <a:solidFill>
                  <a:srgbClr val="000000"/>
                </a:solidFill>
              </a:rPr>
              <a:t>quantity</a:t>
            </a:r>
            <a:r>
              <a:rPr lang="ru-RU" dirty="0">
                <a:solidFill>
                  <a:srgbClr val="808080"/>
                </a:solidFill>
              </a:rPr>
              <a:t>"&gt;</a:t>
            </a:r>
            <a:r>
              <a:rPr lang="ru-RU" dirty="0">
                <a:solidFill>
                  <a:srgbClr val="008000"/>
                </a:solidFill>
              </a:rPr>
              <a:t>Количество предметов</a:t>
            </a:r>
            <a:r>
              <a:rPr lang="ru-RU" dirty="0">
                <a:solidFill>
                  <a:srgbClr val="808080"/>
                </a:solidFill>
              </a:rPr>
              <a:t>&lt;/</a:t>
            </a:r>
            <a:r>
              <a:rPr lang="ru-RU" dirty="0" err="1">
                <a:solidFill>
                  <a:srgbClr val="808080"/>
                </a:solidFill>
              </a:rPr>
              <a:t>param</a:t>
            </a:r>
            <a:r>
              <a:rPr lang="ru-RU" dirty="0">
                <a:solidFill>
                  <a:srgbClr val="808080"/>
                </a:solidFill>
              </a:rPr>
              <a:t>&gt;</a:t>
            </a:r>
            <a:endParaRPr lang="ru-RU" dirty="0">
              <a:solidFill>
                <a:srgbClr val="000000"/>
              </a:solidFill>
            </a:endParaRPr>
          </a:p>
          <a:p>
            <a:r>
              <a:rPr lang="en-US" dirty="0">
                <a:solidFill>
                  <a:srgbClr val="000000"/>
                </a:solidFill>
              </a:rPr>
              <a:t>    </a:t>
            </a:r>
            <a:r>
              <a:rPr lang="en-US" dirty="0">
                <a:solidFill>
                  <a:srgbClr val="0000FF"/>
                </a:solidFill>
              </a:rPr>
              <a:t>public</a:t>
            </a:r>
            <a:r>
              <a:rPr lang="en-US" dirty="0">
                <a:solidFill>
                  <a:srgbClr val="000000"/>
                </a:solidFill>
              </a:rPr>
              <a:t> </a:t>
            </a:r>
            <a:r>
              <a:rPr lang="en-US" dirty="0">
                <a:solidFill>
                  <a:srgbClr val="0000FF"/>
                </a:solidFill>
              </a:rPr>
              <a:t>void</a:t>
            </a:r>
            <a:r>
              <a:rPr lang="en-US" dirty="0">
                <a:solidFill>
                  <a:srgbClr val="000000"/>
                </a:solidFill>
              </a:rPr>
              <a:t> </a:t>
            </a:r>
            <a:r>
              <a:rPr lang="en-US" dirty="0" err="1">
                <a:solidFill>
                  <a:srgbClr val="000000"/>
                </a:solidFill>
              </a:rPr>
              <a:t>AddToCart</a:t>
            </a:r>
            <a:r>
              <a:rPr lang="en-US" dirty="0">
                <a:solidFill>
                  <a:srgbClr val="000000"/>
                </a:solidFill>
              </a:rPr>
              <a:t>(</a:t>
            </a:r>
            <a:r>
              <a:rPr lang="en-US" dirty="0">
                <a:solidFill>
                  <a:srgbClr val="0000FF"/>
                </a:solidFill>
              </a:rPr>
              <a:t>string</a:t>
            </a:r>
            <a:r>
              <a:rPr lang="en-US" dirty="0">
                <a:solidFill>
                  <a:srgbClr val="000000"/>
                </a:solidFill>
              </a:rPr>
              <a:t> </a:t>
            </a:r>
            <a:r>
              <a:rPr lang="en-US" dirty="0" err="1">
                <a:solidFill>
                  <a:srgbClr val="000000"/>
                </a:solidFill>
              </a:rPr>
              <a:t>itemName</a:t>
            </a:r>
            <a:r>
              <a:rPr lang="en-US" dirty="0">
                <a:solidFill>
                  <a:srgbClr val="000000"/>
                </a:solidFill>
              </a:rPr>
              <a:t>, </a:t>
            </a:r>
            <a:r>
              <a:rPr lang="en-US" dirty="0">
                <a:solidFill>
                  <a:srgbClr val="0000FF"/>
                </a:solidFill>
              </a:rPr>
              <a:t>double</a:t>
            </a:r>
            <a:r>
              <a:rPr lang="en-US" dirty="0">
                <a:solidFill>
                  <a:srgbClr val="000000"/>
                </a:solidFill>
              </a:rPr>
              <a:t> price, </a:t>
            </a:r>
            <a:r>
              <a:rPr lang="en-US" dirty="0">
                <a:solidFill>
                  <a:srgbClr val="0000FF"/>
                </a:solidFill>
              </a:rPr>
              <a:t>int</a:t>
            </a:r>
            <a:r>
              <a:rPr lang="en-US" dirty="0">
                <a:solidFill>
                  <a:srgbClr val="000000"/>
                </a:solidFill>
              </a:rPr>
              <a:t> quantity) { }</a:t>
            </a:r>
          </a:p>
          <a:p>
            <a:endParaRPr lang="ru-RU" dirty="0">
              <a:solidFill>
                <a:srgbClr val="000000"/>
              </a:solidFill>
            </a:endParaRPr>
          </a:p>
          <a:p>
            <a:r>
              <a:rPr lang="en-US" dirty="0">
                <a:solidFill>
                  <a:srgbClr val="000000"/>
                </a:solidFill>
              </a:rPr>
              <a:t>    </a:t>
            </a:r>
            <a:r>
              <a:rPr lang="en-US" dirty="0">
                <a:solidFill>
                  <a:srgbClr val="808080"/>
                </a:solidFill>
              </a:rPr>
              <a:t>///</a:t>
            </a:r>
            <a:r>
              <a:rPr lang="en-US" dirty="0">
                <a:solidFill>
                  <a:srgbClr val="008000"/>
                </a:solidFill>
              </a:rPr>
              <a:t> </a:t>
            </a:r>
            <a:r>
              <a:rPr lang="en-US" dirty="0">
                <a:solidFill>
                  <a:srgbClr val="808080"/>
                </a:solidFill>
              </a:rPr>
              <a:t>&lt;summary&gt;</a:t>
            </a:r>
            <a:endParaRPr lang="en-US" dirty="0">
              <a:solidFill>
                <a:srgbClr val="000000"/>
              </a:solidFill>
            </a:endParaRPr>
          </a:p>
          <a:p>
            <a:r>
              <a:rPr lang="ru-RU" dirty="0">
                <a:solidFill>
                  <a:srgbClr val="000000"/>
                </a:solidFill>
              </a:rPr>
              <a:t>    </a:t>
            </a:r>
            <a:r>
              <a:rPr lang="ru-RU" dirty="0">
                <a:solidFill>
                  <a:srgbClr val="808080"/>
                </a:solidFill>
              </a:rPr>
              <a:t>///</a:t>
            </a:r>
            <a:r>
              <a:rPr lang="ru-RU" dirty="0">
                <a:solidFill>
                  <a:srgbClr val="008000"/>
                </a:solidFill>
              </a:rPr>
              <a:t> Увеличивает вместимость корзины на 3</a:t>
            </a:r>
            <a:endParaRPr lang="ru-RU" dirty="0">
              <a:solidFill>
                <a:srgbClr val="000000"/>
              </a:solidFill>
            </a:endParaRPr>
          </a:p>
          <a:p>
            <a:r>
              <a:rPr lang="en-US" dirty="0">
                <a:solidFill>
                  <a:srgbClr val="000000"/>
                </a:solidFill>
              </a:rPr>
              <a:t>    </a:t>
            </a:r>
            <a:r>
              <a:rPr lang="en-US" dirty="0">
                <a:solidFill>
                  <a:srgbClr val="808080"/>
                </a:solidFill>
              </a:rPr>
              <a:t>///</a:t>
            </a:r>
            <a:r>
              <a:rPr lang="en-US" dirty="0">
                <a:solidFill>
                  <a:srgbClr val="008000"/>
                </a:solidFill>
              </a:rPr>
              <a:t> </a:t>
            </a:r>
            <a:r>
              <a:rPr lang="en-US" dirty="0">
                <a:solidFill>
                  <a:srgbClr val="808080"/>
                </a:solidFill>
              </a:rPr>
              <a:t>&lt;/summary&gt;</a:t>
            </a:r>
            <a:endParaRPr lang="en-US" dirty="0">
              <a:solidFill>
                <a:srgbClr val="000000"/>
              </a:solidFill>
            </a:endParaRPr>
          </a:p>
          <a:p>
            <a:r>
              <a:rPr lang="en-US" dirty="0">
                <a:solidFill>
                  <a:srgbClr val="000000"/>
                </a:solidFill>
              </a:rPr>
              <a:t>    </a:t>
            </a:r>
            <a:r>
              <a:rPr lang="en-US" dirty="0">
                <a:solidFill>
                  <a:srgbClr val="0000FF"/>
                </a:solidFill>
              </a:rPr>
              <a:t>private</a:t>
            </a:r>
            <a:r>
              <a:rPr lang="en-US" dirty="0">
                <a:solidFill>
                  <a:srgbClr val="000000"/>
                </a:solidFill>
              </a:rPr>
              <a:t> </a:t>
            </a:r>
            <a:r>
              <a:rPr lang="en-US" dirty="0">
                <a:solidFill>
                  <a:srgbClr val="0000FF"/>
                </a:solidFill>
              </a:rPr>
              <a:t>void</a:t>
            </a:r>
            <a:r>
              <a:rPr lang="en-US" dirty="0">
                <a:solidFill>
                  <a:srgbClr val="000000"/>
                </a:solidFill>
              </a:rPr>
              <a:t> </a:t>
            </a:r>
            <a:r>
              <a:rPr lang="en-US" dirty="0" err="1">
                <a:solidFill>
                  <a:srgbClr val="000000"/>
                </a:solidFill>
              </a:rPr>
              <a:t>IncreaseSize</a:t>
            </a:r>
            <a:r>
              <a:rPr lang="en-US" dirty="0">
                <a:solidFill>
                  <a:srgbClr val="000000"/>
                </a:solidFill>
              </a:rPr>
              <a:t>() { }</a:t>
            </a:r>
          </a:p>
          <a:p>
            <a:endParaRPr lang="ru-RU" dirty="0">
              <a:solidFill>
                <a:srgbClr val="000000"/>
              </a:solidFill>
            </a:endParaRPr>
          </a:p>
          <a:p>
            <a:r>
              <a:rPr lang="en-US" dirty="0">
                <a:solidFill>
                  <a:srgbClr val="000000"/>
                </a:solidFill>
              </a:rPr>
              <a:t>    </a:t>
            </a:r>
            <a:r>
              <a:rPr lang="en-US" dirty="0">
                <a:solidFill>
                  <a:srgbClr val="808080"/>
                </a:solidFill>
              </a:rPr>
              <a:t>///</a:t>
            </a:r>
            <a:r>
              <a:rPr lang="en-US" dirty="0">
                <a:solidFill>
                  <a:srgbClr val="008000"/>
                </a:solidFill>
              </a:rPr>
              <a:t> </a:t>
            </a:r>
            <a:r>
              <a:rPr lang="en-US" dirty="0">
                <a:solidFill>
                  <a:srgbClr val="808080"/>
                </a:solidFill>
              </a:rPr>
              <a:t>&lt;summary&gt;</a:t>
            </a:r>
            <a:endParaRPr lang="en-US" dirty="0">
              <a:solidFill>
                <a:srgbClr val="000000"/>
              </a:solidFill>
            </a:endParaRPr>
          </a:p>
          <a:p>
            <a:r>
              <a:rPr lang="ru-RU" dirty="0">
                <a:solidFill>
                  <a:srgbClr val="000000"/>
                </a:solidFill>
              </a:rPr>
              <a:t>    </a:t>
            </a:r>
            <a:r>
              <a:rPr lang="ru-RU" dirty="0">
                <a:solidFill>
                  <a:srgbClr val="808080"/>
                </a:solidFill>
              </a:rPr>
              <a:t>///</a:t>
            </a:r>
            <a:r>
              <a:rPr lang="ru-RU" dirty="0">
                <a:solidFill>
                  <a:srgbClr val="008000"/>
                </a:solidFill>
              </a:rPr>
              <a:t> Возвращает предметы в корзине с дополнительной информацией</a:t>
            </a:r>
            <a:endParaRPr lang="ru-RU" dirty="0">
              <a:solidFill>
                <a:srgbClr val="000000"/>
              </a:solidFill>
            </a:endParaRPr>
          </a:p>
          <a:p>
            <a:r>
              <a:rPr lang="en-US" dirty="0">
                <a:solidFill>
                  <a:srgbClr val="000000"/>
                </a:solidFill>
              </a:rPr>
              <a:t>    </a:t>
            </a:r>
            <a:r>
              <a:rPr lang="en-US" dirty="0">
                <a:solidFill>
                  <a:srgbClr val="808080"/>
                </a:solidFill>
              </a:rPr>
              <a:t>///</a:t>
            </a:r>
            <a:r>
              <a:rPr lang="en-US" dirty="0">
                <a:solidFill>
                  <a:srgbClr val="008000"/>
                </a:solidFill>
              </a:rPr>
              <a:t> </a:t>
            </a:r>
            <a:r>
              <a:rPr lang="en-US" dirty="0">
                <a:solidFill>
                  <a:srgbClr val="808080"/>
                </a:solidFill>
              </a:rPr>
              <a:t>&lt;/summary&gt;</a:t>
            </a:r>
            <a:endParaRPr lang="en-US" dirty="0">
              <a:solidFill>
                <a:srgbClr val="000000"/>
              </a:solidFill>
            </a:endParaRPr>
          </a:p>
          <a:p>
            <a:r>
              <a:rPr lang="en-US" dirty="0">
                <a:solidFill>
                  <a:srgbClr val="000000"/>
                </a:solidFill>
              </a:rPr>
              <a:t>    </a:t>
            </a:r>
            <a:r>
              <a:rPr lang="en-US" dirty="0">
                <a:solidFill>
                  <a:srgbClr val="0000FF"/>
                </a:solidFill>
              </a:rPr>
              <a:t>public</a:t>
            </a:r>
            <a:r>
              <a:rPr lang="en-US" dirty="0">
                <a:solidFill>
                  <a:srgbClr val="000000"/>
                </a:solidFill>
              </a:rPr>
              <a:t> </a:t>
            </a:r>
            <a:r>
              <a:rPr lang="en-US" dirty="0">
                <a:solidFill>
                  <a:srgbClr val="0000FF"/>
                </a:solidFill>
              </a:rPr>
              <a:t>override</a:t>
            </a:r>
            <a:r>
              <a:rPr lang="en-US" dirty="0">
                <a:solidFill>
                  <a:srgbClr val="000000"/>
                </a:solidFill>
              </a:rPr>
              <a:t> </a:t>
            </a:r>
            <a:r>
              <a:rPr lang="en-US" dirty="0">
                <a:solidFill>
                  <a:srgbClr val="0000FF"/>
                </a:solidFill>
              </a:rPr>
              <a:t>string</a:t>
            </a:r>
            <a:r>
              <a:rPr lang="en-US" dirty="0">
                <a:solidFill>
                  <a:srgbClr val="000000"/>
                </a:solidFill>
              </a:rPr>
              <a:t> </a:t>
            </a:r>
            <a:r>
              <a:rPr lang="en-US" dirty="0" err="1">
                <a:solidFill>
                  <a:srgbClr val="000000"/>
                </a:solidFill>
              </a:rPr>
              <a:t>ToString</a:t>
            </a:r>
            <a:r>
              <a:rPr lang="en-US" dirty="0">
                <a:solidFill>
                  <a:srgbClr val="000000"/>
                </a:solidFill>
              </a:rPr>
              <a:t>()</a:t>
            </a:r>
          </a:p>
          <a:p>
            <a:r>
              <a:rPr lang="ru-RU" dirty="0">
                <a:solidFill>
                  <a:srgbClr val="000000"/>
                </a:solidFill>
              </a:rPr>
              <a:t>    {</a:t>
            </a:r>
          </a:p>
          <a:p>
            <a:r>
              <a:rPr lang="en-US" dirty="0">
                <a:solidFill>
                  <a:srgbClr val="000000"/>
                </a:solidFill>
              </a:rPr>
              <a:t>        </a:t>
            </a:r>
            <a:r>
              <a:rPr lang="en-US" dirty="0">
                <a:solidFill>
                  <a:srgbClr val="0000FF"/>
                </a:solidFill>
              </a:rPr>
              <a:t>string</a:t>
            </a:r>
            <a:r>
              <a:rPr lang="en-US" dirty="0">
                <a:solidFill>
                  <a:srgbClr val="000000"/>
                </a:solidFill>
              </a:rPr>
              <a:t> contents = </a:t>
            </a:r>
            <a:r>
              <a:rPr lang="en-US" dirty="0">
                <a:solidFill>
                  <a:srgbClr val="A31515"/>
                </a:solidFill>
              </a:rPr>
              <a:t>"\</a:t>
            </a:r>
            <a:r>
              <a:rPr lang="en-US" dirty="0" err="1">
                <a:solidFill>
                  <a:srgbClr val="A31515"/>
                </a:solidFill>
              </a:rPr>
              <a:t>nShopping</a:t>
            </a:r>
            <a:r>
              <a:rPr lang="en-US" dirty="0">
                <a:solidFill>
                  <a:srgbClr val="A31515"/>
                </a:solidFill>
              </a:rPr>
              <a:t> Cart\n"</a:t>
            </a:r>
            <a:r>
              <a:rPr lang="en-US" dirty="0">
                <a:solidFill>
                  <a:srgbClr val="000000"/>
                </a:solidFill>
              </a:rPr>
              <a:t>;</a:t>
            </a:r>
          </a:p>
          <a:p>
            <a:endParaRPr lang="ru-RU" dirty="0">
              <a:solidFill>
                <a:srgbClr val="000000"/>
              </a:solidFill>
            </a:endParaRPr>
          </a:p>
          <a:p>
            <a:r>
              <a:rPr lang="en-US" dirty="0">
                <a:solidFill>
                  <a:srgbClr val="000000"/>
                </a:solidFill>
              </a:rPr>
              <a:t>        contents += </a:t>
            </a:r>
            <a:r>
              <a:rPr lang="en-US" dirty="0">
                <a:solidFill>
                  <a:srgbClr val="A31515"/>
                </a:solidFill>
              </a:rPr>
              <a:t>"\</a:t>
            </a:r>
            <a:r>
              <a:rPr lang="en-US" dirty="0" err="1">
                <a:solidFill>
                  <a:srgbClr val="A31515"/>
                </a:solidFill>
              </a:rPr>
              <a:t>nItem</a:t>
            </a:r>
            <a:r>
              <a:rPr lang="en-US" dirty="0">
                <a:solidFill>
                  <a:srgbClr val="A31515"/>
                </a:solidFill>
              </a:rPr>
              <a:t>\t\</a:t>
            </a:r>
            <a:r>
              <a:rPr lang="en-US" dirty="0" err="1">
                <a:solidFill>
                  <a:srgbClr val="A31515"/>
                </a:solidFill>
              </a:rPr>
              <a:t>tUnit</a:t>
            </a:r>
            <a:r>
              <a:rPr lang="en-US" dirty="0">
                <a:solidFill>
                  <a:srgbClr val="A31515"/>
                </a:solidFill>
              </a:rPr>
              <a:t> Price\</a:t>
            </a:r>
            <a:r>
              <a:rPr lang="en-US" dirty="0" err="1">
                <a:solidFill>
                  <a:srgbClr val="A31515"/>
                </a:solidFill>
              </a:rPr>
              <a:t>tQuantity</a:t>
            </a:r>
            <a:r>
              <a:rPr lang="en-US" dirty="0">
                <a:solidFill>
                  <a:srgbClr val="A31515"/>
                </a:solidFill>
              </a:rPr>
              <a:t>\</a:t>
            </a:r>
            <a:r>
              <a:rPr lang="en-US" dirty="0" err="1">
                <a:solidFill>
                  <a:srgbClr val="A31515"/>
                </a:solidFill>
              </a:rPr>
              <a:t>tTotal</a:t>
            </a:r>
            <a:r>
              <a:rPr lang="en-US" dirty="0">
                <a:solidFill>
                  <a:srgbClr val="A31515"/>
                </a:solidFill>
              </a:rPr>
              <a:t>\n"</a:t>
            </a:r>
            <a:r>
              <a:rPr lang="en-US" dirty="0">
                <a:solidFill>
                  <a:srgbClr val="000000"/>
                </a:solidFill>
              </a:rPr>
              <a:t>;</a:t>
            </a:r>
          </a:p>
          <a:p>
            <a:endParaRPr lang="ru-RU" dirty="0">
              <a:solidFill>
                <a:srgbClr val="000000"/>
              </a:solidFill>
            </a:endParaRPr>
          </a:p>
          <a:p>
            <a:r>
              <a:rPr lang="nn-NO" dirty="0">
                <a:solidFill>
                  <a:srgbClr val="000000"/>
                </a:solidFill>
              </a:rPr>
              <a:t>        </a:t>
            </a:r>
            <a:r>
              <a:rPr lang="nn-NO" dirty="0">
                <a:solidFill>
                  <a:srgbClr val="0000FF"/>
                </a:solidFill>
              </a:rPr>
              <a:t>for</a:t>
            </a:r>
            <a:r>
              <a:rPr lang="nn-NO" dirty="0">
                <a:solidFill>
                  <a:srgbClr val="000000"/>
                </a:solidFill>
              </a:rPr>
              <a:t> (</a:t>
            </a:r>
            <a:r>
              <a:rPr lang="nn-NO" dirty="0">
                <a:solidFill>
                  <a:srgbClr val="0000FF"/>
                </a:solidFill>
              </a:rPr>
              <a:t>int</a:t>
            </a:r>
            <a:r>
              <a:rPr lang="nn-NO" dirty="0">
                <a:solidFill>
                  <a:srgbClr val="000000"/>
                </a:solidFill>
              </a:rPr>
              <a:t> i = 0; i &lt; _itemCount; i++)</a:t>
            </a:r>
          </a:p>
          <a:p>
            <a:r>
              <a:rPr lang="en-US" dirty="0">
                <a:solidFill>
                  <a:srgbClr val="000000"/>
                </a:solidFill>
              </a:rPr>
              <a:t>            contents += _cart[</a:t>
            </a:r>
            <a:r>
              <a:rPr lang="en-US" dirty="0" err="1">
                <a:solidFill>
                  <a:srgbClr val="000000"/>
                </a:solidFill>
              </a:rPr>
              <a:t>i</a:t>
            </a:r>
            <a:r>
              <a:rPr lang="en-US" dirty="0">
                <a:solidFill>
                  <a:srgbClr val="000000"/>
                </a:solidFill>
              </a:rPr>
              <a:t>] + </a:t>
            </a:r>
            <a:r>
              <a:rPr lang="en-US" dirty="0">
                <a:solidFill>
                  <a:srgbClr val="A31515"/>
                </a:solidFill>
              </a:rPr>
              <a:t>"\n"</a:t>
            </a:r>
            <a:r>
              <a:rPr lang="en-US" dirty="0">
                <a:solidFill>
                  <a:srgbClr val="000000"/>
                </a:solidFill>
              </a:rPr>
              <a:t>;</a:t>
            </a:r>
          </a:p>
          <a:p>
            <a:endParaRPr lang="ru-RU" dirty="0">
              <a:solidFill>
                <a:srgbClr val="000000"/>
              </a:solidFill>
            </a:endParaRPr>
          </a:p>
          <a:p>
            <a:r>
              <a:rPr lang="en-US" dirty="0">
                <a:solidFill>
                  <a:srgbClr val="000000"/>
                </a:solidFill>
              </a:rPr>
              <a:t>        contents += </a:t>
            </a:r>
            <a:r>
              <a:rPr lang="en-US" dirty="0">
                <a:solidFill>
                  <a:srgbClr val="A31515"/>
                </a:solidFill>
              </a:rPr>
              <a:t>$"\</a:t>
            </a:r>
            <a:r>
              <a:rPr lang="en-US" dirty="0" err="1">
                <a:solidFill>
                  <a:srgbClr val="A31515"/>
                </a:solidFill>
              </a:rPr>
              <a:t>nTotal</a:t>
            </a:r>
            <a:r>
              <a:rPr lang="en-US" dirty="0">
                <a:solidFill>
                  <a:srgbClr val="A31515"/>
                </a:solidFill>
              </a:rPr>
              <a:t> Price: </a:t>
            </a:r>
            <a:r>
              <a:rPr lang="en-US" dirty="0">
                <a:solidFill>
                  <a:srgbClr val="000000"/>
                </a:solidFill>
              </a:rPr>
              <a:t>{_</a:t>
            </a:r>
            <a:r>
              <a:rPr lang="en-US" dirty="0" err="1">
                <a:solidFill>
                  <a:srgbClr val="000000"/>
                </a:solidFill>
              </a:rPr>
              <a:t>totalPrice:</a:t>
            </a:r>
            <a:r>
              <a:rPr lang="en-US" dirty="0" err="1">
                <a:solidFill>
                  <a:srgbClr val="A31515"/>
                </a:solidFill>
              </a:rPr>
              <a:t>C</a:t>
            </a:r>
            <a:r>
              <a:rPr lang="en-US" dirty="0">
                <a:solidFill>
                  <a:srgbClr val="000000"/>
                </a:solidFill>
              </a:rPr>
              <a:t>}</a:t>
            </a:r>
            <a:r>
              <a:rPr lang="en-US" dirty="0">
                <a:solidFill>
                  <a:srgbClr val="A31515"/>
                </a:solidFill>
              </a:rPr>
              <a:t>\n"</a:t>
            </a:r>
            <a:r>
              <a:rPr lang="en-US" dirty="0">
                <a:solidFill>
                  <a:srgbClr val="000000"/>
                </a:solidFill>
              </a:rPr>
              <a:t>;</a:t>
            </a:r>
          </a:p>
          <a:p>
            <a:endParaRPr lang="ru-RU" dirty="0">
              <a:solidFill>
                <a:srgbClr val="000000"/>
              </a:solidFill>
            </a:endParaRPr>
          </a:p>
          <a:p>
            <a:r>
              <a:rPr lang="en-US" dirty="0">
                <a:solidFill>
                  <a:srgbClr val="000000"/>
                </a:solidFill>
              </a:rPr>
              <a:t>        </a:t>
            </a:r>
            <a:r>
              <a:rPr lang="en-US" dirty="0">
                <a:solidFill>
                  <a:srgbClr val="0000FF"/>
                </a:solidFill>
              </a:rPr>
              <a:t>return</a:t>
            </a:r>
            <a:r>
              <a:rPr lang="en-US" dirty="0">
                <a:solidFill>
                  <a:srgbClr val="000000"/>
                </a:solidFill>
              </a:rPr>
              <a:t> contents;</a:t>
            </a:r>
          </a:p>
          <a:p>
            <a:r>
              <a:rPr lang="ru-RU" dirty="0">
                <a:solidFill>
                  <a:srgbClr val="000000"/>
                </a:solidFill>
              </a:rPr>
              <a:t>    }</a:t>
            </a:r>
          </a:p>
          <a:p>
            <a:r>
              <a:rPr lang="ru-RU" dirty="0">
                <a:solidFill>
                  <a:srgbClr val="000000"/>
                </a:solidFill>
              </a:rPr>
              <a:t>}</a:t>
            </a:r>
            <a:endParaRPr lang="en-US" dirty="0"/>
          </a:p>
        </p:txBody>
      </p:sp>
    </p:spTree>
    <p:extLst>
      <p:ext uri="{BB962C8B-B14F-4D97-AF65-F5344CB8AC3E}">
        <p14:creationId xmlns:p14="http://schemas.microsoft.com/office/powerpoint/2010/main" val="166796330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169296"/>
            <a:ext cx="7886700" cy="581931"/>
          </a:xfrm>
        </p:spPr>
        <p:txBody>
          <a:bodyPr/>
          <a:lstStyle/>
          <a:p>
            <a:r>
              <a:rPr lang="ru-RU" dirty="0"/>
              <a:t>Задача 2. Список целых чисел.</a:t>
            </a:r>
          </a:p>
        </p:txBody>
      </p:sp>
      <p:sp>
        <p:nvSpPr>
          <p:cNvPr id="8" name="Номер слайда 7"/>
          <p:cNvSpPr>
            <a:spLocks noGrp="1"/>
          </p:cNvSpPr>
          <p:nvPr>
            <p:ph type="sldNum" sz="quarter" idx="12"/>
          </p:nvPr>
        </p:nvSpPr>
        <p:spPr/>
        <p:txBody>
          <a:bodyPr/>
          <a:lstStyle/>
          <a:p>
            <a:fld id="{F411F2F3-AEAF-4FB7-80D2-09F9D6DDE653}" type="slidenum">
              <a:rPr lang="ru-RU" smtClean="0"/>
              <a:t>5</a:t>
            </a:fld>
            <a:endParaRPr lang="ru-RU"/>
          </a:p>
        </p:txBody>
      </p:sp>
      <p:sp>
        <p:nvSpPr>
          <p:cNvPr id="4" name="Content Placeholder 3">
            <a:extLst>
              <a:ext uri="{FF2B5EF4-FFF2-40B4-BE49-F238E27FC236}">
                <a16:creationId xmlns:a16="http://schemas.microsoft.com/office/drawing/2014/main" id="{F213B28F-FB7F-4C56-B9B1-ECCE2469255D}"/>
              </a:ext>
            </a:extLst>
          </p:cNvPr>
          <p:cNvSpPr>
            <a:spLocks noGrp="1"/>
          </p:cNvSpPr>
          <p:nvPr>
            <p:ph idx="1"/>
          </p:nvPr>
        </p:nvSpPr>
        <p:spPr>
          <a:ln>
            <a:solidFill>
              <a:schemeClr val="accent1"/>
            </a:solidFill>
          </a:ln>
        </p:spPr>
        <p:txBody>
          <a:bodyPr>
            <a:normAutofit/>
          </a:bodyPr>
          <a:lstStyle/>
          <a:p>
            <a:r>
              <a:rPr lang="ru-RU" dirty="0"/>
              <a:t>Класс </a:t>
            </a:r>
            <a:r>
              <a:rPr lang="en-US" i="1" dirty="0" err="1"/>
              <a:t>IntegerList</a:t>
            </a:r>
            <a:r>
              <a:rPr lang="ru-RU" dirty="0"/>
              <a:t>, представляет список целых чисел. </a:t>
            </a:r>
          </a:p>
          <a:p>
            <a:r>
              <a:rPr lang="ru-RU" dirty="0"/>
              <a:t>Методы:</a:t>
            </a:r>
            <a:endParaRPr lang="en-US" dirty="0"/>
          </a:p>
          <a:p>
            <a:pPr marL="285750" lvl="0" indent="-285750">
              <a:buFont typeface="Arial" panose="020B0604020202020204" pitchFamily="34" charset="0"/>
              <a:buChar char="•"/>
            </a:pPr>
            <a:r>
              <a:rPr lang="en-US" dirty="0" err="1"/>
              <a:t>IntegerList</a:t>
            </a:r>
            <a:r>
              <a:rPr lang="ru-RU" dirty="0"/>
              <a:t>(</a:t>
            </a:r>
            <a:r>
              <a:rPr lang="en-US" dirty="0" err="1"/>
              <a:t>int</a:t>
            </a:r>
            <a:r>
              <a:rPr lang="en-US" dirty="0"/>
              <a:t> size</a:t>
            </a:r>
            <a:r>
              <a:rPr lang="ru-RU" dirty="0"/>
              <a:t>) – создаёт новый список из </a:t>
            </a:r>
            <a:r>
              <a:rPr lang="en-US" i="1" dirty="0"/>
              <a:t>size </a:t>
            </a:r>
            <a:r>
              <a:rPr lang="ru-RU" dirty="0"/>
              <a:t>элементов. Элементы равны 0.</a:t>
            </a:r>
            <a:endParaRPr lang="en-US" dirty="0"/>
          </a:p>
          <a:p>
            <a:pPr marL="285750" lvl="0" indent="-285750">
              <a:buFont typeface="Arial" panose="020B0604020202020204" pitchFamily="34" charset="0"/>
              <a:buChar char="•"/>
            </a:pPr>
            <a:r>
              <a:rPr lang="en-US" dirty="0"/>
              <a:t>void Randomize</a:t>
            </a:r>
            <a:r>
              <a:rPr lang="ru-RU" dirty="0"/>
              <a:t>() – заполняет список целыми числами между </a:t>
            </a:r>
            <a:r>
              <a:rPr lang="en-US" dirty="0"/>
              <a:t>0</a:t>
            </a:r>
            <a:r>
              <a:rPr lang="ru-RU" dirty="0"/>
              <a:t> и 100 включительно.</a:t>
            </a:r>
            <a:endParaRPr lang="en-US" dirty="0"/>
          </a:p>
          <a:p>
            <a:pPr marL="285750" lvl="0" indent="-285750">
              <a:buFont typeface="Arial" panose="020B0604020202020204" pitchFamily="34" charset="0"/>
              <a:buChar char="•"/>
            </a:pPr>
            <a:r>
              <a:rPr lang="en-US" dirty="0"/>
              <a:t>void Print</a:t>
            </a:r>
            <a:r>
              <a:rPr lang="ru-RU" dirty="0"/>
              <a:t>() – выводит список элементов и их индексы</a:t>
            </a:r>
            <a:endParaRPr lang="en-US" dirty="0"/>
          </a:p>
          <a:p>
            <a:r>
              <a:rPr lang="ru-RU" dirty="0"/>
              <a:t>Скопируйте код к себе в проект, скомпилируйте, запустите, чтобы изучить как он работает.</a:t>
            </a:r>
            <a:endParaRPr lang="en-US" dirty="0"/>
          </a:p>
          <a:p>
            <a:r>
              <a:rPr lang="ru-RU" dirty="0"/>
              <a:t>Часто необходима возможность добавления или удаления элементов из списка. Когда список хранится в массиве, этого можно добиться созданием нового массива необходимого размера и копированием в него значений из старого. Однако, это довольно-таки неэффективно. Более распространённой считается стратегия изначального создания массива некоторого небольшого размера и увеличения его размера в два раза каждый раз, когда текущий заполняется. </a:t>
            </a:r>
            <a:endParaRPr lang="en-US" dirty="0"/>
          </a:p>
          <a:p>
            <a:pPr marL="285750" lvl="0" indent="-285750">
              <a:buFont typeface="Arial" panose="020B0604020202020204" pitchFamily="34" charset="0"/>
              <a:buChar char="•"/>
            </a:pPr>
            <a:r>
              <a:rPr lang="ru-RU" dirty="0"/>
              <a:t>Дополните класс </a:t>
            </a:r>
            <a:r>
              <a:rPr lang="en-US" i="1" dirty="0" err="1"/>
              <a:t>IntegerList</a:t>
            </a:r>
            <a:r>
              <a:rPr lang="ru-RU" i="1" dirty="0"/>
              <a:t>. </a:t>
            </a:r>
            <a:r>
              <a:rPr lang="ru-RU" dirty="0"/>
              <a:t>Необходимо добавить метод </a:t>
            </a:r>
            <a:r>
              <a:rPr lang="en-US" i="1" dirty="0" err="1"/>
              <a:t>IncreaseSize</a:t>
            </a:r>
            <a:r>
              <a:rPr lang="en-US" i="1" dirty="0"/>
              <a:t> </a:t>
            </a:r>
            <a:r>
              <a:rPr lang="ru-RU" dirty="0"/>
              <a:t>и поля для отслеживания количества записанных в массив элементов. Так как пока у вас нет способа добавить новый элемент, метод </a:t>
            </a:r>
            <a:r>
              <a:rPr lang="en-US" i="1" dirty="0" err="1"/>
              <a:t>IncreaseSize</a:t>
            </a:r>
            <a:r>
              <a:rPr lang="en-US" i="1" dirty="0"/>
              <a:t> </a:t>
            </a:r>
            <a:r>
              <a:rPr lang="ru-RU" dirty="0"/>
              <a:t>вам пока не понадобится.</a:t>
            </a:r>
            <a:endParaRPr lang="en-US" dirty="0"/>
          </a:p>
        </p:txBody>
      </p:sp>
    </p:spTree>
    <p:extLst>
      <p:ext uri="{BB962C8B-B14F-4D97-AF65-F5344CB8AC3E}">
        <p14:creationId xmlns:p14="http://schemas.microsoft.com/office/powerpoint/2010/main" val="394085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169296"/>
            <a:ext cx="7886700" cy="581931"/>
          </a:xfrm>
        </p:spPr>
        <p:txBody>
          <a:bodyPr/>
          <a:lstStyle/>
          <a:p>
            <a:r>
              <a:rPr lang="ru-RU" dirty="0"/>
              <a:t>Задача 2</a:t>
            </a:r>
          </a:p>
        </p:txBody>
      </p:sp>
      <p:sp>
        <p:nvSpPr>
          <p:cNvPr id="8" name="Номер слайда 7"/>
          <p:cNvSpPr>
            <a:spLocks noGrp="1"/>
          </p:cNvSpPr>
          <p:nvPr>
            <p:ph type="sldNum" sz="quarter" idx="12"/>
          </p:nvPr>
        </p:nvSpPr>
        <p:spPr/>
        <p:txBody>
          <a:bodyPr/>
          <a:lstStyle/>
          <a:p>
            <a:fld id="{F411F2F3-AEAF-4FB7-80D2-09F9D6DDE653}" type="slidenum">
              <a:rPr lang="ru-RU" smtClean="0"/>
              <a:t>6</a:t>
            </a:fld>
            <a:endParaRPr lang="ru-RU"/>
          </a:p>
        </p:txBody>
      </p:sp>
      <p:sp>
        <p:nvSpPr>
          <p:cNvPr id="4" name="Content Placeholder 3">
            <a:extLst>
              <a:ext uri="{FF2B5EF4-FFF2-40B4-BE49-F238E27FC236}">
                <a16:creationId xmlns:a16="http://schemas.microsoft.com/office/drawing/2014/main" id="{F213B28F-FB7F-4C56-B9B1-ECCE2469255D}"/>
              </a:ext>
            </a:extLst>
          </p:cNvPr>
          <p:cNvSpPr>
            <a:spLocks noGrp="1"/>
          </p:cNvSpPr>
          <p:nvPr>
            <p:ph idx="1"/>
          </p:nvPr>
        </p:nvSpPr>
        <p:spPr>
          <a:ln>
            <a:solidFill>
              <a:schemeClr val="accent1"/>
            </a:solidFill>
          </a:ln>
        </p:spPr>
        <p:txBody>
          <a:bodyPr>
            <a:normAutofit/>
          </a:bodyPr>
          <a:lstStyle/>
          <a:p>
            <a:pPr marL="285750" lvl="0" indent="-285750">
              <a:buFont typeface="Arial" panose="020B0604020202020204" pitchFamily="34" charset="0"/>
              <a:buChar char="•"/>
            </a:pPr>
            <a:r>
              <a:rPr lang="ru-RU" dirty="0"/>
              <a:t>Добавьте метод </a:t>
            </a:r>
            <a:r>
              <a:rPr lang="en-US" i="1" dirty="0"/>
              <a:t>void </a:t>
            </a:r>
            <a:r>
              <a:rPr lang="en-US" i="1" dirty="0" err="1"/>
              <a:t>AddElement</a:t>
            </a:r>
            <a:r>
              <a:rPr lang="en-US" i="1" dirty="0"/>
              <a:t>(</a:t>
            </a:r>
            <a:r>
              <a:rPr lang="en-US" i="1" dirty="0" err="1"/>
              <a:t>int</a:t>
            </a:r>
            <a:r>
              <a:rPr lang="en-US" i="1" dirty="0"/>
              <a:t> </a:t>
            </a:r>
            <a:r>
              <a:rPr lang="en-US" i="1" dirty="0" err="1"/>
              <a:t>newVal</a:t>
            </a:r>
            <a:r>
              <a:rPr lang="en-US" i="1" dirty="0"/>
              <a:t>) </a:t>
            </a:r>
            <a:r>
              <a:rPr lang="ru-RU" dirty="0"/>
              <a:t>в класс </a:t>
            </a:r>
            <a:r>
              <a:rPr lang="en-US" i="1" dirty="0" err="1"/>
              <a:t>IntegerList</a:t>
            </a:r>
            <a:r>
              <a:rPr lang="en-US" i="1" dirty="0"/>
              <a:t>. </a:t>
            </a:r>
            <a:r>
              <a:rPr lang="ru-RU" dirty="0"/>
              <a:t>Данный метод добавляет новый элемент в список. В начале мотода </a:t>
            </a:r>
            <a:r>
              <a:rPr lang="en-US" i="1" dirty="0" err="1"/>
              <a:t>AddElement</a:t>
            </a:r>
            <a:r>
              <a:rPr lang="en-US" i="1" dirty="0"/>
              <a:t> </a:t>
            </a:r>
            <a:r>
              <a:rPr lang="ru-RU" dirty="0"/>
              <a:t>проверьте, не является ли массив полностью заполненным. Если является, вызовите метод </a:t>
            </a:r>
            <a:r>
              <a:rPr lang="en-US" i="1" dirty="0" err="1"/>
              <a:t>IncreaseSize</a:t>
            </a:r>
            <a:r>
              <a:rPr lang="en-US" i="1" dirty="0"/>
              <a:t> </a:t>
            </a:r>
            <a:r>
              <a:rPr lang="ru-RU" dirty="0"/>
              <a:t>перед дальнейшими действиями.</a:t>
            </a:r>
            <a:endParaRPr lang="en-US" dirty="0"/>
          </a:p>
          <a:p>
            <a:pPr marL="285750" lvl="0" indent="-285750">
              <a:buFont typeface="Arial" panose="020B0604020202020204" pitchFamily="34" charset="0"/>
              <a:buChar char="•"/>
            </a:pPr>
            <a:r>
              <a:rPr lang="ru-RU" dirty="0"/>
              <a:t>Добавьте код для тестирования нового метода.</a:t>
            </a:r>
            <a:endParaRPr lang="en-US" dirty="0"/>
          </a:p>
          <a:p>
            <a:pPr marL="285750" lvl="0" indent="-285750">
              <a:buFont typeface="Arial" panose="020B0604020202020204" pitchFamily="34" charset="0"/>
              <a:buChar char="•"/>
            </a:pPr>
            <a:r>
              <a:rPr lang="ru-RU" dirty="0"/>
              <a:t>Добавьте метод </a:t>
            </a:r>
            <a:r>
              <a:rPr lang="en-US" i="1" dirty="0"/>
              <a:t>void </a:t>
            </a:r>
            <a:r>
              <a:rPr lang="en-US" i="1" dirty="0" err="1"/>
              <a:t>RemoveFirst</a:t>
            </a:r>
            <a:r>
              <a:rPr lang="en-US" i="1" dirty="0"/>
              <a:t>(</a:t>
            </a:r>
            <a:r>
              <a:rPr lang="en-US" i="1" dirty="0" err="1"/>
              <a:t>int</a:t>
            </a:r>
            <a:r>
              <a:rPr lang="en-US" i="1" dirty="0"/>
              <a:t> </a:t>
            </a:r>
            <a:r>
              <a:rPr lang="en-US" i="1" dirty="0" err="1"/>
              <a:t>val</a:t>
            </a:r>
            <a:r>
              <a:rPr lang="en-US" i="1" dirty="0"/>
              <a:t>) </a:t>
            </a:r>
            <a:r>
              <a:rPr lang="ru-RU" dirty="0"/>
              <a:t>в класс </a:t>
            </a:r>
            <a:r>
              <a:rPr lang="en-US" i="1" dirty="0" err="1"/>
              <a:t>IntegerList</a:t>
            </a:r>
            <a:r>
              <a:rPr lang="en-US" i="1" dirty="0"/>
              <a:t>. </a:t>
            </a:r>
            <a:r>
              <a:rPr lang="ru-RU" dirty="0"/>
              <a:t>Данный метод удаляет первое вхождение элемента </a:t>
            </a:r>
            <a:r>
              <a:rPr lang="en-US" i="1" dirty="0" err="1"/>
              <a:t>val</a:t>
            </a:r>
            <a:r>
              <a:rPr lang="en-US" i="1" dirty="0"/>
              <a:t> </a:t>
            </a:r>
            <a:r>
              <a:rPr lang="ru-RU" dirty="0"/>
              <a:t>из списка. Если указанного элемента в списке нет, метод не должен делать ничего (и ошибку он бросать тоже не должен). Удаление элемента не должно изменять размер массива, но учтите, что массив должен быть последовательным, так что после удаления элемента, необходимо сдвинуть все элементы правее него на одну позицию влево. Так же не забудьте уменьшить значение переменной, отвечающей за количество элементов в списке.</a:t>
            </a:r>
            <a:endParaRPr lang="en-US" dirty="0"/>
          </a:p>
          <a:p>
            <a:pPr marL="285750" lvl="0" indent="-285750">
              <a:buFont typeface="Arial" panose="020B0604020202020204" pitchFamily="34" charset="0"/>
              <a:buChar char="•"/>
            </a:pPr>
            <a:r>
              <a:rPr lang="ru-RU" dirty="0"/>
              <a:t>Добавьте код для тестирования нового метода.</a:t>
            </a:r>
            <a:endParaRPr lang="en-US" dirty="0"/>
          </a:p>
          <a:p>
            <a:pPr marL="285750" lvl="0" indent="-285750">
              <a:buFont typeface="Arial" panose="020B0604020202020204" pitchFamily="34" charset="0"/>
              <a:buChar char="•"/>
            </a:pPr>
            <a:r>
              <a:rPr lang="ru-RU" dirty="0"/>
              <a:t>Добавьте метод </a:t>
            </a:r>
            <a:r>
              <a:rPr lang="en-US" i="1" dirty="0"/>
              <a:t>void </a:t>
            </a:r>
            <a:r>
              <a:rPr lang="en-US" i="1" dirty="0" err="1"/>
              <a:t>RemoveAll</a:t>
            </a:r>
            <a:r>
              <a:rPr lang="en-US" i="1" dirty="0"/>
              <a:t>(</a:t>
            </a:r>
            <a:r>
              <a:rPr lang="en-US" i="1" dirty="0" err="1"/>
              <a:t>int</a:t>
            </a:r>
            <a:r>
              <a:rPr lang="en-US" i="1" dirty="0"/>
              <a:t> </a:t>
            </a:r>
            <a:r>
              <a:rPr lang="en-US" i="1" dirty="0" err="1"/>
              <a:t>val</a:t>
            </a:r>
            <a:r>
              <a:rPr lang="en-US" i="1" dirty="0"/>
              <a:t>) </a:t>
            </a:r>
            <a:r>
              <a:rPr lang="ru-RU" dirty="0"/>
              <a:t>в класс </a:t>
            </a:r>
            <a:r>
              <a:rPr lang="en-US" i="1" dirty="0" err="1"/>
              <a:t>IntegerList</a:t>
            </a:r>
            <a:r>
              <a:rPr lang="en-US" i="1" dirty="0"/>
              <a:t>. </a:t>
            </a:r>
            <a:r>
              <a:rPr lang="ru-RU" dirty="0"/>
              <a:t>Данный метод удаляет все вхождения элемента </a:t>
            </a:r>
            <a:r>
              <a:rPr lang="en-US" i="1" dirty="0" err="1"/>
              <a:t>val</a:t>
            </a:r>
            <a:r>
              <a:rPr lang="en-US" i="1" dirty="0"/>
              <a:t> </a:t>
            </a:r>
            <a:r>
              <a:rPr lang="ru-RU" dirty="0"/>
              <a:t>из списка. Если указанного элемента в списке нет, метод не должен делать ничего (исключение он выбрасывать тоже не должен).</a:t>
            </a:r>
            <a:endParaRPr lang="en-US" dirty="0"/>
          </a:p>
          <a:p>
            <a:pPr marL="285750" lvl="0" indent="-285750">
              <a:buFont typeface="Arial" panose="020B0604020202020204" pitchFamily="34" charset="0"/>
              <a:buChar char="•"/>
            </a:pPr>
            <a:r>
              <a:rPr lang="ru-RU" dirty="0"/>
              <a:t>Добавьте код для тестирования нового метода.</a:t>
            </a:r>
            <a:endParaRPr lang="en-US" dirty="0"/>
          </a:p>
          <a:p>
            <a:endParaRPr lang="en-US" dirty="0"/>
          </a:p>
        </p:txBody>
      </p:sp>
      <p:sp>
        <p:nvSpPr>
          <p:cNvPr id="3" name="Rectangle 2">
            <a:extLst>
              <a:ext uri="{FF2B5EF4-FFF2-40B4-BE49-F238E27FC236}">
                <a16:creationId xmlns:a16="http://schemas.microsoft.com/office/drawing/2014/main" id="{E4161DA4-D98F-47E7-8875-F66AF842F030}"/>
              </a:ext>
            </a:extLst>
          </p:cNvPr>
          <p:cNvSpPr/>
          <p:nvPr/>
        </p:nvSpPr>
        <p:spPr>
          <a:xfrm>
            <a:off x="2566327" y="5775616"/>
            <a:ext cx="5649924" cy="369332"/>
          </a:xfrm>
          <a:prstGeom prst="rect">
            <a:avLst/>
          </a:prstGeom>
        </p:spPr>
        <p:txBody>
          <a:bodyPr wrap="square">
            <a:spAutoFit/>
          </a:bodyPr>
          <a:lstStyle/>
          <a:p>
            <a:r>
              <a:rPr lang="ru-RU" dirty="0">
                <a:hlinkClick r:id="rId2"/>
              </a:rPr>
              <a:t>https://repl.it/@Maksimenkova/ClassesInheritance02</a:t>
            </a:r>
            <a:r>
              <a:rPr lang="en-US" dirty="0"/>
              <a:t> </a:t>
            </a:r>
            <a:endParaRPr lang="ru-RU" dirty="0"/>
          </a:p>
        </p:txBody>
      </p:sp>
    </p:spTree>
    <p:extLst>
      <p:ext uri="{BB962C8B-B14F-4D97-AF65-F5344CB8AC3E}">
        <p14:creationId xmlns:p14="http://schemas.microsoft.com/office/powerpoint/2010/main" val="394085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3200" b="1" dirty="0">
                <a:latin typeface="Arial" panose="020B0604020202020204" pitchFamily="34" charset="0"/>
                <a:cs typeface="Arial" panose="020B0604020202020204" pitchFamily="34" charset="0"/>
              </a:rPr>
              <a:t>Задача 2</a:t>
            </a:r>
          </a:p>
        </p:txBody>
      </p:sp>
      <p:sp>
        <p:nvSpPr>
          <p:cNvPr id="5" name="Номер слайда 4"/>
          <p:cNvSpPr>
            <a:spLocks noGrp="1"/>
          </p:cNvSpPr>
          <p:nvPr>
            <p:ph type="sldNum" sz="quarter" idx="12"/>
          </p:nvPr>
        </p:nvSpPr>
        <p:spPr/>
        <p:txBody>
          <a:bodyPr/>
          <a:lstStyle/>
          <a:p>
            <a:fld id="{F411F2F3-AEAF-4FB7-80D2-09F9D6DDE653}" type="slidenum">
              <a:rPr lang="ru-RU" smtClean="0"/>
              <a:t>7</a:t>
            </a:fld>
            <a:endParaRPr lang="ru-RU"/>
          </a:p>
        </p:txBody>
      </p:sp>
      <p:sp>
        <p:nvSpPr>
          <p:cNvPr id="4" name="Content Placeholder 3">
            <a:extLst>
              <a:ext uri="{FF2B5EF4-FFF2-40B4-BE49-F238E27FC236}">
                <a16:creationId xmlns:a16="http://schemas.microsoft.com/office/drawing/2014/main" id="{B31D94ED-2249-456C-BEA0-0AD95D64113D}"/>
              </a:ext>
            </a:extLst>
          </p:cNvPr>
          <p:cNvSpPr>
            <a:spLocks noGrp="1"/>
          </p:cNvSpPr>
          <p:nvPr>
            <p:ph idx="1"/>
          </p:nvPr>
        </p:nvSpPr>
        <p:spPr/>
        <p:txBody>
          <a:bodyPr>
            <a:normAutofit fontScale="77500" lnSpcReduction="20000"/>
          </a:bodyPr>
          <a:lstStyle/>
          <a:p>
            <a:r>
              <a:rPr lang="en-US" dirty="0">
                <a:solidFill>
                  <a:srgbClr val="0000FF"/>
                </a:solidFill>
              </a:rPr>
              <a:t>using</a:t>
            </a:r>
            <a:r>
              <a:rPr lang="en-US" dirty="0">
                <a:solidFill>
                  <a:srgbClr val="000000"/>
                </a:solidFill>
              </a:rPr>
              <a:t> System;</a:t>
            </a:r>
          </a:p>
          <a:p>
            <a:r>
              <a:rPr lang="ru-RU" dirty="0">
                <a:solidFill>
                  <a:srgbClr val="008000"/>
                </a:solidFill>
              </a:rPr>
              <a:t>/*</a:t>
            </a:r>
          </a:p>
          <a:p>
            <a:r>
              <a:rPr lang="en-US" dirty="0">
                <a:solidFill>
                  <a:srgbClr val="008000"/>
                </a:solidFill>
              </a:rPr>
              <a:t> * </a:t>
            </a:r>
            <a:r>
              <a:rPr lang="en-US" dirty="0" err="1">
                <a:solidFill>
                  <a:srgbClr val="008000"/>
                </a:solidFill>
              </a:rPr>
              <a:t>IntegerList.cs</a:t>
            </a:r>
            <a:endParaRPr lang="en-US" dirty="0">
              <a:solidFill>
                <a:srgbClr val="008000"/>
              </a:solidFill>
            </a:endParaRPr>
          </a:p>
          <a:p>
            <a:r>
              <a:rPr lang="ru-RU" dirty="0">
                <a:solidFill>
                  <a:srgbClr val="008000"/>
                </a:solidFill>
              </a:rPr>
              <a:t> * </a:t>
            </a:r>
          </a:p>
          <a:p>
            <a:r>
              <a:rPr lang="ru-RU" dirty="0">
                <a:solidFill>
                  <a:srgbClr val="008000"/>
                </a:solidFill>
              </a:rPr>
              <a:t> * Определяет список целых чисел с возможностью его создания и заполнения</a:t>
            </a:r>
          </a:p>
          <a:p>
            <a:r>
              <a:rPr lang="ru-RU" dirty="0">
                <a:solidFill>
                  <a:srgbClr val="008000"/>
                </a:solidFill>
              </a:rPr>
              <a:t> */</a:t>
            </a:r>
            <a:endParaRPr lang="ru-RU" dirty="0">
              <a:solidFill>
                <a:srgbClr val="000000"/>
              </a:solidFill>
            </a:endParaRPr>
          </a:p>
          <a:p>
            <a:r>
              <a:rPr lang="en-US" dirty="0">
                <a:solidFill>
                  <a:srgbClr val="0000FF"/>
                </a:solidFill>
              </a:rPr>
              <a:t>public</a:t>
            </a:r>
            <a:r>
              <a:rPr lang="en-US" dirty="0">
                <a:solidFill>
                  <a:srgbClr val="000000"/>
                </a:solidFill>
              </a:rPr>
              <a:t> </a:t>
            </a:r>
            <a:r>
              <a:rPr lang="en-US" dirty="0">
                <a:solidFill>
                  <a:srgbClr val="0000FF"/>
                </a:solidFill>
              </a:rPr>
              <a:t>class</a:t>
            </a:r>
            <a:r>
              <a:rPr lang="en-US" dirty="0">
                <a:solidFill>
                  <a:srgbClr val="000000"/>
                </a:solidFill>
              </a:rPr>
              <a:t> </a:t>
            </a:r>
            <a:r>
              <a:rPr lang="en-US" dirty="0" err="1">
                <a:solidFill>
                  <a:srgbClr val="2B91AF"/>
                </a:solidFill>
              </a:rPr>
              <a:t>IntegerList</a:t>
            </a:r>
            <a:r>
              <a:rPr lang="en-US" dirty="0">
                <a:solidFill>
                  <a:srgbClr val="000000"/>
                </a:solidFill>
              </a:rPr>
              <a:t> {</a:t>
            </a:r>
          </a:p>
          <a:p>
            <a:r>
              <a:rPr lang="en-US" dirty="0">
                <a:solidFill>
                  <a:srgbClr val="000000"/>
                </a:solidFill>
              </a:rPr>
              <a:t>    </a:t>
            </a:r>
            <a:r>
              <a:rPr lang="en-US" dirty="0">
                <a:solidFill>
                  <a:srgbClr val="0000FF"/>
                </a:solidFill>
              </a:rPr>
              <a:t>private</a:t>
            </a:r>
            <a:r>
              <a:rPr lang="en-US" dirty="0">
                <a:solidFill>
                  <a:srgbClr val="000000"/>
                </a:solidFill>
              </a:rPr>
              <a:t> </a:t>
            </a:r>
            <a:r>
              <a:rPr lang="en-US" dirty="0">
                <a:solidFill>
                  <a:srgbClr val="0000FF"/>
                </a:solidFill>
              </a:rPr>
              <a:t>static</a:t>
            </a:r>
            <a:r>
              <a:rPr lang="en-US" dirty="0">
                <a:solidFill>
                  <a:srgbClr val="000000"/>
                </a:solidFill>
              </a:rPr>
              <a:t> </a:t>
            </a:r>
            <a:r>
              <a:rPr lang="en-US" dirty="0" err="1">
                <a:solidFill>
                  <a:srgbClr val="0000FF"/>
                </a:solidFill>
              </a:rPr>
              <a:t>readonly</a:t>
            </a:r>
            <a:r>
              <a:rPr lang="en-US" dirty="0">
                <a:solidFill>
                  <a:srgbClr val="000000"/>
                </a:solidFill>
              </a:rPr>
              <a:t> Random </a:t>
            </a:r>
            <a:r>
              <a:rPr lang="en-US" dirty="0" err="1">
                <a:solidFill>
                  <a:srgbClr val="000000"/>
                </a:solidFill>
              </a:rPr>
              <a:t>Random</a:t>
            </a:r>
            <a:r>
              <a:rPr lang="en-US" dirty="0">
                <a:solidFill>
                  <a:srgbClr val="000000"/>
                </a:solidFill>
              </a:rPr>
              <a:t> = </a:t>
            </a:r>
            <a:r>
              <a:rPr lang="en-US" dirty="0">
                <a:solidFill>
                  <a:srgbClr val="0000FF"/>
                </a:solidFill>
              </a:rPr>
              <a:t>new</a:t>
            </a:r>
            <a:r>
              <a:rPr lang="en-US" dirty="0">
                <a:solidFill>
                  <a:srgbClr val="000000"/>
                </a:solidFill>
              </a:rPr>
              <a:t> Random();</a:t>
            </a:r>
          </a:p>
          <a:p>
            <a:endParaRPr lang="ru-RU" dirty="0">
              <a:solidFill>
                <a:srgbClr val="000000"/>
              </a:solidFill>
            </a:endParaRPr>
          </a:p>
          <a:p>
            <a:r>
              <a:rPr lang="en-US" dirty="0">
                <a:solidFill>
                  <a:srgbClr val="000000"/>
                </a:solidFill>
              </a:rPr>
              <a:t>    </a:t>
            </a:r>
            <a:r>
              <a:rPr lang="en-US" dirty="0">
                <a:solidFill>
                  <a:srgbClr val="0000FF"/>
                </a:solidFill>
              </a:rPr>
              <a:t>private</a:t>
            </a:r>
            <a:r>
              <a:rPr lang="en-US" dirty="0">
                <a:solidFill>
                  <a:srgbClr val="000000"/>
                </a:solidFill>
              </a:rPr>
              <a:t> </a:t>
            </a:r>
            <a:r>
              <a:rPr lang="en-US" dirty="0">
                <a:solidFill>
                  <a:srgbClr val="0000FF"/>
                </a:solidFill>
              </a:rPr>
              <a:t>int</a:t>
            </a:r>
            <a:r>
              <a:rPr lang="en-US" dirty="0">
                <a:solidFill>
                  <a:srgbClr val="000000"/>
                </a:solidFill>
              </a:rPr>
              <a:t>[] _list;</a:t>
            </a:r>
          </a:p>
          <a:p>
            <a:endParaRPr lang="ru-RU" dirty="0">
              <a:solidFill>
                <a:srgbClr val="000000"/>
              </a:solidFill>
            </a:endParaRPr>
          </a:p>
          <a:p>
            <a:r>
              <a:rPr lang="en-US" dirty="0">
                <a:solidFill>
                  <a:srgbClr val="000000"/>
                </a:solidFill>
              </a:rPr>
              <a:t>    </a:t>
            </a:r>
            <a:r>
              <a:rPr lang="en-US" dirty="0">
                <a:solidFill>
                  <a:srgbClr val="808080"/>
                </a:solidFill>
              </a:rPr>
              <a:t>///</a:t>
            </a:r>
            <a:r>
              <a:rPr lang="en-US" dirty="0">
                <a:solidFill>
                  <a:srgbClr val="008000"/>
                </a:solidFill>
              </a:rPr>
              <a:t> </a:t>
            </a:r>
            <a:r>
              <a:rPr lang="en-US" dirty="0">
                <a:solidFill>
                  <a:srgbClr val="808080"/>
                </a:solidFill>
              </a:rPr>
              <a:t>&lt;summary&gt;</a:t>
            </a:r>
            <a:endParaRPr lang="en-US" dirty="0">
              <a:solidFill>
                <a:srgbClr val="000000"/>
              </a:solidFill>
            </a:endParaRPr>
          </a:p>
          <a:p>
            <a:r>
              <a:rPr lang="ru-RU" dirty="0">
                <a:solidFill>
                  <a:srgbClr val="000000"/>
                </a:solidFill>
              </a:rPr>
              <a:t>    </a:t>
            </a:r>
            <a:r>
              <a:rPr lang="ru-RU" dirty="0">
                <a:solidFill>
                  <a:srgbClr val="808080"/>
                </a:solidFill>
              </a:rPr>
              <a:t>///</a:t>
            </a:r>
            <a:r>
              <a:rPr lang="ru-RU" dirty="0">
                <a:solidFill>
                  <a:srgbClr val="008000"/>
                </a:solidFill>
              </a:rPr>
              <a:t> Создаёт список указанного размера</a:t>
            </a:r>
            <a:endParaRPr lang="ru-RU" dirty="0">
              <a:solidFill>
                <a:srgbClr val="000000"/>
              </a:solidFill>
            </a:endParaRPr>
          </a:p>
          <a:p>
            <a:r>
              <a:rPr lang="en-US" dirty="0">
                <a:solidFill>
                  <a:srgbClr val="000000"/>
                </a:solidFill>
              </a:rPr>
              <a:t>    </a:t>
            </a:r>
            <a:r>
              <a:rPr lang="en-US" dirty="0">
                <a:solidFill>
                  <a:srgbClr val="808080"/>
                </a:solidFill>
              </a:rPr>
              <a:t>///</a:t>
            </a:r>
            <a:r>
              <a:rPr lang="en-US" dirty="0">
                <a:solidFill>
                  <a:srgbClr val="008000"/>
                </a:solidFill>
              </a:rPr>
              <a:t> </a:t>
            </a:r>
            <a:r>
              <a:rPr lang="en-US" dirty="0">
                <a:solidFill>
                  <a:srgbClr val="808080"/>
                </a:solidFill>
              </a:rPr>
              <a:t>&lt;/summary&gt;</a:t>
            </a:r>
            <a:endParaRPr lang="en-US" dirty="0">
              <a:solidFill>
                <a:srgbClr val="000000"/>
              </a:solidFill>
            </a:endParaRPr>
          </a:p>
          <a:p>
            <a:r>
              <a:rPr lang="en-US" dirty="0">
                <a:solidFill>
                  <a:srgbClr val="000000"/>
                </a:solidFill>
              </a:rPr>
              <a:t>    </a:t>
            </a:r>
            <a:r>
              <a:rPr lang="en-US" dirty="0">
                <a:solidFill>
                  <a:srgbClr val="808080"/>
                </a:solidFill>
              </a:rPr>
              <a:t>///</a:t>
            </a:r>
            <a:r>
              <a:rPr lang="en-US" dirty="0">
                <a:solidFill>
                  <a:srgbClr val="008000"/>
                </a:solidFill>
              </a:rPr>
              <a:t> </a:t>
            </a:r>
            <a:r>
              <a:rPr lang="en-US" dirty="0">
                <a:solidFill>
                  <a:srgbClr val="808080"/>
                </a:solidFill>
              </a:rPr>
              <a:t>&lt;param name="</a:t>
            </a:r>
            <a:r>
              <a:rPr lang="en-US" dirty="0">
                <a:solidFill>
                  <a:srgbClr val="000000"/>
                </a:solidFill>
              </a:rPr>
              <a:t>size</a:t>
            </a:r>
            <a:r>
              <a:rPr lang="en-US" dirty="0">
                <a:solidFill>
                  <a:srgbClr val="808080"/>
                </a:solidFill>
              </a:rPr>
              <a:t>"&gt;</a:t>
            </a:r>
            <a:r>
              <a:rPr lang="ru-RU" dirty="0">
                <a:solidFill>
                  <a:srgbClr val="008000"/>
                </a:solidFill>
              </a:rPr>
              <a:t>Размер списка</a:t>
            </a:r>
            <a:r>
              <a:rPr lang="ru-RU" dirty="0">
                <a:solidFill>
                  <a:srgbClr val="808080"/>
                </a:solidFill>
              </a:rPr>
              <a:t>&lt;/</a:t>
            </a:r>
            <a:r>
              <a:rPr lang="en-US" dirty="0">
                <a:solidFill>
                  <a:srgbClr val="808080"/>
                </a:solidFill>
              </a:rPr>
              <a:t>param&gt;</a:t>
            </a:r>
            <a:endParaRPr lang="en-US" dirty="0">
              <a:solidFill>
                <a:srgbClr val="000000"/>
              </a:solidFill>
            </a:endParaRPr>
          </a:p>
          <a:p>
            <a:r>
              <a:rPr lang="en-US" dirty="0">
                <a:solidFill>
                  <a:srgbClr val="000000"/>
                </a:solidFill>
              </a:rPr>
              <a:t>    </a:t>
            </a:r>
            <a:r>
              <a:rPr lang="en-US" dirty="0">
                <a:solidFill>
                  <a:srgbClr val="0000FF"/>
                </a:solidFill>
              </a:rPr>
              <a:t>public</a:t>
            </a:r>
            <a:r>
              <a:rPr lang="en-US" dirty="0">
                <a:solidFill>
                  <a:srgbClr val="000000"/>
                </a:solidFill>
              </a:rPr>
              <a:t> </a:t>
            </a:r>
            <a:r>
              <a:rPr lang="en-US" dirty="0" err="1">
                <a:solidFill>
                  <a:srgbClr val="000000"/>
                </a:solidFill>
              </a:rPr>
              <a:t>IntegerList</a:t>
            </a:r>
            <a:r>
              <a:rPr lang="en-US" dirty="0">
                <a:solidFill>
                  <a:srgbClr val="000000"/>
                </a:solidFill>
              </a:rPr>
              <a:t>(</a:t>
            </a:r>
            <a:r>
              <a:rPr lang="en-US" dirty="0">
                <a:solidFill>
                  <a:srgbClr val="0000FF"/>
                </a:solidFill>
              </a:rPr>
              <a:t>int</a:t>
            </a:r>
            <a:r>
              <a:rPr lang="en-US" dirty="0">
                <a:solidFill>
                  <a:srgbClr val="000000"/>
                </a:solidFill>
              </a:rPr>
              <a:t> size)</a:t>
            </a:r>
          </a:p>
          <a:p>
            <a:r>
              <a:rPr lang="ru-RU" dirty="0">
                <a:solidFill>
                  <a:srgbClr val="000000"/>
                </a:solidFill>
              </a:rPr>
              <a:t>    {</a:t>
            </a:r>
          </a:p>
          <a:p>
            <a:r>
              <a:rPr lang="en-US" dirty="0">
                <a:solidFill>
                  <a:srgbClr val="000000"/>
                </a:solidFill>
              </a:rPr>
              <a:t>        _list = </a:t>
            </a:r>
            <a:r>
              <a:rPr lang="en-US" dirty="0">
                <a:solidFill>
                  <a:srgbClr val="0000FF"/>
                </a:solidFill>
              </a:rPr>
              <a:t>new</a:t>
            </a:r>
            <a:r>
              <a:rPr lang="en-US" dirty="0">
                <a:solidFill>
                  <a:srgbClr val="000000"/>
                </a:solidFill>
              </a:rPr>
              <a:t> </a:t>
            </a:r>
            <a:r>
              <a:rPr lang="en-US" dirty="0">
                <a:solidFill>
                  <a:srgbClr val="0000FF"/>
                </a:solidFill>
              </a:rPr>
              <a:t>int</a:t>
            </a:r>
            <a:r>
              <a:rPr lang="en-US" dirty="0">
                <a:solidFill>
                  <a:srgbClr val="000000"/>
                </a:solidFill>
              </a:rPr>
              <a:t>[size];</a:t>
            </a:r>
          </a:p>
          <a:p>
            <a:r>
              <a:rPr lang="ru-RU" dirty="0">
                <a:solidFill>
                  <a:srgbClr val="000000"/>
                </a:solidFill>
              </a:rPr>
              <a:t>    }</a:t>
            </a:r>
          </a:p>
          <a:p>
            <a:endParaRPr lang="ru-RU" dirty="0">
              <a:solidFill>
                <a:srgbClr val="000000"/>
              </a:solidFill>
            </a:endParaRPr>
          </a:p>
          <a:p>
            <a:r>
              <a:rPr lang="en-US" dirty="0">
                <a:solidFill>
                  <a:srgbClr val="000000"/>
                </a:solidFill>
              </a:rPr>
              <a:t>    </a:t>
            </a:r>
            <a:r>
              <a:rPr lang="en-US" dirty="0">
                <a:solidFill>
                  <a:srgbClr val="808080"/>
                </a:solidFill>
              </a:rPr>
              <a:t>///</a:t>
            </a:r>
            <a:r>
              <a:rPr lang="en-US" dirty="0">
                <a:solidFill>
                  <a:srgbClr val="008000"/>
                </a:solidFill>
              </a:rPr>
              <a:t> </a:t>
            </a:r>
            <a:r>
              <a:rPr lang="en-US" dirty="0">
                <a:solidFill>
                  <a:srgbClr val="808080"/>
                </a:solidFill>
              </a:rPr>
              <a:t>&lt;summary&gt;</a:t>
            </a:r>
            <a:endParaRPr lang="en-US" dirty="0">
              <a:solidFill>
                <a:srgbClr val="000000"/>
              </a:solidFill>
            </a:endParaRPr>
          </a:p>
          <a:p>
            <a:r>
              <a:rPr lang="ru-RU" dirty="0">
                <a:solidFill>
                  <a:srgbClr val="000000"/>
                </a:solidFill>
              </a:rPr>
              <a:t>    </a:t>
            </a:r>
            <a:r>
              <a:rPr lang="ru-RU" dirty="0">
                <a:solidFill>
                  <a:srgbClr val="808080"/>
                </a:solidFill>
              </a:rPr>
              <a:t>///</a:t>
            </a:r>
            <a:r>
              <a:rPr lang="ru-RU" dirty="0">
                <a:solidFill>
                  <a:srgbClr val="008000"/>
                </a:solidFill>
              </a:rPr>
              <a:t> Заполняет список числами между 1 и 100 включительно</a:t>
            </a:r>
            <a:endParaRPr lang="ru-RU" dirty="0">
              <a:solidFill>
                <a:srgbClr val="000000"/>
              </a:solidFill>
            </a:endParaRPr>
          </a:p>
          <a:p>
            <a:r>
              <a:rPr lang="en-US" dirty="0">
                <a:solidFill>
                  <a:srgbClr val="000000"/>
                </a:solidFill>
              </a:rPr>
              <a:t>    </a:t>
            </a:r>
            <a:r>
              <a:rPr lang="en-US" dirty="0">
                <a:solidFill>
                  <a:srgbClr val="808080"/>
                </a:solidFill>
              </a:rPr>
              <a:t>///</a:t>
            </a:r>
            <a:r>
              <a:rPr lang="en-US" dirty="0">
                <a:solidFill>
                  <a:srgbClr val="008000"/>
                </a:solidFill>
              </a:rPr>
              <a:t> </a:t>
            </a:r>
            <a:r>
              <a:rPr lang="en-US" dirty="0">
                <a:solidFill>
                  <a:srgbClr val="808080"/>
                </a:solidFill>
              </a:rPr>
              <a:t>&lt;/summary&gt;</a:t>
            </a:r>
            <a:endParaRPr lang="en-US" dirty="0">
              <a:solidFill>
                <a:srgbClr val="000000"/>
              </a:solidFill>
            </a:endParaRPr>
          </a:p>
          <a:p>
            <a:r>
              <a:rPr lang="en-US" dirty="0">
                <a:solidFill>
                  <a:srgbClr val="000000"/>
                </a:solidFill>
              </a:rPr>
              <a:t>    </a:t>
            </a:r>
            <a:r>
              <a:rPr lang="en-US" dirty="0">
                <a:solidFill>
                  <a:srgbClr val="0000FF"/>
                </a:solidFill>
              </a:rPr>
              <a:t>public</a:t>
            </a:r>
            <a:r>
              <a:rPr lang="en-US" dirty="0">
                <a:solidFill>
                  <a:srgbClr val="000000"/>
                </a:solidFill>
              </a:rPr>
              <a:t> </a:t>
            </a:r>
            <a:r>
              <a:rPr lang="en-US" dirty="0">
                <a:solidFill>
                  <a:srgbClr val="0000FF"/>
                </a:solidFill>
              </a:rPr>
              <a:t>void</a:t>
            </a:r>
            <a:r>
              <a:rPr lang="en-US" dirty="0">
                <a:solidFill>
                  <a:srgbClr val="000000"/>
                </a:solidFill>
              </a:rPr>
              <a:t> Randomize()</a:t>
            </a:r>
          </a:p>
          <a:p>
            <a:r>
              <a:rPr lang="ru-RU" dirty="0">
                <a:solidFill>
                  <a:srgbClr val="000000"/>
                </a:solidFill>
              </a:rPr>
              <a:t>    {</a:t>
            </a:r>
          </a:p>
          <a:p>
            <a:r>
              <a:rPr lang="nn-NO" dirty="0">
                <a:solidFill>
                  <a:srgbClr val="000000"/>
                </a:solidFill>
              </a:rPr>
              <a:t>        </a:t>
            </a:r>
            <a:r>
              <a:rPr lang="nn-NO" dirty="0">
                <a:solidFill>
                  <a:srgbClr val="0000FF"/>
                </a:solidFill>
              </a:rPr>
              <a:t>for</a:t>
            </a:r>
            <a:r>
              <a:rPr lang="nn-NO" dirty="0">
                <a:solidFill>
                  <a:srgbClr val="000000"/>
                </a:solidFill>
              </a:rPr>
              <a:t> (</a:t>
            </a:r>
            <a:r>
              <a:rPr lang="nn-NO" dirty="0">
                <a:solidFill>
                  <a:srgbClr val="0000FF"/>
                </a:solidFill>
              </a:rPr>
              <a:t>int</a:t>
            </a:r>
            <a:r>
              <a:rPr lang="nn-NO" dirty="0">
                <a:solidFill>
                  <a:srgbClr val="000000"/>
                </a:solidFill>
              </a:rPr>
              <a:t> i = 0; i &lt; _list.Length; i++)</a:t>
            </a:r>
          </a:p>
          <a:p>
            <a:r>
              <a:rPr lang="en-US" dirty="0">
                <a:solidFill>
                  <a:srgbClr val="000000"/>
                </a:solidFill>
              </a:rPr>
              <a:t>            _list[</a:t>
            </a:r>
            <a:r>
              <a:rPr lang="en-US" dirty="0" err="1">
                <a:solidFill>
                  <a:srgbClr val="000000"/>
                </a:solidFill>
              </a:rPr>
              <a:t>i</a:t>
            </a:r>
            <a:r>
              <a:rPr lang="en-US" dirty="0">
                <a:solidFill>
                  <a:srgbClr val="000000"/>
                </a:solidFill>
              </a:rPr>
              <a:t>] = </a:t>
            </a:r>
            <a:r>
              <a:rPr lang="en-US" dirty="0" err="1">
                <a:solidFill>
                  <a:srgbClr val="000000"/>
                </a:solidFill>
              </a:rPr>
              <a:t>Random.Next</a:t>
            </a:r>
            <a:r>
              <a:rPr lang="en-US" dirty="0">
                <a:solidFill>
                  <a:srgbClr val="000000"/>
                </a:solidFill>
              </a:rPr>
              <a:t>(101);</a:t>
            </a:r>
          </a:p>
          <a:p>
            <a:r>
              <a:rPr lang="ru-RU" dirty="0">
                <a:solidFill>
                  <a:srgbClr val="000000"/>
                </a:solidFill>
              </a:rPr>
              <a:t>    }</a:t>
            </a:r>
          </a:p>
          <a:p>
            <a:endParaRPr lang="ru-RU" dirty="0">
              <a:solidFill>
                <a:srgbClr val="000000"/>
              </a:solidFill>
            </a:endParaRPr>
          </a:p>
          <a:p>
            <a:r>
              <a:rPr lang="en-US" dirty="0">
                <a:solidFill>
                  <a:srgbClr val="000000"/>
                </a:solidFill>
              </a:rPr>
              <a:t>    </a:t>
            </a:r>
            <a:r>
              <a:rPr lang="en-US" dirty="0">
                <a:solidFill>
                  <a:srgbClr val="808080"/>
                </a:solidFill>
              </a:rPr>
              <a:t>///</a:t>
            </a:r>
            <a:r>
              <a:rPr lang="en-US" dirty="0">
                <a:solidFill>
                  <a:srgbClr val="008000"/>
                </a:solidFill>
              </a:rPr>
              <a:t> </a:t>
            </a:r>
            <a:r>
              <a:rPr lang="en-US" dirty="0">
                <a:solidFill>
                  <a:srgbClr val="808080"/>
                </a:solidFill>
              </a:rPr>
              <a:t>&lt;summary&gt;</a:t>
            </a:r>
            <a:endParaRPr lang="en-US" dirty="0">
              <a:solidFill>
                <a:srgbClr val="000000"/>
              </a:solidFill>
            </a:endParaRPr>
          </a:p>
          <a:p>
            <a:r>
              <a:rPr lang="ru-RU" dirty="0">
                <a:solidFill>
                  <a:srgbClr val="000000"/>
                </a:solidFill>
              </a:rPr>
              <a:t>    </a:t>
            </a:r>
            <a:r>
              <a:rPr lang="ru-RU" dirty="0">
                <a:solidFill>
                  <a:srgbClr val="808080"/>
                </a:solidFill>
              </a:rPr>
              <a:t>///</a:t>
            </a:r>
            <a:r>
              <a:rPr lang="ru-RU" dirty="0">
                <a:solidFill>
                  <a:srgbClr val="008000"/>
                </a:solidFill>
              </a:rPr>
              <a:t> Печатает элементы списка с их индексами</a:t>
            </a:r>
            <a:endParaRPr lang="ru-RU" dirty="0">
              <a:solidFill>
                <a:srgbClr val="000000"/>
              </a:solidFill>
            </a:endParaRPr>
          </a:p>
          <a:p>
            <a:r>
              <a:rPr lang="en-US" dirty="0">
                <a:solidFill>
                  <a:srgbClr val="000000"/>
                </a:solidFill>
              </a:rPr>
              <a:t>    </a:t>
            </a:r>
            <a:r>
              <a:rPr lang="en-US" dirty="0">
                <a:solidFill>
                  <a:srgbClr val="808080"/>
                </a:solidFill>
              </a:rPr>
              <a:t>///</a:t>
            </a:r>
            <a:r>
              <a:rPr lang="en-US" dirty="0">
                <a:solidFill>
                  <a:srgbClr val="008000"/>
                </a:solidFill>
              </a:rPr>
              <a:t> </a:t>
            </a:r>
            <a:r>
              <a:rPr lang="en-US" dirty="0">
                <a:solidFill>
                  <a:srgbClr val="808080"/>
                </a:solidFill>
              </a:rPr>
              <a:t>&lt;/summary&gt;</a:t>
            </a:r>
            <a:endParaRPr lang="en-US" dirty="0">
              <a:solidFill>
                <a:srgbClr val="000000"/>
              </a:solidFill>
            </a:endParaRPr>
          </a:p>
          <a:p>
            <a:r>
              <a:rPr lang="en-US" dirty="0">
                <a:solidFill>
                  <a:srgbClr val="000000"/>
                </a:solidFill>
              </a:rPr>
              <a:t>    </a:t>
            </a:r>
            <a:r>
              <a:rPr lang="en-US" dirty="0">
                <a:solidFill>
                  <a:srgbClr val="0000FF"/>
                </a:solidFill>
              </a:rPr>
              <a:t>public</a:t>
            </a:r>
            <a:r>
              <a:rPr lang="en-US" dirty="0">
                <a:solidFill>
                  <a:srgbClr val="000000"/>
                </a:solidFill>
              </a:rPr>
              <a:t> </a:t>
            </a:r>
            <a:r>
              <a:rPr lang="en-US" dirty="0">
                <a:solidFill>
                  <a:srgbClr val="0000FF"/>
                </a:solidFill>
              </a:rPr>
              <a:t>void</a:t>
            </a:r>
            <a:r>
              <a:rPr lang="en-US" dirty="0">
                <a:solidFill>
                  <a:srgbClr val="000000"/>
                </a:solidFill>
              </a:rPr>
              <a:t> Print()</a:t>
            </a:r>
          </a:p>
          <a:p>
            <a:r>
              <a:rPr lang="ru-RU" dirty="0">
                <a:solidFill>
                  <a:srgbClr val="000000"/>
                </a:solidFill>
              </a:rPr>
              <a:t>    {</a:t>
            </a:r>
          </a:p>
          <a:p>
            <a:r>
              <a:rPr lang="nn-NO" dirty="0">
                <a:solidFill>
                  <a:srgbClr val="000000"/>
                </a:solidFill>
              </a:rPr>
              <a:t>        </a:t>
            </a:r>
            <a:r>
              <a:rPr lang="nn-NO" dirty="0">
                <a:solidFill>
                  <a:srgbClr val="0000FF"/>
                </a:solidFill>
              </a:rPr>
              <a:t>for</a:t>
            </a:r>
            <a:r>
              <a:rPr lang="nn-NO" dirty="0">
                <a:solidFill>
                  <a:srgbClr val="000000"/>
                </a:solidFill>
              </a:rPr>
              <a:t> (</a:t>
            </a:r>
            <a:r>
              <a:rPr lang="nn-NO" dirty="0">
                <a:solidFill>
                  <a:srgbClr val="0000FF"/>
                </a:solidFill>
              </a:rPr>
              <a:t>int</a:t>
            </a:r>
            <a:r>
              <a:rPr lang="nn-NO" dirty="0">
                <a:solidFill>
                  <a:srgbClr val="000000"/>
                </a:solidFill>
              </a:rPr>
              <a:t> i = 0; i &lt; _list.Length; i++)</a:t>
            </a:r>
          </a:p>
          <a:p>
            <a:r>
              <a:rPr lang="nn-NO" dirty="0">
                <a:solidFill>
                  <a:srgbClr val="000000"/>
                </a:solidFill>
              </a:rPr>
              <a:t>            Console.WriteLine(i + </a:t>
            </a:r>
            <a:r>
              <a:rPr lang="nn-NO" dirty="0">
                <a:solidFill>
                  <a:srgbClr val="A31515"/>
                </a:solidFill>
              </a:rPr>
              <a:t>":\t"</a:t>
            </a:r>
            <a:r>
              <a:rPr lang="nn-NO" dirty="0">
                <a:solidFill>
                  <a:srgbClr val="000000"/>
                </a:solidFill>
              </a:rPr>
              <a:t> + _list[i]);</a:t>
            </a:r>
          </a:p>
          <a:p>
            <a:r>
              <a:rPr lang="ru-RU" dirty="0">
                <a:solidFill>
                  <a:srgbClr val="000000"/>
                </a:solidFill>
              </a:rPr>
              <a:t>    }</a:t>
            </a:r>
            <a:endParaRPr lang="ru-RU" dirty="0"/>
          </a:p>
        </p:txBody>
      </p:sp>
    </p:spTree>
    <p:extLst>
      <p:ext uri="{BB962C8B-B14F-4D97-AF65-F5344CB8AC3E}">
        <p14:creationId xmlns:p14="http://schemas.microsoft.com/office/powerpoint/2010/main" val="199582733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3200" b="1" dirty="0">
                <a:latin typeface="Arial" panose="020B0604020202020204" pitchFamily="34" charset="0"/>
                <a:cs typeface="Arial" panose="020B0604020202020204" pitchFamily="34" charset="0"/>
              </a:rPr>
              <a:t>Задача 2</a:t>
            </a:r>
          </a:p>
        </p:txBody>
      </p:sp>
      <p:sp>
        <p:nvSpPr>
          <p:cNvPr id="5" name="Номер слайда 4"/>
          <p:cNvSpPr>
            <a:spLocks noGrp="1"/>
          </p:cNvSpPr>
          <p:nvPr>
            <p:ph type="sldNum" sz="quarter" idx="12"/>
          </p:nvPr>
        </p:nvSpPr>
        <p:spPr/>
        <p:txBody>
          <a:bodyPr/>
          <a:lstStyle/>
          <a:p>
            <a:fld id="{F411F2F3-AEAF-4FB7-80D2-09F9D6DDE653}" type="slidenum">
              <a:rPr lang="ru-RU" smtClean="0"/>
              <a:t>8</a:t>
            </a:fld>
            <a:endParaRPr lang="ru-RU"/>
          </a:p>
        </p:txBody>
      </p:sp>
      <p:sp>
        <p:nvSpPr>
          <p:cNvPr id="4" name="Content Placeholder 3">
            <a:extLst>
              <a:ext uri="{FF2B5EF4-FFF2-40B4-BE49-F238E27FC236}">
                <a16:creationId xmlns:a16="http://schemas.microsoft.com/office/drawing/2014/main" id="{76A82CC6-83AE-46BF-870E-742E3161A0F3}"/>
              </a:ext>
            </a:extLst>
          </p:cNvPr>
          <p:cNvSpPr>
            <a:spLocks noGrp="1"/>
          </p:cNvSpPr>
          <p:nvPr>
            <p:ph idx="1"/>
          </p:nvPr>
        </p:nvSpPr>
        <p:spPr/>
        <p:txBody>
          <a:bodyPr>
            <a:normAutofit/>
          </a:bodyPr>
          <a:lstStyle/>
          <a:p>
            <a:r>
              <a:rPr lang="ru-RU" sz="700" dirty="0">
                <a:solidFill>
                  <a:srgbClr val="008000"/>
                </a:solidFill>
              </a:rPr>
              <a:t>/*</a:t>
            </a:r>
          </a:p>
          <a:p>
            <a:r>
              <a:rPr lang="en-US" sz="700" dirty="0">
                <a:solidFill>
                  <a:srgbClr val="008000"/>
                </a:solidFill>
              </a:rPr>
              <a:t> * </a:t>
            </a:r>
            <a:r>
              <a:rPr lang="en-US" sz="700" dirty="0" err="1">
                <a:solidFill>
                  <a:srgbClr val="008000"/>
                </a:solidFill>
              </a:rPr>
              <a:t>IntegerListTest.cs</a:t>
            </a:r>
            <a:endParaRPr lang="en-US" sz="700" dirty="0">
              <a:solidFill>
                <a:srgbClr val="008000"/>
              </a:solidFill>
            </a:endParaRPr>
          </a:p>
          <a:p>
            <a:r>
              <a:rPr lang="ru-RU" sz="700" dirty="0">
                <a:solidFill>
                  <a:srgbClr val="008000"/>
                </a:solidFill>
              </a:rPr>
              <a:t> * Тестирует класс </a:t>
            </a:r>
            <a:r>
              <a:rPr lang="en-US" sz="700" dirty="0" err="1">
                <a:solidFill>
                  <a:srgbClr val="008000"/>
                </a:solidFill>
              </a:rPr>
              <a:t>IntegerList</a:t>
            </a:r>
            <a:endParaRPr lang="en-US" sz="700" dirty="0">
              <a:solidFill>
                <a:srgbClr val="008000"/>
              </a:solidFill>
            </a:endParaRPr>
          </a:p>
          <a:p>
            <a:r>
              <a:rPr lang="ru-RU" sz="700" dirty="0">
                <a:solidFill>
                  <a:srgbClr val="008000"/>
                </a:solidFill>
              </a:rPr>
              <a:t> */</a:t>
            </a:r>
            <a:endParaRPr lang="ru-RU" sz="700" dirty="0">
              <a:solidFill>
                <a:srgbClr val="000000"/>
              </a:solidFill>
            </a:endParaRPr>
          </a:p>
          <a:p>
            <a:r>
              <a:rPr lang="en-US" sz="700" dirty="0">
                <a:solidFill>
                  <a:srgbClr val="0000FF"/>
                </a:solidFill>
              </a:rPr>
              <a:t>public</a:t>
            </a:r>
            <a:r>
              <a:rPr lang="en-US" sz="700" dirty="0">
                <a:solidFill>
                  <a:srgbClr val="000000"/>
                </a:solidFill>
              </a:rPr>
              <a:t> </a:t>
            </a:r>
            <a:r>
              <a:rPr lang="en-US" sz="700" dirty="0">
                <a:solidFill>
                  <a:srgbClr val="0000FF"/>
                </a:solidFill>
              </a:rPr>
              <a:t>class</a:t>
            </a:r>
            <a:r>
              <a:rPr lang="en-US" sz="700" dirty="0">
                <a:solidFill>
                  <a:srgbClr val="000000"/>
                </a:solidFill>
              </a:rPr>
              <a:t> </a:t>
            </a:r>
            <a:r>
              <a:rPr lang="en-US" sz="700" dirty="0" err="1">
                <a:solidFill>
                  <a:srgbClr val="2B91AF"/>
                </a:solidFill>
              </a:rPr>
              <a:t>IntegerListTest</a:t>
            </a:r>
            <a:r>
              <a:rPr lang="en-US" sz="700" dirty="0">
                <a:solidFill>
                  <a:srgbClr val="000000"/>
                </a:solidFill>
              </a:rPr>
              <a:t> {</a:t>
            </a:r>
          </a:p>
          <a:p>
            <a:r>
              <a:rPr lang="en-US" sz="700" dirty="0">
                <a:solidFill>
                  <a:srgbClr val="000000"/>
                </a:solidFill>
              </a:rPr>
              <a:t>    </a:t>
            </a:r>
            <a:r>
              <a:rPr lang="en-US" sz="700" dirty="0">
                <a:solidFill>
                  <a:srgbClr val="0000FF"/>
                </a:solidFill>
              </a:rPr>
              <a:t>private</a:t>
            </a:r>
            <a:r>
              <a:rPr lang="en-US" sz="700" dirty="0">
                <a:solidFill>
                  <a:srgbClr val="000000"/>
                </a:solidFill>
              </a:rPr>
              <a:t> </a:t>
            </a:r>
            <a:r>
              <a:rPr lang="en-US" sz="700" dirty="0">
                <a:solidFill>
                  <a:srgbClr val="0000FF"/>
                </a:solidFill>
              </a:rPr>
              <a:t>static</a:t>
            </a:r>
            <a:r>
              <a:rPr lang="en-US" sz="700" dirty="0">
                <a:solidFill>
                  <a:srgbClr val="000000"/>
                </a:solidFill>
              </a:rPr>
              <a:t> </a:t>
            </a:r>
            <a:r>
              <a:rPr lang="en-US" sz="700" dirty="0" err="1">
                <a:solidFill>
                  <a:srgbClr val="000000"/>
                </a:solidFill>
              </a:rPr>
              <a:t>IntegerList</a:t>
            </a:r>
            <a:r>
              <a:rPr lang="en-US" sz="700" dirty="0">
                <a:solidFill>
                  <a:srgbClr val="000000"/>
                </a:solidFill>
              </a:rPr>
              <a:t> _list = </a:t>
            </a:r>
            <a:r>
              <a:rPr lang="en-US" sz="700" dirty="0">
                <a:solidFill>
                  <a:srgbClr val="0000FF"/>
                </a:solidFill>
              </a:rPr>
              <a:t>new</a:t>
            </a:r>
            <a:r>
              <a:rPr lang="en-US" sz="700" dirty="0">
                <a:solidFill>
                  <a:srgbClr val="000000"/>
                </a:solidFill>
              </a:rPr>
              <a:t> </a:t>
            </a:r>
            <a:r>
              <a:rPr lang="en-US" sz="700" dirty="0" err="1">
                <a:solidFill>
                  <a:srgbClr val="000000"/>
                </a:solidFill>
              </a:rPr>
              <a:t>IntegerList</a:t>
            </a:r>
            <a:r>
              <a:rPr lang="en-US" sz="700" dirty="0">
                <a:solidFill>
                  <a:srgbClr val="000000"/>
                </a:solidFill>
              </a:rPr>
              <a:t>(10);</a:t>
            </a:r>
          </a:p>
          <a:p>
            <a:endParaRPr lang="ru-RU" sz="700" dirty="0">
              <a:solidFill>
                <a:srgbClr val="000000"/>
              </a:solidFill>
            </a:endParaRPr>
          </a:p>
          <a:p>
            <a:r>
              <a:rPr lang="en-US" sz="700" dirty="0">
                <a:solidFill>
                  <a:srgbClr val="000000"/>
                </a:solidFill>
              </a:rPr>
              <a:t>    </a:t>
            </a:r>
            <a:r>
              <a:rPr lang="en-US" sz="700" dirty="0">
                <a:solidFill>
                  <a:srgbClr val="808080"/>
                </a:solidFill>
              </a:rPr>
              <a:t>///</a:t>
            </a:r>
            <a:r>
              <a:rPr lang="en-US" sz="700" dirty="0">
                <a:solidFill>
                  <a:srgbClr val="008000"/>
                </a:solidFill>
              </a:rPr>
              <a:t> </a:t>
            </a:r>
            <a:r>
              <a:rPr lang="en-US" sz="700" dirty="0">
                <a:solidFill>
                  <a:srgbClr val="808080"/>
                </a:solidFill>
              </a:rPr>
              <a:t>&lt;summary&gt;</a:t>
            </a:r>
            <a:endParaRPr lang="en-US" sz="700" dirty="0">
              <a:solidFill>
                <a:srgbClr val="000000"/>
              </a:solidFill>
            </a:endParaRPr>
          </a:p>
          <a:p>
            <a:r>
              <a:rPr lang="ru-RU" sz="700" dirty="0">
                <a:solidFill>
                  <a:srgbClr val="000000"/>
                </a:solidFill>
              </a:rPr>
              <a:t>    </a:t>
            </a:r>
            <a:r>
              <a:rPr lang="ru-RU" sz="700" dirty="0">
                <a:solidFill>
                  <a:srgbClr val="808080"/>
                </a:solidFill>
              </a:rPr>
              <a:t>///</a:t>
            </a:r>
            <a:r>
              <a:rPr lang="ru-RU" sz="700" dirty="0">
                <a:solidFill>
                  <a:srgbClr val="008000"/>
                </a:solidFill>
              </a:rPr>
              <a:t> Создаёт список и выполняет пользовательские операции,</a:t>
            </a:r>
            <a:endParaRPr lang="ru-RU" sz="700" dirty="0">
              <a:solidFill>
                <a:srgbClr val="000000"/>
              </a:solidFill>
            </a:endParaRPr>
          </a:p>
          <a:p>
            <a:r>
              <a:rPr lang="ru-RU" sz="700" dirty="0">
                <a:solidFill>
                  <a:srgbClr val="000000"/>
                </a:solidFill>
              </a:rPr>
              <a:t>    </a:t>
            </a:r>
            <a:r>
              <a:rPr lang="ru-RU" sz="700" dirty="0">
                <a:solidFill>
                  <a:srgbClr val="808080"/>
                </a:solidFill>
              </a:rPr>
              <a:t>///</a:t>
            </a:r>
            <a:r>
              <a:rPr lang="ru-RU" sz="700" dirty="0">
                <a:solidFill>
                  <a:srgbClr val="008000"/>
                </a:solidFill>
              </a:rPr>
              <a:t> пока пользователь не захочет выйти</a:t>
            </a:r>
            <a:endParaRPr lang="ru-RU" sz="700" dirty="0">
              <a:solidFill>
                <a:srgbClr val="000000"/>
              </a:solidFill>
            </a:endParaRPr>
          </a:p>
          <a:p>
            <a:r>
              <a:rPr lang="en-US" sz="700" dirty="0">
                <a:solidFill>
                  <a:srgbClr val="000000"/>
                </a:solidFill>
              </a:rPr>
              <a:t>    </a:t>
            </a:r>
            <a:r>
              <a:rPr lang="en-US" sz="700" dirty="0">
                <a:solidFill>
                  <a:srgbClr val="808080"/>
                </a:solidFill>
              </a:rPr>
              <a:t>///</a:t>
            </a:r>
            <a:r>
              <a:rPr lang="en-US" sz="700" dirty="0">
                <a:solidFill>
                  <a:srgbClr val="008000"/>
                </a:solidFill>
              </a:rPr>
              <a:t> </a:t>
            </a:r>
            <a:r>
              <a:rPr lang="en-US" sz="700" dirty="0">
                <a:solidFill>
                  <a:srgbClr val="808080"/>
                </a:solidFill>
              </a:rPr>
              <a:t>&lt;/summary&gt;</a:t>
            </a:r>
            <a:endParaRPr lang="en-US" sz="700" dirty="0">
              <a:solidFill>
                <a:srgbClr val="000000"/>
              </a:solidFill>
            </a:endParaRPr>
          </a:p>
          <a:p>
            <a:r>
              <a:rPr lang="en-US" sz="700" dirty="0">
                <a:solidFill>
                  <a:srgbClr val="000000"/>
                </a:solidFill>
              </a:rPr>
              <a:t>    </a:t>
            </a:r>
            <a:r>
              <a:rPr lang="en-US" sz="700" dirty="0">
                <a:solidFill>
                  <a:srgbClr val="0000FF"/>
                </a:solidFill>
              </a:rPr>
              <a:t>public</a:t>
            </a:r>
            <a:r>
              <a:rPr lang="en-US" sz="700" dirty="0">
                <a:solidFill>
                  <a:srgbClr val="000000"/>
                </a:solidFill>
              </a:rPr>
              <a:t> </a:t>
            </a:r>
            <a:r>
              <a:rPr lang="en-US" sz="700" dirty="0">
                <a:solidFill>
                  <a:srgbClr val="0000FF"/>
                </a:solidFill>
              </a:rPr>
              <a:t>static</a:t>
            </a:r>
            <a:r>
              <a:rPr lang="en-US" sz="700" dirty="0">
                <a:solidFill>
                  <a:srgbClr val="000000"/>
                </a:solidFill>
              </a:rPr>
              <a:t> </a:t>
            </a:r>
            <a:r>
              <a:rPr lang="en-US" sz="700" dirty="0">
                <a:solidFill>
                  <a:srgbClr val="0000FF"/>
                </a:solidFill>
              </a:rPr>
              <a:t>void</a:t>
            </a:r>
            <a:r>
              <a:rPr lang="en-US" sz="700" dirty="0">
                <a:solidFill>
                  <a:srgbClr val="000000"/>
                </a:solidFill>
              </a:rPr>
              <a:t> Main() </a:t>
            </a:r>
            <a:r>
              <a:rPr lang="ru-RU" sz="700" dirty="0">
                <a:solidFill>
                  <a:srgbClr val="000000"/>
                </a:solidFill>
              </a:rPr>
              <a:t>   {</a:t>
            </a:r>
          </a:p>
          <a:p>
            <a:r>
              <a:rPr lang="en-US" sz="700" dirty="0">
                <a:solidFill>
                  <a:srgbClr val="000000"/>
                </a:solidFill>
              </a:rPr>
              <a:t>        </a:t>
            </a:r>
            <a:r>
              <a:rPr lang="en-US" sz="700" dirty="0" err="1">
                <a:solidFill>
                  <a:srgbClr val="000000"/>
                </a:solidFill>
              </a:rPr>
              <a:t>PrintMenu</a:t>
            </a:r>
            <a:r>
              <a:rPr lang="en-US" sz="700" dirty="0">
                <a:solidFill>
                  <a:srgbClr val="000000"/>
                </a:solidFill>
              </a:rPr>
              <a:t>();</a:t>
            </a:r>
          </a:p>
          <a:p>
            <a:endParaRPr lang="ru-RU" sz="700" dirty="0">
              <a:solidFill>
                <a:srgbClr val="000000"/>
              </a:solidFill>
            </a:endParaRPr>
          </a:p>
          <a:p>
            <a:r>
              <a:rPr lang="en-US" sz="700" dirty="0">
                <a:solidFill>
                  <a:srgbClr val="000000"/>
                </a:solidFill>
              </a:rPr>
              <a:t>        </a:t>
            </a:r>
            <a:r>
              <a:rPr lang="en-US" sz="700" dirty="0">
                <a:solidFill>
                  <a:srgbClr val="0000FF"/>
                </a:solidFill>
              </a:rPr>
              <a:t>int</a:t>
            </a:r>
            <a:r>
              <a:rPr lang="en-US" sz="700" dirty="0">
                <a:solidFill>
                  <a:srgbClr val="000000"/>
                </a:solidFill>
              </a:rPr>
              <a:t> choice = </a:t>
            </a:r>
            <a:r>
              <a:rPr lang="en-US" sz="700" dirty="0" err="1">
                <a:solidFill>
                  <a:srgbClr val="0000FF"/>
                </a:solidFill>
              </a:rPr>
              <a:t>int</a:t>
            </a:r>
            <a:r>
              <a:rPr lang="en-US" sz="700" dirty="0" err="1">
                <a:solidFill>
                  <a:srgbClr val="000000"/>
                </a:solidFill>
              </a:rPr>
              <a:t>.Parse</a:t>
            </a:r>
            <a:r>
              <a:rPr lang="en-US" sz="700" dirty="0">
                <a:solidFill>
                  <a:srgbClr val="000000"/>
                </a:solidFill>
              </a:rPr>
              <a:t>(</a:t>
            </a:r>
            <a:r>
              <a:rPr lang="en-US" sz="700" dirty="0" err="1">
                <a:solidFill>
                  <a:srgbClr val="000000"/>
                </a:solidFill>
              </a:rPr>
              <a:t>Console.ReadLine</a:t>
            </a:r>
            <a:r>
              <a:rPr lang="en-US" sz="700" dirty="0">
                <a:solidFill>
                  <a:srgbClr val="000000"/>
                </a:solidFill>
              </a:rPr>
              <a:t>());</a:t>
            </a:r>
          </a:p>
          <a:p>
            <a:endParaRPr lang="ru-RU" sz="700" dirty="0">
              <a:solidFill>
                <a:srgbClr val="000000"/>
              </a:solidFill>
            </a:endParaRPr>
          </a:p>
          <a:p>
            <a:r>
              <a:rPr lang="en-US" sz="700" dirty="0">
                <a:solidFill>
                  <a:srgbClr val="000000"/>
                </a:solidFill>
              </a:rPr>
              <a:t>        </a:t>
            </a:r>
            <a:r>
              <a:rPr lang="en-US" sz="700" dirty="0">
                <a:solidFill>
                  <a:srgbClr val="0000FF"/>
                </a:solidFill>
              </a:rPr>
              <a:t>while</a:t>
            </a:r>
            <a:r>
              <a:rPr lang="en-US" sz="700" dirty="0">
                <a:solidFill>
                  <a:srgbClr val="000000"/>
                </a:solidFill>
              </a:rPr>
              <a:t> (choice != 0) </a:t>
            </a:r>
            <a:r>
              <a:rPr lang="ru-RU" sz="700" dirty="0">
                <a:solidFill>
                  <a:srgbClr val="000000"/>
                </a:solidFill>
              </a:rPr>
              <a:t>        {</a:t>
            </a:r>
          </a:p>
          <a:p>
            <a:r>
              <a:rPr lang="en-US" sz="700" dirty="0">
                <a:solidFill>
                  <a:srgbClr val="000000"/>
                </a:solidFill>
              </a:rPr>
              <a:t>            Dispatch(choice);</a:t>
            </a:r>
          </a:p>
          <a:p>
            <a:r>
              <a:rPr lang="en-US" sz="700" dirty="0">
                <a:solidFill>
                  <a:srgbClr val="000000"/>
                </a:solidFill>
              </a:rPr>
              <a:t>            </a:t>
            </a:r>
            <a:r>
              <a:rPr lang="en-US" sz="700" dirty="0" err="1">
                <a:solidFill>
                  <a:srgbClr val="000000"/>
                </a:solidFill>
              </a:rPr>
              <a:t>PrintMenu</a:t>
            </a:r>
            <a:r>
              <a:rPr lang="en-US" sz="700" dirty="0">
                <a:solidFill>
                  <a:srgbClr val="000000"/>
                </a:solidFill>
              </a:rPr>
              <a:t>();</a:t>
            </a:r>
          </a:p>
          <a:p>
            <a:endParaRPr lang="ru-RU" sz="700" dirty="0">
              <a:solidFill>
                <a:srgbClr val="000000"/>
              </a:solidFill>
            </a:endParaRPr>
          </a:p>
          <a:p>
            <a:r>
              <a:rPr lang="en-US" sz="700" dirty="0">
                <a:solidFill>
                  <a:srgbClr val="000000"/>
                </a:solidFill>
              </a:rPr>
              <a:t>            choice = </a:t>
            </a:r>
            <a:r>
              <a:rPr lang="en-US" sz="700" dirty="0" err="1">
                <a:solidFill>
                  <a:srgbClr val="0000FF"/>
                </a:solidFill>
              </a:rPr>
              <a:t>int</a:t>
            </a:r>
            <a:r>
              <a:rPr lang="en-US" sz="700" dirty="0" err="1">
                <a:solidFill>
                  <a:srgbClr val="000000"/>
                </a:solidFill>
              </a:rPr>
              <a:t>.Parse</a:t>
            </a:r>
            <a:r>
              <a:rPr lang="en-US" sz="700" dirty="0">
                <a:solidFill>
                  <a:srgbClr val="000000"/>
                </a:solidFill>
              </a:rPr>
              <a:t>(</a:t>
            </a:r>
            <a:r>
              <a:rPr lang="en-US" sz="700" dirty="0" err="1">
                <a:solidFill>
                  <a:srgbClr val="000000"/>
                </a:solidFill>
              </a:rPr>
              <a:t>Console.ReadLine</a:t>
            </a:r>
            <a:r>
              <a:rPr lang="en-US" sz="700" dirty="0">
                <a:solidFill>
                  <a:srgbClr val="000000"/>
                </a:solidFill>
              </a:rPr>
              <a:t>());</a:t>
            </a:r>
          </a:p>
          <a:p>
            <a:r>
              <a:rPr lang="ru-RU" sz="700" dirty="0">
                <a:solidFill>
                  <a:srgbClr val="000000"/>
                </a:solidFill>
              </a:rPr>
              <a:t>        }</a:t>
            </a:r>
          </a:p>
          <a:p>
            <a:r>
              <a:rPr lang="ru-RU" sz="700" dirty="0">
                <a:solidFill>
                  <a:srgbClr val="000000"/>
                </a:solidFill>
              </a:rPr>
              <a:t>    }</a:t>
            </a:r>
          </a:p>
          <a:p>
            <a:endParaRPr lang="ru-RU" sz="700" dirty="0">
              <a:solidFill>
                <a:srgbClr val="000000"/>
              </a:solidFill>
            </a:endParaRPr>
          </a:p>
          <a:p>
            <a:r>
              <a:rPr lang="en-US" sz="700" dirty="0">
                <a:solidFill>
                  <a:srgbClr val="000000"/>
                </a:solidFill>
              </a:rPr>
              <a:t>    </a:t>
            </a:r>
            <a:r>
              <a:rPr lang="en-US" sz="700" dirty="0">
                <a:solidFill>
                  <a:srgbClr val="808080"/>
                </a:solidFill>
              </a:rPr>
              <a:t>///</a:t>
            </a:r>
            <a:r>
              <a:rPr lang="en-US" sz="700" dirty="0">
                <a:solidFill>
                  <a:srgbClr val="008000"/>
                </a:solidFill>
              </a:rPr>
              <a:t> </a:t>
            </a:r>
            <a:r>
              <a:rPr lang="en-US" sz="700" dirty="0">
                <a:solidFill>
                  <a:srgbClr val="808080"/>
                </a:solidFill>
              </a:rPr>
              <a:t>&lt;summary&gt;</a:t>
            </a:r>
            <a:endParaRPr lang="en-US" sz="700" dirty="0">
              <a:solidFill>
                <a:srgbClr val="000000"/>
              </a:solidFill>
            </a:endParaRPr>
          </a:p>
          <a:p>
            <a:r>
              <a:rPr lang="ru-RU" sz="700" dirty="0">
                <a:solidFill>
                  <a:srgbClr val="000000"/>
                </a:solidFill>
              </a:rPr>
              <a:t>    </a:t>
            </a:r>
            <a:r>
              <a:rPr lang="ru-RU" sz="700" dirty="0">
                <a:solidFill>
                  <a:srgbClr val="808080"/>
                </a:solidFill>
              </a:rPr>
              <a:t>///</a:t>
            </a:r>
            <a:r>
              <a:rPr lang="ru-RU" sz="700" dirty="0">
                <a:solidFill>
                  <a:srgbClr val="008000"/>
                </a:solidFill>
              </a:rPr>
              <a:t> Выполняет действия меню</a:t>
            </a:r>
            <a:endParaRPr lang="ru-RU" sz="700" dirty="0">
              <a:solidFill>
                <a:srgbClr val="000000"/>
              </a:solidFill>
            </a:endParaRPr>
          </a:p>
          <a:p>
            <a:r>
              <a:rPr lang="en-US" sz="700" dirty="0">
                <a:solidFill>
                  <a:srgbClr val="000000"/>
                </a:solidFill>
              </a:rPr>
              <a:t>    </a:t>
            </a:r>
            <a:r>
              <a:rPr lang="en-US" sz="700" dirty="0">
                <a:solidFill>
                  <a:srgbClr val="808080"/>
                </a:solidFill>
              </a:rPr>
              <a:t>///</a:t>
            </a:r>
            <a:r>
              <a:rPr lang="en-US" sz="700" dirty="0">
                <a:solidFill>
                  <a:srgbClr val="008000"/>
                </a:solidFill>
              </a:rPr>
              <a:t> </a:t>
            </a:r>
            <a:r>
              <a:rPr lang="en-US" sz="700" dirty="0">
                <a:solidFill>
                  <a:srgbClr val="808080"/>
                </a:solidFill>
              </a:rPr>
              <a:t>&lt;/summary&gt;</a:t>
            </a:r>
            <a:endParaRPr lang="en-US" sz="700" dirty="0">
              <a:solidFill>
                <a:srgbClr val="000000"/>
              </a:solidFill>
            </a:endParaRPr>
          </a:p>
          <a:p>
            <a:r>
              <a:rPr lang="en-US" sz="700" dirty="0">
                <a:solidFill>
                  <a:srgbClr val="000000"/>
                </a:solidFill>
              </a:rPr>
              <a:t>    </a:t>
            </a:r>
            <a:r>
              <a:rPr lang="en-US" sz="700" dirty="0">
                <a:solidFill>
                  <a:srgbClr val="808080"/>
                </a:solidFill>
              </a:rPr>
              <a:t>///</a:t>
            </a:r>
            <a:r>
              <a:rPr lang="en-US" sz="700" dirty="0">
                <a:solidFill>
                  <a:srgbClr val="008000"/>
                </a:solidFill>
              </a:rPr>
              <a:t> </a:t>
            </a:r>
            <a:r>
              <a:rPr lang="en-US" sz="700" dirty="0">
                <a:solidFill>
                  <a:srgbClr val="808080"/>
                </a:solidFill>
              </a:rPr>
              <a:t>&lt;param name="</a:t>
            </a:r>
            <a:r>
              <a:rPr lang="en-US" sz="700" dirty="0">
                <a:solidFill>
                  <a:srgbClr val="000000"/>
                </a:solidFill>
              </a:rPr>
              <a:t>choice</a:t>
            </a:r>
            <a:r>
              <a:rPr lang="en-US" sz="700" dirty="0">
                <a:solidFill>
                  <a:srgbClr val="808080"/>
                </a:solidFill>
              </a:rPr>
              <a:t>"&gt;</a:t>
            </a:r>
            <a:r>
              <a:rPr lang="ru-RU" sz="700" dirty="0">
                <a:solidFill>
                  <a:srgbClr val="008000"/>
                </a:solidFill>
              </a:rPr>
              <a:t>Выбранный пункт меню</a:t>
            </a:r>
            <a:r>
              <a:rPr lang="ru-RU" sz="700" dirty="0">
                <a:solidFill>
                  <a:srgbClr val="808080"/>
                </a:solidFill>
              </a:rPr>
              <a:t>&lt;/</a:t>
            </a:r>
            <a:r>
              <a:rPr lang="en-US" sz="700" dirty="0">
                <a:solidFill>
                  <a:srgbClr val="808080"/>
                </a:solidFill>
              </a:rPr>
              <a:t>param&gt;</a:t>
            </a:r>
            <a:endParaRPr lang="en-US" sz="700" dirty="0">
              <a:solidFill>
                <a:srgbClr val="000000"/>
              </a:solidFill>
            </a:endParaRPr>
          </a:p>
          <a:p>
            <a:r>
              <a:rPr lang="en-US" sz="700" dirty="0">
                <a:solidFill>
                  <a:srgbClr val="000000"/>
                </a:solidFill>
              </a:rPr>
              <a:t>    </a:t>
            </a:r>
            <a:r>
              <a:rPr lang="en-US" sz="700" dirty="0">
                <a:solidFill>
                  <a:srgbClr val="0000FF"/>
                </a:solidFill>
              </a:rPr>
              <a:t>public</a:t>
            </a:r>
            <a:r>
              <a:rPr lang="en-US" sz="700" dirty="0">
                <a:solidFill>
                  <a:srgbClr val="000000"/>
                </a:solidFill>
              </a:rPr>
              <a:t> </a:t>
            </a:r>
            <a:r>
              <a:rPr lang="en-US" sz="700" dirty="0">
                <a:solidFill>
                  <a:srgbClr val="0000FF"/>
                </a:solidFill>
              </a:rPr>
              <a:t>static</a:t>
            </a:r>
            <a:r>
              <a:rPr lang="en-US" sz="700" dirty="0">
                <a:solidFill>
                  <a:srgbClr val="000000"/>
                </a:solidFill>
              </a:rPr>
              <a:t> </a:t>
            </a:r>
            <a:r>
              <a:rPr lang="en-US" sz="700" dirty="0">
                <a:solidFill>
                  <a:srgbClr val="0000FF"/>
                </a:solidFill>
              </a:rPr>
              <a:t>void</a:t>
            </a:r>
            <a:r>
              <a:rPr lang="en-US" sz="700" dirty="0">
                <a:solidFill>
                  <a:srgbClr val="000000"/>
                </a:solidFill>
              </a:rPr>
              <a:t> Dispatch(</a:t>
            </a:r>
            <a:r>
              <a:rPr lang="en-US" sz="700" dirty="0">
                <a:solidFill>
                  <a:srgbClr val="0000FF"/>
                </a:solidFill>
              </a:rPr>
              <a:t>int</a:t>
            </a:r>
            <a:r>
              <a:rPr lang="en-US" sz="700" dirty="0">
                <a:solidFill>
                  <a:srgbClr val="000000"/>
                </a:solidFill>
              </a:rPr>
              <a:t> choice)</a:t>
            </a:r>
            <a:r>
              <a:rPr lang="ru-RU" sz="700" dirty="0">
                <a:solidFill>
                  <a:srgbClr val="000000"/>
                </a:solidFill>
              </a:rPr>
              <a:t>    {</a:t>
            </a:r>
          </a:p>
          <a:p>
            <a:r>
              <a:rPr lang="en-US" sz="700" dirty="0">
                <a:solidFill>
                  <a:srgbClr val="000000"/>
                </a:solidFill>
              </a:rPr>
              <a:t>        </a:t>
            </a:r>
            <a:r>
              <a:rPr lang="en-US" sz="700" dirty="0">
                <a:solidFill>
                  <a:srgbClr val="0000FF"/>
                </a:solidFill>
              </a:rPr>
              <a:t>switch</a:t>
            </a:r>
            <a:r>
              <a:rPr lang="en-US" sz="700" dirty="0">
                <a:solidFill>
                  <a:srgbClr val="000000"/>
                </a:solidFill>
              </a:rPr>
              <a:t> (choice) </a:t>
            </a:r>
            <a:r>
              <a:rPr lang="ru-RU" sz="700" dirty="0">
                <a:solidFill>
                  <a:srgbClr val="000000"/>
                </a:solidFill>
              </a:rPr>
              <a:t>        {</a:t>
            </a:r>
          </a:p>
          <a:p>
            <a:r>
              <a:rPr lang="en-US" sz="700" dirty="0">
                <a:solidFill>
                  <a:srgbClr val="000000"/>
                </a:solidFill>
              </a:rPr>
              <a:t>            </a:t>
            </a:r>
            <a:r>
              <a:rPr lang="en-US" sz="700" dirty="0">
                <a:solidFill>
                  <a:srgbClr val="0000FF"/>
                </a:solidFill>
              </a:rPr>
              <a:t>case</a:t>
            </a:r>
            <a:r>
              <a:rPr lang="en-US" sz="700" dirty="0">
                <a:solidFill>
                  <a:srgbClr val="000000"/>
                </a:solidFill>
              </a:rPr>
              <a:t> 0: </a:t>
            </a:r>
            <a:r>
              <a:rPr lang="en-US" sz="700" dirty="0" err="1">
                <a:solidFill>
                  <a:srgbClr val="000000"/>
                </a:solidFill>
              </a:rPr>
              <a:t>Console.WriteLine</a:t>
            </a:r>
            <a:r>
              <a:rPr lang="en-US" sz="700" dirty="0">
                <a:solidFill>
                  <a:srgbClr val="000000"/>
                </a:solidFill>
              </a:rPr>
              <a:t>(</a:t>
            </a:r>
            <a:r>
              <a:rPr lang="en-US" sz="700" dirty="0">
                <a:solidFill>
                  <a:srgbClr val="A31515"/>
                </a:solidFill>
              </a:rPr>
              <a:t>"</a:t>
            </a:r>
            <a:r>
              <a:rPr lang="ru-RU" sz="700" dirty="0">
                <a:solidFill>
                  <a:srgbClr val="A31515"/>
                </a:solidFill>
              </a:rPr>
              <a:t>Пока!"</a:t>
            </a:r>
            <a:r>
              <a:rPr lang="ru-RU" sz="700" dirty="0">
                <a:solidFill>
                  <a:srgbClr val="000000"/>
                </a:solidFill>
              </a:rPr>
              <a:t>);</a:t>
            </a:r>
            <a:r>
              <a:rPr lang="en-US" sz="700" dirty="0">
                <a:solidFill>
                  <a:srgbClr val="000000"/>
                </a:solidFill>
              </a:rPr>
              <a:t> </a:t>
            </a:r>
            <a:r>
              <a:rPr lang="en-US" sz="700" dirty="0">
                <a:solidFill>
                  <a:srgbClr val="0000FF"/>
                </a:solidFill>
              </a:rPr>
              <a:t>break</a:t>
            </a:r>
            <a:r>
              <a:rPr lang="en-US" sz="700" dirty="0">
                <a:solidFill>
                  <a:srgbClr val="000000"/>
                </a:solidFill>
              </a:rPr>
              <a:t>;</a:t>
            </a:r>
          </a:p>
          <a:p>
            <a:r>
              <a:rPr lang="en-US" sz="700" dirty="0">
                <a:solidFill>
                  <a:srgbClr val="000000"/>
                </a:solidFill>
              </a:rPr>
              <a:t>            </a:t>
            </a:r>
            <a:r>
              <a:rPr lang="en-US" sz="700" dirty="0">
                <a:solidFill>
                  <a:srgbClr val="0000FF"/>
                </a:solidFill>
              </a:rPr>
              <a:t>case</a:t>
            </a:r>
            <a:r>
              <a:rPr lang="en-US" sz="700" dirty="0">
                <a:solidFill>
                  <a:srgbClr val="000000"/>
                </a:solidFill>
              </a:rPr>
              <a:t> 1:</a:t>
            </a:r>
          </a:p>
          <a:p>
            <a:r>
              <a:rPr lang="ru-RU" sz="700" dirty="0">
                <a:solidFill>
                  <a:srgbClr val="000000"/>
                </a:solidFill>
              </a:rPr>
              <a:t>                </a:t>
            </a:r>
            <a:r>
              <a:rPr lang="ru-RU" sz="700" dirty="0" err="1">
                <a:solidFill>
                  <a:srgbClr val="000000"/>
                </a:solidFill>
              </a:rPr>
              <a:t>Console.WriteLine</a:t>
            </a:r>
            <a:r>
              <a:rPr lang="ru-RU" sz="700" dirty="0">
                <a:solidFill>
                  <a:srgbClr val="000000"/>
                </a:solidFill>
              </a:rPr>
              <a:t>(</a:t>
            </a:r>
            <a:r>
              <a:rPr lang="ru-RU" sz="700" dirty="0">
                <a:solidFill>
                  <a:srgbClr val="A31515"/>
                </a:solidFill>
              </a:rPr>
              <a:t>"Какой размер будет у списка?"</a:t>
            </a:r>
            <a:r>
              <a:rPr lang="ru-RU" sz="700" dirty="0">
                <a:solidFill>
                  <a:srgbClr val="000000"/>
                </a:solidFill>
              </a:rPr>
              <a:t>);</a:t>
            </a:r>
          </a:p>
          <a:p>
            <a:r>
              <a:rPr lang="en-US" sz="700" dirty="0">
                <a:solidFill>
                  <a:srgbClr val="000000"/>
                </a:solidFill>
              </a:rPr>
              <a:t>                </a:t>
            </a:r>
            <a:r>
              <a:rPr lang="en-US" sz="700" dirty="0">
                <a:solidFill>
                  <a:srgbClr val="0000FF"/>
                </a:solidFill>
              </a:rPr>
              <a:t>int</a:t>
            </a:r>
            <a:r>
              <a:rPr lang="en-US" sz="700" dirty="0">
                <a:solidFill>
                  <a:srgbClr val="000000"/>
                </a:solidFill>
              </a:rPr>
              <a:t> size = </a:t>
            </a:r>
            <a:r>
              <a:rPr lang="en-US" sz="700" dirty="0" err="1">
                <a:solidFill>
                  <a:srgbClr val="0000FF"/>
                </a:solidFill>
              </a:rPr>
              <a:t>int</a:t>
            </a:r>
            <a:r>
              <a:rPr lang="en-US" sz="700" dirty="0" err="1">
                <a:solidFill>
                  <a:srgbClr val="000000"/>
                </a:solidFill>
              </a:rPr>
              <a:t>.Parse</a:t>
            </a:r>
            <a:r>
              <a:rPr lang="en-US" sz="700" dirty="0">
                <a:solidFill>
                  <a:srgbClr val="000000"/>
                </a:solidFill>
              </a:rPr>
              <a:t>(</a:t>
            </a:r>
            <a:r>
              <a:rPr lang="en-US" sz="700" dirty="0" err="1">
                <a:solidFill>
                  <a:srgbClr val="000000"/>
                </a:solidFill>
              </a:rPr>
              <a:t>Console.ReadLine</a:t>
            </a:r>
            <a:r>
              <a:rPr lang="en-US" sz="700" dirty="0">
                <a:solidFill>
                  <a:srgbClr val="000000"/>
                </a:solidFill>
              </a:rPr>
              <a:t>());</a:t>
            </a:r>
          </a:p>
          <a:p>
            <a:r>
              <a:rPr lang="en-US" sz="700" dirty="0">
                <a:solidFill>
                  <a:srgbClr val="000000"/>
                </a:solidFill>
              </a:rPr>
              <a:t>                _list = </a:t>
            </a:r>
            <a:r>
              <a:rPr lang="en-US" sz="700" dirty="0">
                <a:solidFill>
                  <a:srgbClr val="0000FF"/>
                </a:solidFill>
              </a:rPr>
              <a:t>new</a:t>
            </a:r>
            <a:r>
              <a:rPr lang="en-US" sz="700" dirty="0">
                <a:solidFill>
                  <a:srgbClr val="000000"/>
                </a:solidFill>
              </a:rPr>
              <a:t> </a:t>
            </a:r>
            <a:r>
              <a:rPr lang="en-US" sz="700" dirty="0" err="1">
                <a:solidFill>
                  <a:srgbClr val="000000"/>
                </a:solidFill>
              </a:rPr>
              <a:t>IntegerList</a:t>
            </a:r>
            <a:r>
              <a:rPr lang="en-US" sz="700" dirty="0">
                <a:solidFill>
                  <a:srgbClr val="000000"/>
                </a:solidFill>
              </a:rPr>
              <a:t>(size);</a:t>
            </a:r>
          </a:p>
          <a:p>
            <a:r>
              <a:rPr lang="en-US" sz="700" dirty="0">
                <a:solidFill>
                  <a:srgbClr val="000000"/>
                </a:solidFill>
              </a:rPr>
              <a:t>                _</a:t>
            </a:r>
            <a:r>
              <a:rPr lang="en-US" sz="700" dirty="0" err="1">
                <a:solidFill>
                  <a:srgbClr val="000000"/>
                </a:solidFill>
              </a:rPr>
              <a:t>list.Randomize</a:t>
            </a:r>
            <a:r>
              <a:rPr lang="en-US" sz="700" dirty="0">
                <a:solidFill>
                  <a:srgbClr val="000000"/>
                </a:solidFill>
              </a:rPr>
              <a:t>();</a:t>
            </a:r>
          </a:p>
          <a:p>
            <a:r>
              <a:rPr lang="en-US" sz="700" dirty="0">
                <a:solidFill>
                  <a:srgbClr val="000000"/>
                </a:solidFill>
              </a:rPr>
              <a:t>                </a:t>
            </a:r>
            <a:r>
              <a:rPr lang="en-US" sz="700" dirty="0">
                <a:solidFill>
                  <a:srgbClr val="0000FF"/>
                </a:solidFill>
              </a:rPr>
              <a:t>break</a:t>
            </a:r>
            <a:r>
              <a:rPr lang="en-US" sz="700" dirty="0">
                <a:solidFill>
                  <a:srgbClr val="000000"/>
                </a:solidFill>
              </a:rPr>
              <a:t>;</a:t>
            </a:r>
          </a:p>
          <a:p>
            <a:r>
              <a:rPr lang="en-US" sz="700" dirty="0">
                <a:solidFill>
                  <a:srgbClr val="000000"/>
                </a:solidFill>
              </a:rPr>
              <a:t>            </a:t>
            </a:r>
            <a:r>
              <a:rPr lang="en-US" sz="700" dirty="0">
                <a:solidFill>
                  <a:srgbClr val="0000FF"/>
                </a:solidFill>
              </a:rPr>
              <a:t>case</a:t>
            </a:r>
            <a:r>
              <a:rPr lang="en-US" sz="700" dirty="0">
                <a:solidFill>
                  <a:srgbClr val="000000"/>
                </a:solidFill>
              </a:rPr>
              <a:t> 2: _</a:t>
            </a:r>
            <a:r>
              <a:rPr lang="en-US" sz="700" dirty="0" err="1">
                <a:solidFill>
                  <a:srgbClr val="000000"/>
                </a:solidFill>
              </a:rPr>
              <a:t>list.Print</a:t>
            </a:r>
            <a:r>
              <a:rPr lang="en-US" sz="700" dirty="0">
                <a:solidFill>
                  <a:srgbClr val="000000"/>
                </a:solidFill>
              </a:rPr>
              <a:t>(); </a:t>
            </a:r>
            <a:r>
              <a:rPr lang="en-US" sz="700" dirty="0">
                <a:solidFill>
                  <a:srgbClr val="0000FF"/>
                </a:solidFill>
              </a:rPr>
              <a:t>break</a:t>
            </a:r>
            <a:r>
              <a:rPr lang="en-US" sz="700" dirty="0">
                <a:solidFill>
                  <a:srgbClr val="000000"/>
                </a:solidFill>
              </a:rPr>
              <a:t>;</a:t>
            </a:r>
          </a:p>
          <a:p>
            <a:r>
              <a:rPr lang="en-US" sz="700" dirty="0">
                <a:solidFill>
                  <a:srgbClr val="000000"/>
                </a:solidFill>
              </a:rPr>
              <a:t>            </a:t>
            </a:r>
            <a:r>
              <a:rPr lang="en-US" sz="700" dirty="0">
                <a:solidFill>
                  <a:srgbClr val="0000FF"/>
                </a:solidFill>
              </a:rPr>
              <a:t>default</a:t>
            </a:r>
            <a:r>
              <a:rPr lang="en-US" sz="700" dirty="0">
                <a:solidFill>
                  <a:srgbClr val="000000"/>
                </a:solidFill>
              </a:rPr>
              <a:t>: </a:t>
            </a:r>
            <a:r>
              <a:rPr lang="ru-RU" sz="700" dirty="0" err="1">
                <a:solidFill>
                  <a:srgbClr val="000000"/>
                </a:solidFill>
              </a:rPr>
              <a:t>Console.WriteLine</a:t>
            </a:r>
            <a:r>
              <a:rPr lang="ru-RU" sz="700" dirty="0">
                <a:solidFill>
                  <a:srgbClr val="000000"/>
                </a:solidFill>
              </a:rPr>
              <a:t>(</a:t>
            </a:r>
            <a:r>
              <a:rPr lang="ru-RU" sz="700" dirty="0">
                <a:solidFill>
                  <a:srgbClr val="A31515"/>
                </a:solidFill>
              </a:rPr>
              <a:t>"Извините, вы выбрали что-то не то"</a:t>
            </a:r>
            <a:r>
              <a:rPr lang="ru-RU" sz="700" dirty="0">
                <a:solidFill>
                  <a:srgbClr val="000000"/>
                </a:solidFill>
              </a:rPr>
              <a:t>);</a:t>
            </a:r>
            <a:r>
              <a:rPr lang="en-US" sz="700" dirty="0">
                <a:solidFill>
                  <a:srgbClr val="000000"/>
                </a:solidFill>
              </a:rPr>
              <a:t> </a:t>
            </a:r>
            <a:r>
              <a:rPr lang="en-US" sz="700" dirty="0">
                <a:solidFill>
                  <a:srgbClr val="0000FF"/>
                </a:solidFill>
              </a:rPr>
              <a:t>break</a:t>
            </a:r>
            <a:r>
              <a:rPr lang="en-US" sz="700" dirty="0">
                <a:solidFill>
                  <a:srgbClr val="000000"/>
                </a:solidFill>
              </a:rPr>
              <a:t>;</a:t>
            </a:r>
          </a:p>
          <a:p>
            <a:r>
              <a:rPr lang="ru-RU" sz="700" dirty="0">
                <a:solidFill>
                  <a:srgbClr val="000000"/>
                </a:solidFill>
              </a:rPr>
              <a:t>        }</a:t>
            </a:r>
          </a:p>
          <a:p>
            <a:r>
              <a:rPr lang="ru-RU" sz="700" dirty="0">
                <a:solidFill>
                  <a:srgbClr val="000000"/>
                </a:solidFill>
              </a:rPr>
              <a:t>    }</a:t>
            </a:r>
          </a:p>
          <a:p>
            <a:endParaRPr lang="ru-RU" sz="700" dirty="0">
              <a:solidFill>
                <a:srgbClr val="000000"/>
              </a:solidFill>
            </a:endParaRPr>
          </a:p>
          <a:p>
            <a:r>
              <a:rPr lang="en-US" sz="700" dirty="0">
                <a:solidFill>
                  <a:srgbClr val="000000"/>
                </a:solidFill>
              </a:rPr>
              <a:t>    </a:t>
            </a:r>
            <a:r>
              <a:rPr lang="en-US" sz="700" dirty="0">
                <a:solidFill>
                  <a:srgbClr val="808080"/>
                </a:solidFill>
              </a:rPr>
              <a:t>///</a:t>
            </a:r>
            <a:r>
              <a:rPr lang="en-US" sz="700" dirty="0">
                <a:solidFill>
                  <a:srgbClr val="008000"/>
                </a:solidFill>
              </a:rPr>
              <a:t> </a:t>
            </a:r>
            <a:r>
              <a:rPr lang="en-US" sz="700" dirty="0">
                <a:solidFill>
                  <a:srgbClr val="808080"/>
                </a:solidFill>
              </a:rPr>
              <a:t>&lt;summary&gt;</a:t>
            </a:r>
            <a:endParaRPr lang="en-US" sz="700" dirty="0">
              <a:solidFill>
                <a:srgbClr val="000000"/>
              </a:solidFill>
            </a:endParaRPr>
          </a:p>
          <a:p>
            <a:r>
              <a:rPr lang="ru-RU" sz="700" dirty="0">
                <a:solidFill>
                  <a:srgbClr val="000000"/>
                </a:solidFill>
              </a:rPr>
              <a:t>    </a:t>
            </a:r>
            <a:r>
              <a:rPr lang="ru-RU" sz="700" dirty="0">
                <a:solidFill>
                  <a:srgbClr val="808080"/>
                </a:solidFill>
              </a:rPr>
              <a:t>///</a:t>
            </a:r>
            <a:r>
              <a:rPr lang="ru-RU" sz="700" dirty="0">
                <a:solidFill>
                  <a:srgbClr val="008000"/>
                </a:solidFill>
              </a:rPr>
              <a:t> Выводит варианты пользователю</a:t>
            </a:r>
            <a:endParaRPr lang="ru-RU" sz="700" dirty="0">
              <a:solidFill>
                <a:srgbClr val="000000"/>
              </a:solidFill>
            </a:endParaRPr>
          </a:p>
          <a:p>
            <a:r>
              <a:rPr lang="en-US" sz="700" dirty="0">
                <a:solidFill>
                  <a:srgbClr val="000000"/>
                </a:solidFill>
              </a:rPr>
              <a:t>    </a:t>
            </a:r>
            <a:r>
              <a:rPr lang="en-US" sz="700" dirty="0">
                <a:solidFill>
                  <a:srgbClr val="808080"/>
                </a:solidFill>
              </a:rPr>
              <a:t>///</a:t>
            </a:r>
            <a:r>
              <a:rPr lang="en-US" sz="700" dirty="0">
                <a:solidFill>
                  <a:srgbClr val="008000"/>
                </a:solidFill>
              </a:rPr>
              <a:t> </a:t>
            </a:r>
            <a:r>
              <a:rPr lang="en-US" sz="700" dirty="0">
                <a:solidFill>
                  <a:srgbClr val="808080"/>
                </a:solidFill>
              </a:rPr>
              <a:t>&lt;/summary&gt;</a:t>
            </a:r>
            <a:endParaRPr lang="en-US" sz="700" dirty="0">
              <a:solidFill>
                <a:srgbClr val="000000"/>
              </a:solidFill>
            </a:endParaRPr>
          </a:p>
          <a:p>
            <a:r>
              <a:rPr lang="en-US" sz="700" dirty="0">
                <a:solidFill>
                  <a:srgbClr val="000000"/>
                </a:solidFill>
              </a:rPr>
              <a:t>    </a:t>
            </a:r>
            <a:r>
              <a:rPr lang="en-US" sz="700" dirty="0">
                <a:solidFill>
                  <a:srgbClr val="0000FF"/>
                </a:solidFill>
              </a:rPr>
              <a:t>public</a:t>
            </a:r>
            <a:r>
              <a:rPr lang="en-US" sz="700" dirty="0">
                <a:solidFill>
                  <a:srgbClr val="000000"/>
                </a:solidFill>
              </a:rPr>
              <a:t> </a:t>
            </a:r>
            <a:r>
              <a:rPr lang="en-US" sz="700" dirty="0">
                <a:solidFill>
                  <a:srgbClr val="0000FF"/>
                </a:solidFill>
              </a:rPr>
              <a:t>static</a:t>
            </a:r>
            <a:r>
              <a:rPr lang="en-US" sz="700" dirty="0">
                <a:solidFill>
                  <a:srgbClr val="000000"/>
                </a:solidFill>
              </a:rPr>
              <a:t> </a:t>
            </a:r>
            <a:r>
              <a:rPr lang="en-US" sz="700" dirty="0">
                <a:solidFill>
                  <a:srgbClr val="0000FF"/>
                </a:solidFill>
              </a:rPr>
              <a:t>void</a:t>
            </a:r>
            <a:r>
              <a:rPr lang="en-US" sz="700" dirty="0">
                <a:solidFill>
                  <a:srgbClr val="000000"/>
                </a:solidFill>
              </a:rPr>
              <a:t> </a:t>
            </a:r>
            <a:r>
              <a:rPr lang="en-US" sz="700" dirty="0" err="1">
                <a:solidFill>
                  <a:srgbClr val="000000"/>
                </a:solidFill>
              </a:rPr>
              <a:t>PrintMenu</a:t>
            </a:r>
            <a:r>
              <a:rPr lang="en-US" sz="700" dirty="0">
                <a:solidFill>
                  <a:srgbClr val="000000"/>
                </a:solidFill>
              </a:rPr>
              <a:t>() </a:t>
            </a:r>
            <a:r>
              <a:rPr lang="ru-RU" sz="700" dirty="0">
                <a:solidFill>
                  <a:srgbClr val="000000"/>
                </a:solidFill>
              </a:rPr>
              <a:t>   {</a:t>
            </a:r>
          </a:p>
          <a:p>
            <a:r>
              <a:rPr lang="en-US" sz="700" dirty="0">
                <a:solidFill>
                  <a:srgbClr val="000000"/>
                </a:solidFill>
              </a:rPr>
              <a:t>        </a:t>
            </a:r>
            <a:r>
              <a:rPr lang="en-US" sz="700" dirty="0" err="1">
                <a:solidFill>
                  <a:srgbClr val="000000"/>
                </a:solidFill>
              </a:rPr>
              <a:t>Console.WriteLine</a:t>
            </a:r>
            <a:r>
              <a:rPr lang="en-US" sz="700" dirty="0">
                <a:solidFill>
                  <a:srgbClr val="000000"/>
                </a:solidFill>
              </a:rPr>
              <a:t>(</a:t>
            </a:r>
            <a:r>
              <a:rPr lang="en-US" sz="700" dirty="0">
                <a:solidFill>
                  <a:srgbClr val="A31515"/>
                </a:solidFill>
              </a:rPr>
              <a:t>"\n </a:t>
            </a:r>
            <a:r>
              <a:rPr lang="ru-RU" sz="700" dirty="0">
                <a:solidFill>
                  <a:srgbClr val="A31515"/>
                </a:solidFill>
              </a:rPr>
              <a:t>Меню "</a:t>
            </a:r>
            <a:r>
              <a:rPr lang="ru-RU" sz="700" dirty="0">
                <a:solidFill>
                  <a:srgbClr val="000000"/>
                </a:solidFill>
              </a:rPr>
              <a:t>);</a:t>
            </a:r>
          </a:p>
          <a:p>
            <a:r>
              <a:rPr lang="en-US" sz="700" dirty="0">
                <a:solidFill>
                  <a:srgbClr val="000000"/>
                </a:solidFill>
              </a:rPr>
              <a:t>        </a:t>
            </a:r>
            <a:r>
              <a:rPr lang="en-US" sz="700" dirty="0" err="1">
                <a:solidFill>
                  <a:srgbClr val="000000"/>
                </a:solidFill>
              </a:rPr>
              <a:t>Console.WriteLine</a:t>
            </a:r>
            <a:r>
              <a:rPr lang="en-US" sz="700" dirty="0">
                <a:solidFill>
                  <a:srgbClr val="000000"/>
                </a:solidFill>
              </a:rPr>
              <a:t>(</a:t>
            </a:r>
            <a:r>
              <a:rPr lang="en-US" sz="700" dirty="0">
                <a:solidFill>
                  <a:srgbClr val="A31515"/>
                </a:solidFill>
              </a:rPr>
              <a:t>" ===="</a:t>
            </a:r>
            <a:r>
              <a:rPr lang="en-US" sz="700" dirty="0">
                <a:solidFill>
                  <a:srgbClr val="000000"/>
                </a:solidFill>
              </a:rPr>
              <a:t>);</a:t>
            </a:r>
          </a:p>
          <a:p>
            <a:r>
              <a:rPr lang="en-US" sz="700" dirty="0">
                <a:solidFill>
                  <a:srgbClr val="000000"/>
                </a:solidFill>
              </a:rPr>
              <a:t>        </a:t>
            </a:r>
            <a:r>
              <a:rPr lang="en-US" sz="700" dirty="0" err="1">
                <a:solidFill>
                  <a:srgbClr val="000000"/>
                </a:solidFill>
              </a:rPr>
              <a:t>Console.WriteLine</a:t>
            </a:r>
            <a:r>
              <a:rPr lang="en-US" sz="700" dirty="0">
                <a:solidFill>
                  <a:srgbClr val="000000"/>
                </a:solidFill>
              </a:rPr>
              <a:t>(</a:t>
            </a:r>
            <a:r>
              <a:rPr lang="en-US" sz="700" dirty="0">
                <a:solidFill>
                  <a:srgbClr val="A31515"/>
                </a:solidFill>
              </a:rPr>
              <a:t>"0: </a:t>
            </a:r>
            <a:r>
              <a:rPr lang="ru-RU" sz="700" dirty="0">
                <a:solidFill>
                  <a:srgbClr val="A31515"/>
                </a:solidFill>
              </a:rPr>
              <a:t>Выйти"</a:t>
            </a:r>
            <a:r>
              <a:rPr lang="ru-RU" sz="700" dirty="0">
                <a:solidFill>
                  <a:srgbClr val="000000"/>
                </a:solidFill>
              </a:rPr>
              <a:t>);</a:t>
            </a:r>
          </a:p>
          <a:p>
            <a:r>
              <a:rPr lang="ru-RU" sz="700" dirty="0">
                <a:solidFill>
                  <a:srgbClr val="000000"/>
                </a:solidFill>
              </a:rPr>
              <a:t>        </a:t>
            </a:r>
            <a:r>
              <a:rPr lang="ru-RU" sz="700" dirty="0" err="1">
                <a:solidFill>
                  <a:srgbClr val="000000"/>
                </a:solidFill>
              </a:rPr>
              <a:t>Console.WriteLine</a:t>
            </a:r>
            <a:r>
              <a:rPr lang="ru-RU" sz="700" dirty="0">
                <a:solidFill>
                  <a:srgbClr val="000000"/>
                </a:solidFill>
              </a:rPr>
              <a:t>(</a:t>
            </a:r>
            <a:r>
              <a:rPr lang="ru-RU" sz="700" dirty="0">
                <a:solidFill>
                  <a:srgbClr val="A31515"/>
                </a:solidFill>
              </a:rPr>
              <a:t>"1: Создать новый список (** сделайте это с самого начала!! **)"</a:t>
            </a:r>
            <a:r>
              <a:rPr lang="ru-RU" sz="700" dirty="0">
                <a:solidFill>
                  <a:srgbClr val="000000"/>
                </a:solidFill>
              </a:rPr>
              <a:t>);</a:t>
            </a:r>
          </a:p>
          <a:p>
            <a:r>
              <a:rPr lang="ru-RU" sz="700" dirty="0">
                <a:solidFill>
                  <a:srgbClr val="000000"/>
                </a:solidFill>
              </a:rPr>
              <a:t>        </a:t>
            </a:r>
            <a:r>
              <a:rPr lang="ru-RU" sz="700" dirty="0" err="1">
                <a:solidFill>
                  <a:srgbClr val="000000"/>
                </a:solidFill>
              </a:rPr>
              <a:t>Console.WriteLine</a:t>
            </a:r>
            <a:r>
              <a:rPr lang="ru-RU" sz="700" dirty="0">
                <a:solidFill>
                  <a:srgbClr val="000000"/>
                </a:solidFill>
              </a:rPr>
              <a:t>(</a:t>
            </a:r>
            <a:r>
              <a:rPr lang="ru-RU" sz="700" dirty="0">
                <a:solidFill>
                  <a:srgbClr val="A31515"/>
                </a:solidFill>
              </a:rPr>
              <a:t>"2: Напечатать список"</a:t>
            </a:r>
            <a:r>
              <a:rPr lang="ru-RU" sz="700" dirty="0">
                <a:solidFill>
                  <a:srgbClr val="000000"/>
                </a:solidFill>
              </a:rPr>
              <a:t>);</a:t>
            </a:r>
          </a:p>
          <a:p>
            <a:r>
              <a:rPr lang="ru-RU" sz="700" dirty="0">
                <a:solidFill>
                  <a:srgbClr val="000000"/>
                </a:solidFill>
              </a:rPr>
              <a:t>        </a:t>
            </a:r>
            <a:r>
              <a:rPr lang="ru-RU" sz="700" dirty="0" err="1">
                <a:solidFill>
                  <a:srgbClr val="000000"/>
                </a:solidFill>
              </a:rPr>
              <a:t>Console.Write</a:t>
            </a:r>
            <a:r>
              <a:rPr lang="ru-RU" sz="700" dirty="0">
                <a:solidFill>
                  <a:srgbClr val="000000"/>
                </a:solidFill>
              </a:rPr>
              <a:t>(</a:t>
            </a:r>
            <a:r>
              <a:rPr lang="ru-RU" sz="700" dirty="0">
                <a:solidFill>
                  <a:srgbClr val="A31515"/>
                </a:solidFill>
              </a:rPr>
              <a:t>"\</a:t>
            </a:r>
            <a:r>
              <a:rPr lang="ru-RU" sz="700" dirty="0" err="1">
                <a:solidFill>
                  <a:srgbClr val="A31515"/>
                </a:solidFill>
              </a:rPr>
              <a:t>nВведите</a:t>
            </a:r>
            <a:r>
              <a:rPr lang="ru-RU" sz="700" dirty="0">
                <a:solidFill>
                  <a:srgbClr val="A31515"/>
                </a:solidFill>
              </a:rPr>
              <a:t> ваш выбор: "</a:t>
            </a:r>
            <a:r>
              <a:rPr lang="ru-RU" sz="700" dirty="0">
                <a:solidFill>
                  <a:srgbClr val="000000"/>
                </a:solidFill>
              </a:rPr>
              <a:t>);</a:t>
            </a:r>
          </a:p>
          <a:p>
            <a:r>
              <a:rPr lang="ru-RU" sz="700" dirty="0">
                <a:solidFill>
                  <a:srgbClr val="000000"/>
                </a:solidFill>
              </a:rPr>
              <a:t>    }</a:t>
            </a:r>
          </a:p>
          <a:p>
            <a:r>
              <a:rPr lang="ru-RU" sz="700" dirty="0">
                <a:solidFill>
                  <a:srgbClr val="000000"/>
                </a:solidFill>
              </a:rPr>
              <a:t>}</a:t>
            </a:r>
          </a:p>
        </p:txBody>
      </p:sp>
    </p:spTree>
    <p:extLst>
      <p:ext uri="{BB962C8B-B14F-4D97-AF65-F5344CB8AC3E}">
        <p14:creationId xmlns:p14="http://schemas.microsoft.com/office/powerpoint/2010/main" val="199582733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Задача </a:t>
            </a:r>
            <a:r>
              <a:rPr lang="en-US" dirty="0"/>
              <a:t>3</a:t>
            </a:r>
            <a:r>
              <a:rPr lang="ru-RU" dirty="0"/>
              <a:t>. Магические квадраты.</a:t>
            </a:r>
          </a:p>
        </p:txBody>
      </p:sp>
      <p:sp>
        <p:nvSpPr>
          <p:cNvPr id="5" name="Номер слайда 4"/>
          <p:cNvSpPr>
            <a:spLocks noGrp="1"/>
          </p:cNvSpPr>
          <p:nvPr>
            <p:ph type="sldNum" sz="quarter" idx="12"/>
          </p:nvPr>
        </p:nvSpPr>
        <p:spPr/>
        <p:txBody>
          <a:bodyPr/>
          <a:lstStyle/>
          <a:p>
            <a:fld id="{F411F2F3-AEAF-4FB7-80D2-09F9D6DDE653}" type="slidenum">
              <a:rPr lang="ru-RU" smtClean="0"/>
              <a:pPr/>
              <a:t>9</a:t>
            </a:fld>
            <a:endParaRPr lang="ru-RU"/>
          </a:p>
        </p:txBody>
      </p:sp>
      <p:sp>
        <p:nvSpPr>
          <p:cNvPr id="6" name="Content Placeholder 5">
            <a:extLst>
              <a:ext uri="{FF2B5EF4-FFF2-40B4-BE49-F238E27FC236}">
                <a16:creationId xmlns:a16="http://schemas.microsoft.com/office/drawing/2014/main" id="{85932C87-8578-4565-8B51-D3B689B6C88D}"/>
              </a:ext>
            </a:extLst>
          </p:cNvPr>
          <p:cNvSpPr>
            <a:spLocks noGrp="1"/>
          </p:cNvSpPr>
          <p:nvPr>
            <p:ph idx="1"/>
          </p:nvPr>
        </p:nvSpPr>
        <p:spPr>
          <a:ln>
            <a:solidFill>
              <a:schemeClr val="accent1"/>
            </a:solidFill>
          </a:ln>
        </p:spPr>
        <p:txBody>
          <a:bodyPr/>
          <a:lstStyle/>
          <a:p>
            <a:r>
              <a:rPr lang="ru-RU" dirty="0"/>
              <a:t>Одно из интересных применений двухмерных массивов это </a:t>
            </a:r>
            <a:r>
              <a:rPr lang="ru-RU" i="1" dirty="0"/>
              <a:t>магические квадраты</a:t>
            </a:r>
            <a:r>
              <a:rPr lang="ru-RU" dirty="0"/>
              <a:t>. Магический квадрат – это матрица, в которой суммы элементов каждой из строк, каждого из столбцов и обоих диагоналей равны. Магические квадраты изучались многие годы, и мы знаем несколько наиболее известных таких квадратов. В этом задании вам предстоит написать код для определения, является ли квадрат магическим.</a:t>
            </a:r>
            <a:endParaRPr lang="en-US" dirty="0"/>
          </a:p>
          <a:p>
            <a:r>
              <a:rPr lang="ru-RU" dirty="0"/>
              <a:t>Файл </a:t>
            </a:r>
            <a:r>
              <a:rPr lang="en-US" i="1" dirty="0"/>
              <a:t>Square</a:t>
            </a:r>
            <a:r>
              <a:rPr lang="ru-RU" i="1" dirty="0"/>
              <a:t>.</a:t>
            </a:r>
            <a:r>
              <a:rPr lang="en-US" i="1" dirty="0" err="1"/>
              <a:t>cs</a:t>
            </a:r>
            <a:r>
              <a:rPr lang="en-US" dirty="0"/>
              <a:t> </a:t>
            </a:r>
            <a:r>
              <a:rPr lang="ru-RU" dirty="0"/>
              <a:t>содержит заготовку для класса, представляющего квадратную матрицу. Он содержит заголовки для конструктора, задающего размер матрицы, и для метода, читающего значения в квадрат, печатающего квадрат, находящего сумму отдельной строки/столбца/диагонали и определяющего, является ли квадрат магическим. Заготовка для считывания вам дана, нужно написать все остальные методы.</a:t>
            </a:r>
            <a:endParaRPr lang="en-US" dirty="0"/>
          </a:p>
          <a:p>
            <a:r>
              <a:rPr lang="ru-RU" dirty="0"/>
              <a:t>Файл </a:t>
            </a:r>
            <a:r>
              <a:rPr lang="en-US" i="1" dirty="0" err="1"/>
              <a:t>SquareTest</a:t>
            </a:r>
            <a:r>
              <a:rPr lang="ru-RU" i="1" dirty="0"/>
              <a:t>.</a:t>
            </a:r>
            <a:r>
              <a:rPr lang="en-US" i="1" dirty="0" err="1"/>
              <a:t>cs</a:t>
            </a:r>
            <a:r>
              <a:rPr lang="en-US" dirty="0"/>
              <a:t> </a:t>
            </a:r>
            <a:r>
              <a:rPr lang="ru-RU" dirty="0"/>
              <a:t>содержит заготовку программы, читающей значения квадрата из файла </a:t>
            </a:r>
            <a:r>
              <a:rPr lang="en-US" i="1" dirty="0"/>
              <a:t>magicData.txt</a:t>
            </a:r>
            <a:r>
              <a:rPr lang="ru-RU" dirty="0"/>
              <a:t> и сообщающей, является ли квадрат магическим. Заполните оставшиеся методы, учитывая комментарии к коду. Обратите внимание, что главный метод считывает только размер квадрата, после создания квадрата указанного размера он вызывает метод </a:t>
            </a:r>
            <a:r>
              <a:rPr lang="en-US" i="1" dirty="0" err="1"/>
              <a:t>ReadSquare</a:t>
            </a:r>
            <a:r>
              <a:rPr lang="en-US" dirty="0"/>
              <a:t> </a:t>
            </a:r>
            <a:r>
              <a:rPr lang="ru-RU" dirty="0"/>
              <a:t>для считывания значений элементов квадрата. Метод </a:t>
            </a:r>
            <a:r>
              <a:rPr lang="en-US" i="1" dirty="0" err="1"/>
              <a:t>ReadSquare</a:t>
            </a:r>
            <a:r>
              <a:rPr lang="en-US" dirty="0"/>
              <a:t> </a:t>
            </a:r>
            <a:r>
              <a:rPr lang="ru-RU" dirty="0"/>
              <a:t>требует массив строк (прочитанных из файла) в качестве параметра.</a:t>
            </a:r>
            <a:endParaRPr lang="en-US" dirty="0"/>
          </a:p>
          <a:p>
            <a:r>
              <a:rPr lang="ru-RU" dirty="0"/>
              <a:t>Вы должны убедиться, что первые три квадрата в файле являются магическими, а остальные нет. Учтите, что значение -1 в конце файла сообщает программе об окончании чтения.</a:t>
            </a:r>
            <a:endParaRPr lang="en-US" dirty="0"/>
          </a:p>
          <a:p>
            <a:r>
              <a:rPr lang="en-US" dirty="0">
                <a:hlinkClick r:id="rId2"/>
              </a:rPr>
              <a:t>https://repl.it/@Maksimenkova/ClassesInheritance03</a:t>
            </a:r>
            <a:r>
              <a:rPr lang="en-US" dirty="0"/>
              <a:t> </a:t>
            </a:r>
          </a:p>
        </p:txBody>
      </p:sp>
    </p:spTree>
    <p:extLst>
      <p:ext uri="{BB962C8B-B14F-4D97-AF65-F5344CB8AC3E}">
        <p14:creationId xmlns:p14="http://schemas.microsoft.com/office/powerpoint/2010/main" val="2392428551"/>
      </p:ext>
    </p:extLst>
  </p:cSld>
  <p:clrMapOvr>
    <a:masterClrMapping/>
  </p:clrMapOvr>
</p:sld>
</file>

<file path=ppt/theme/theme1.xml><?xml version="1.0" encoding="utf-8"?>
<a:theme xmlns:a="http://schemas.openxmlformats.org/drawingml/2006/main" name="Programming">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gramming" id="{F1E4D8B1-96B7-49B9-92C8-2B3424F6582D}" vid="{8183A2FE-724D-42EF-B20B-DC99BF43CE63}"/>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5970</TotalTime>
  <Words>4413</Words>
  <Application>Microsoft Office PowerPoint</Application>
  <PresentationFormat>Экран (4:3)</PresentationFormat>
  <Paragraphs>528</Paragraphs>
  <Slides>22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22</vt:i4>
      </vt:variant>
    </vt:vector>
  </HeadingPairs>
  <TitlesOfParts>
    <vt:vector size="26" baseType="lpstr">
      <vt:lpstr>Arial</vt:lpstr>
      <vt:lpstr>Calibri</vt:lpstr>
      <vt:lpstr>Consolas</vt:lpstr>
      <vt:lpstr>Programming</vt:lpstr>
      <vt:lpstr>Модуль 2, практическое занятие, неделя 2</vt:lpstr>
      <vt:lpstr>Задача 1. Корзина покупок </vt:lpstr>
      <vt:lpstr>Задача 1</vt:lpstr>
      <vt:lpstr>Задача 1</vt:lpstr>
      <vt:lpstr>Задача 2. Список целых чисел.</vt:lpstr>
      <vt:lpstr>Задача 2</vt:lpstr>
      <vt:lpstr>Задача 2</vt:lpstr>
      <vt:lpstr>Задача 2</vt:lpstr>
      <vt:lpstr>Задача 3. Магические квадраты.</vt:lpstr>
      <vt:lpstr>Задача 3</vt:lpstr>
      <vt:lpstr>Задача 3</vt:lpstr>
      <vt:lpstr>Задача 3</vt:lpstr>
      <vt:lpstr>Задача 4. Арифметическая прогрессия</vt:lpstr>
      <vt:lpstr>Задача 5. Видеофайлы.</vt:lpstr>
      <vt:lpstr>Задача 6. Библиотека</vt:lpstr>
      <vt:lpstr>Задача 7. Точки</vt:lpstr>
      <vt:lpstr>Задача 7</vt:lpstr>
      <vt:lpstr>Задача 8. Треугольник</vt:lpstr>
      <vt:lpstr>Задача 9. Линейное уравнение.</vt:lpstr>
      <vt:lpstr>Задача 10. Окружность.</vt:lpstr>
      <vt:lpstr>Задача 11. Геометрическая прогрессия.</vt:lpstr>
      <vt:lpstr>Задача 12 (наследование)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Модуль 2, практическое занятие 1</dc:title>
  <dc:creator>Olga Maksimenkova</dc:creator>
  <cp:lastModifiedBy>Дударев Виктор Анатольевич</cp:lastModifiedBy>
  <cp:revision>129</cp:revision>
  <dcterms:created xsi:type="dcterms:W3CDTF">2014-11-02T19:49:53Z</dcterms:created>
  <dcterms:modified xsi:type="dcterms:W3CDTF">2021-10-30T19:58:50Z</dcterms:modified>
</cp:coreProperties>
</file>