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272" r:id="rId5"/>
    <p:sldId id="270" r:id="rId6"/>
    <p:sldId id="271" r:id="rId7"/>
    <p:sldId id="275" r:id="rId8"/>
    <p:sldId id="276" r:id="rId9"/>
    <p:sldId id="309" r:id="rId10"/>
    <p:sldId id="310" r:id="rId11"/>
    <p:sldId id="292" r:id="rId12"/>
    <p:sldId id="293" r:id="rId13"/>
    <p:sldId id="259" r:id="rId14"/>
    <p:sldId id="263" r:id="rId15"/>
    <p:sldId id="264" r:id="rId16"/>
    <p:sldId id="277" r:id="rId17"/>
    <p:sldId id="278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69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00000"/>
    <a:srgbClr val="00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04" autoAdjust="0"/>
    <p:restoredTop sz="92473" autoAdjust="0"/>
  </p:normalViewPr>
  <p:slideViewPr>
    <p:cSldViewPr>
      <p:cViewPr varScale="1">
        <p:scale>
          <a:sx n="121" d="100"/>
          <a:sy n="121" d="100"/>
        </p:scale>
        <p:origin x="165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177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ga Maksimenkova" userId="f2714537069f5c5f" providerId="LiveId" clId="{31FDD98F-98E1-460C-90A5-42145BC42E49}"/>
    <pc:docChg chg="addSld delSld modSld">
      <pc:chgData name="Olga Maksimenkova" userId="f2714537069f5c5f" providerId="LiveId" clId="{31FDD98F-98E1-460C-90A5-42145BC42E49}" dt="2017-11-18T08:09:01.865" v="135" actId="20577"/>
      <pc:docMkLst>
        <pc:docMk/>
      </pc:docMkLst>
      <pc:sldChg chg="modSp">
        <pc:chgData name="Olga Maksimenkova" userId="f2714537069f5c5f" providerId="LiveId" clId="{31FDD98F-98E1-460C-90A5-42145BC42E49}" dt="2017-11-18T08:07:01.624" v="73" actId="20577"/>
        <pc:sldMkLst>
          <pc:docMk/>
          <pc:sldMk cId="0" sldId="269"/>
        </pc:sldMkLst>
        <pc:spChg chg="mod">
          <ac:chgData name="Olga Maksimenkova" userId="f2714537069f5c5f" providerId="LiveId" clId="{31FDD98F-98E1-460C-90A5-42145BC42E49}" dt="2017-11-18T08:07:01.624" v="73" actId="20577"/>
          <ac:spMkLst>
            <pc:docMk/>
            <pc:sldMk cId="0" sldId="269"/>
            <ac:spMk id="2" creationId="{00000000-0000-0000-0000-000000000000}"/>
          </ac:spMkLst>
        </pc:spChg>
      </pc:sldChg>
      <pc:sldChg chg="modSp">
        <pc:chgData name="Olga Maksimenkova" userId="f2714537069f5c5f" providerId="LiveId" clId="{31FDD98F-98E1-460C-90A5-42145BC42E49}" dt="2017-11-18T08:09:01.865" v="135" actId="20577"/>
        <pc:sldMkLst>
          <pc:docMk/>
          <pc:sldMk cId="0" sldId="272"/>
        </pc:sldMkLst>
        <pc:spChg chg="mod">
          <ac:chgData name="Olga Maksimenkova" userId="f2714537069f5c5f" providerId="LiveId" clId="{31FDD98F-98E1-460C-90A5-42145BC42E49}" dt="2017-11-18T08:09:01.865" v="135" actId="20577"/>
          <ac:spMkLst>
            <pc:docMk/>
            <pc:sldMk cId="0" sldId="272"/>
            <ac:spMk id="2050" creationId="{00000000-0000-0000-0000-000000000000}"/>
          </ac:spMkLst>
        </pc:spChg>
      </pc:sldChg>
      <pc:sldChg chg="modSp del">
        <pc:chgData name="Olga Maksimenkova" userId="f2714537069f5c5f" providerId="LiveId" clId="{31FDD98F-98E1-460C-90A5-42145BC42E49}" dt="2017-11-18T08:07:16.026" v="95" actId="2696"/>
        <pc:sldMkLst>
          <pc:docMk/>
          <pc:sldMk cId="275407378" sldId="293"/>
        </pc:sldMkLst>
        <pc:spChg chg="mod">
          <ac:chgData name="Olga Maksimenkova" userId="f2714537069f5c5f" providerId="LiveId" clId="{31FDD98F-98E1-460C-90A5-42145BC42E49}" dt="2017-11-18T08:07:10.476" v="94" actId="20577"/>
          <ac:spMkLst>
            <pc:docMk/>
            <pc:sldMk cId="275407378" sldId="293"/>
            <ac:spMk id="5" creationId="{00000000-0000-0000-0000-000000000000}"/>
          </ac:spMkLst>
        </pc:spChg>
      </pc:sldChg>
      <pc:sldChg chg="modSp del">
        <pc:chgData name="Olga Maksimenkova" userId="f2714537069f5c5f" providerId="LiveId" clId="{31FDD98F-98E1-460C-90A5-42145BC42E49}" dt="2017-11-18T08:07:38.173" v="118" actId="2696"/>
        <pc:sldMkLst>
          <pc:docMk/>
          <pc:sldMk cId="615900053" sldId="294"/>
        </pc:sldMkLst>
        <pc:spChg chg="mod">
          <ac:chgData name="Olga Maksimenkova" userId="f2714537069f5c5f" providerId="LiveId" clId="{31FDD98F-98E1-460C-90A5-42145BC42E49}" dt="2017-11-18T08:07:32.001" v="117" actId="20577"/>
          <ac:spMkLst>
            <pc:docMk/>
            <pc:sldMk cId="615900053" sldId="294"/>
            <ac:spMk id="5" creationId="{00000000-0000-0000-0000-000000000000}"/>
          </ac:spMkLst>
        </pc:spChg>
      </pc:sldChg>
      <pc:sldChg chg="modSp add">
        <pc:chgData name="Olga Maksimenkova" userId="f2714537069f5c5f" providerId="LiveId" clId="{31FDD98F-98E1-460C-90A5-42145BC42E49}" dt="2017-11-18T08:07:52.646" v="120" actId="20577"/>
        <pc:sldMkLst>
          <pc:docMk/>
          <pc:sldMk cId="641071117" sldId="295"/>
        </pc:sldMkLst>
        <pc:spChg chg="mod">
          <ac:chgData name="Olga Maksimenkova" userId="f2714537069f5c5f" providerId="LiveId" clId="{31FDD98F-98E1-460C-90A5-42145BC42E49}" dt="2017-11-18T08:07:52.646" v="120" actId="20577"/>
          <ac:spMkLst>
            <pc:docMk/>
            <pc:sldMk cId="641071117" sldId="295"/>
            <ac:spMk id="5" creationId="{00000000-0000-0000-0000-000000000000}"/>
          </ac:spMkLst>
        </pc:spChg>
        <pc:spChg chg="mod">
          <ac:chgData name="Olga Maksimenkova" userId="f2714537069f5c5f" providerId="LiveId" clId="{31FDD98F-98E1-460C-90A5-42145BC42E49}" dt="2017-11-18T08:06:36.669" v="51" actId="20577"/>
          <ac:spMkLst>
            <pc:docMk/>
            <pc:sldMk cId="641071117" sldId="295"/>
            <ac:spMk id="14340" creationId="{00000000-0000-0000-0000-000000000000}"/>
          </ac:spMkLst>
        </pc:spChg>
      </pc:sldChg>
      <pc:sldChg chg="modSp add">
        <pc:chgData name="Olga Maksimenkova" userId="f2714537069f5c5f" providerId="LiveId" clId="{31FDD98F-98E1-460C-90A5-42145BC42E49}" dt="2017-11-18T08:07:55.971" v="121" actId="20577"/>
        <pc:sldMkLst>
          <pc:docMk/>
          <pc:sldMk cId="1038808408" sldId="296"/>
        </pc:sldMkLst>
        <pc:spChg chg="mod">
          <ac:chgData name="Olga Maksimenkova" userId="f2714537069f5c5f" providerId="LiveId" clId="{31FDD98F-98E1-460C-90A5-42145BC42E49}" dt="2017-11-18T08:07:55.971" v="121" actId="20577"/>
          <ac:spMkLst>
            <pc:docMk/>
            <pc:sldMk cId="1038808408" sldId="296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31FDD98F-98E1-460C-90A5-42145BC42E49}" dt="2017-11-18T08:07:58.754" v="122" actId="20577"/>
        <pc:sldMkLst>
          <pc:docMk/>
          <pc:sldMk cId="3645034175" sldId="297"/>
        </pc:sldMkLst>
        <pc:spChg chg="mod">
          <ac:chgData name="Olga Maksimenkova" userId="f2714537069f5c5f" providerId="LiveId" clId="{31FDD98F-98E1-460C-90A5-42145BC42E49}" dt="2017-11-18T08:07:58.754" v="122" actId="20577"/>
          <ac:spMkLst>
            <pc:docMk/>
            <pc:sldMk cId="3645034175" sldId="297"/>
            <ac:spMk id="4" creationId="{00000000-0000-0000-0000-000000000000}"/>
          </ac:spMkLst>
        </pc:spChg>
      </pc:sldChg>
      <pc:sldChg chg="modSp add">
        <pc:chgData name="Olga Maksimenkova" userId="f2714537069f5c5f" providerId="LiveId" clId="{31FDD98F-98E1-460C-90A5-42145BC42E49}" dt="2017-11-18T08:08:02.240" v="123" actId="20577"/>
        <pc:sldMkLst>
          <pc:docMk/>
          <pc:sldMk cId="3107498847" sldId="298"/>
        </pc:sldMkLst>
        <pc:spChg chg="mod">
          <ac:chgData name="Olga Maksimenkova" userId="f2714537069f5c5f" providerId="LiveId" clId="{31FDD98F-98E1-460C-90A5-42145BC42E49}" dt="2017-11-18T08:08:02.240" v="123" actId="20577"/>
          <ac:spMkLst>
            <pc:docMk/>
            <pc:sldMk cId="3107498847" sldId="298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31FDD98F-98E1-460C-90A5-42145BC42E49}" dt="2017-11-18T08:08:06.693" v="124" actId="20577"/>
        <pc:sldMkLst>
          <pc:docMk/>
          <pc:sldMk cId="2060189335" sldId="299"/>
        </pc:sldMkLst>
        <pc:spChg chg="mod">
          <ac:chgData name="Olga Maksimenkova" userId="f2714537069f5c5f" providerId="LiveId" clId="{31FDD98F-98E1-460C-90A5-42145BC42E49}" dt="2017-11-18T08:08:06.693" v="124" actId="20577"/>
          <ac:spMkLst>
            <pc:docMk/>
            <pc:sldMk cId="2060189335" sldId="299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31FDD98F-98E1-460C-90A5-42145BC42E49}" dt="2017-11-18T08:08:09.612" v="125" actId="20577"/>
        <pc:sldMkLst>
          <pc:docMk/>
          <pc:sldMk cId="2173953915" sldId="300"/>
        </pc:sldMkLst>
        <pc:spChg chg="mod">
          <ac:chgData name="Olga Maksimenkova" userId="f2714537069f5c5f" providerId="LiveId" clId="{31FDD98F-98E1-460C-90A5-42145BC42E49}" dt="2017-11-18T08:08:09.612" v="125" actId="20577"/>
          <ac:spMkLst>
            <pc:docMk/>
            <pc:sldMk cId="2173953915" sldId="300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31FDD98F-98E1-460C-90A5-42145BC42E49}" dt="2017-11-18T08:08:12.377" v="126" actId="20577"/>
        <pc:sldMkLst>
          <pc:docMk/>
          <pc:sldMk cId="1416542129" sldId="301"/>
        </pc:sldMkLst>
        <pc:spChg chg="mod">
          <ac:chgData name="Olga Maksimenkova" userId="f2714537069f5c5f" providerId="LiveId" clId="{31FDD98F-98E1-460C-90A5-42145BC42E49}" dt="2017-11-18T08:08:12.377" v="126" actId="20577"/>
          <ac:spMkLst>
            <pc:docMk/>
            <pc:sldMk cId="1416542129" sldId="301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31FDD98F-98E1-460C-90A5-42145BC42E49}" dt="2017-11-18T08:08:15.728" v="127" actId="20577"/>
        <pc:sldMkLst>
          <pc:docMk/>
          <pc:sldMk cId="2454604595" sldId="302"/>
        </pc:sldMkLst>
        <pc:spChg chg="mod">
          <ac:chgData name="Olga Maksimenkova" userId="f2714537069f5c5f" providerId="LiveId" clId="{31FDD98F-98E1-460C-90A5-42145BC42E49}" dt="2017-11-18T08:08:15.728" v="127" actId="20577"/>
          <ac:spMkLst>
            <pc:docMk/>
            <pc:sldMk cId="2454604595" sldId="302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31FDD98F-98E1-460C-90A5-42145BC42E49}" dt="2017-11-18T08:08:26.855" v="128" actId="20577"/>
        <pc:sldMkLst>
          <pc:docMk/>
          <pc:sldMk cId="2072192078" sldId="303"/>
        </pc:sldMkLst>
        <pc:spChg chg="mod">
          <ac:chgData name="Olga Maksimenkova" userId="f2714537069f5c5f" providerId="LiveId" clId="{31FDD98F-98E1-460C-90A5-42145BC42E49}" dt="2017-11-18T08:08:26.855" v="128" actId="20577"/>
          <ac:spMkLst>
            <pc:docMk/>
            <pc:sldMk cId="2072192078" sldId="303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31FDD98F-98E1-460C-90A5-42145BC42E49}" dt="2017-11-18T08:08:29.841" v="129" actId="20577"/>
        <pc:sldMkLst>
          <pc:docMk/>
          <pc:sldMk cId="2169172635" sldId="304"/>
        </pc:sldMkLst>
        <pc:spChg chg="mod">
          <ac:chgData name="Olga Maksimenkova" userId="f2714537069f5c5f" providerId="LiveId" clId="{31FDD98F-98E1-460C-90A5-42145BC42E49}" dt="2017-11-18T08:08:29.841" v="129" actId="20577"/>
          <ac:spMkLst>
            <pc:docMk/>
            <pc:sldMk cId="2169172635" sldId="304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31FDD98F-98E1-460C-90A5-42145BC42E49}" dt="2017-11-18T08:08:32.958" v="130" actId="20577"/>
        <pc:sldMkLst>
          <pc:docMk/>
          <pc:sldMk cId="2215095283" sldId="305"/>
        </pc:sldMkLst>
        <pc:spChg chg="mod">
          <ac:chgData name="Olga Maksimenkova" userId="f2714537069f5c5f" providerId="LiveId" clId="{31FDD98F-98E1-460C-90A5-42145BC42E49}" dt="2017-11-18T08:08:32.958" v="130" actId="20577"/>
          <ac:spMkLst>
            <pc:docMk/>
            <pc:sldMk cId="2215095283" sldId="305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31FDD98F-98E1-460C-90A5-42145BC42E49}" dt="2017-11-18T08:08:35.009" v="131" actId="20577"/>
        <pc:sldMkLst>
          <pc:docMk/>
          <pc:sldMk cId="3835565805" sldId="306"/>
        </pc:sldMkLst>
        <pc:spChg chg="mod">
          <ac:chgData name="Olga Maksimenkova" userId="f2714537069f5c5f" providerId="LiveId" clId="{31FDD98F-98E1-460C-90A5-42145BC42E49}" dt="2017-11-18T08:08:35.009" v="131" actId="20577"/>
          <ac:spMkLst>
            <pc:docMk/>
            <pc:sldMk cId="3835565805" sldId="306"/>
            <ac:spMk id="2" creationId="{00000000-0000-0000-0000-000000000000}"/>
          </ac:spMkLst>
        </pc:spChg>
      </pc:sldChg>
      <pc:sldChg chg="add">
        <pc:chgData name="Olga Maksimenkova" userId="f2714537069f5c5f" providerId="LiveId" clId="{31FDD98F-98E1-460C-90A5-42145BC42E49}" dt="2017-11-18T08:07:19.186" v="96"/>
        <pc:sldMkLst>
          <pc:docMk/>
          <pc:sldMk cId="2758801052" sldId="307"/>
        </pc:sldMkLst>
      </pc:sldChg>
      <pc:sldChg chg="add">
        <pc:chgData name="Olga Maksimenkova" userId="f2714537069f5c5f" providerId="LiveId" clId="{31FDD98F-98E1-460C-90A5-42145BC42E49}" dt="2017-11-18T08:07:41.833" v="119"/>
        <pc:sldMkLst>
          <pc:docMk/>
          <pc:sldMk cId="2079209669" sldId="308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2" rIns="91546" bIns="45772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2" rIns="91546" bIns="45772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DE47904C-C144-483A-8020-C3F438FCD2A4}" type="datetimeFigureOut">
              <a:rPr lang="ru-RU"/>
              <a:pPr>
                <a:defRPr/>
              </a:pPr>
              <a:t>09.11.2021</a:t>
            </a:fld>
            <a:endParaRPr lang="ru-RU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2" rIns="91546" bIns="45772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2" rIns="91546" bIns="4577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BAAC9D-DD8B-4DCB-8215-D3E6022C9C0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459182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546" tIns="45772" rIns="91546" bIns="45772" rtlCol="0"/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546" tIns="45772" rIns="91546" bIns="45772" rtlCol="0"/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A282C5FD-0287-4337-84C4-8A99244CEE8C}" type="datetimeFigureOut">
              <a:rPr lang="ru-RU"/>
              <a:pPr>
                <a:defRPr/>
              </a:pPr>
              <a:t>09.11.2021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46" tIns="45772" rIns="91546" bIns="45772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546" tIns="45772" rIns="91546" bIns="45772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1546" tIns="45772" rIns="91546" bIns="45772" rtlCol="0" anchor="b"/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1546" tIns="45772" rIns="91546" bIns="4577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37EFFB-1CDE-400D-A588-5D09D9CB8F3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28816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>
            <a:extLst>
              <a:ext uri="{FF2B5EF4-FFF2-40B4-BE49-F238E27FC236}">
                <a16:creationId xmlns:a16="http://schemas.microsoft.com/office/drawing/2014/main" id="{B97DA616-C962-4AC0-B1B8-5951CDDBE22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Заметки 2">
            <a:extLst>
              <a:ext uri="{FF2B5EF4-FFF2-40B4-BE49-F238E27FC236}">
                <a16:creationId xmlns:a16="http://schemas.microsoft.com/office/drawing/2014/main" id="{FE58FE6A-1E0D-4ACC-A3F0-E8520963D3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/>
              <a:t>В классах библиотеки классов нет заготовок для метода </a:t>
            </a:r>
            <a:r>
              <a:rPr lang="en-US" altLang="ru-RU"/>
              <a:t>Main()</a:t>
            </a:r>
            <a:endParaRPr lang="ru-RU" altLang="ru-RU"/>
          </a:p>
        </p:txBody>
      </p:sp>
      <p:sp>
        <p:nvSpPr>
          <p:cNvPr id="44036" name="Номер слайда 3">
            <a:extLst>
              <a:ext uri="{FF2B5EF4-FFF2-40B4-BE49-F238E27FC236}">
                <a16:creationId xmlns:a16="http://schemas.microsoft.com/office/drawing/2014/main" id="{1E8609B7-1845-4AD7-870A-E806528F04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ACC10F-BD5C-4DE7-9DE5-4854210E601D}" type="slidenum">
              <a:rPr lang="ru-RU" altLang="ru-RU"/>
              <a:pPr/>
              <a:t>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7647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B5ABE-D1DA-4339-A6D0-E851DAE5B87E}" type="datetime1">
              <a:rPr lang="ru-RU"/>
              <a:pPr>
                <a:defRPr/>
              </a:pPr>
              <a:t>09.11.2021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5F213-ED02-4EF9-B19F-C19E3A5FCB0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6389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25523-CAB7-48FB-BE6C-92611ECFA739}" type="datetime1">
              <a:rPr lang="ru-RU"/>
              <a:pPr>
                <a:defRPr/>
              </a:pPr>
              <a:t>09.11.2021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020B73-80FC-4BF8-9358-E07AA4D46BD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4280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02BE5-7B1A-4B4D-BF22-27AFCAB20C5E}" type="datetime1">
              <a:rPr lang="ru-RU"/>
              <a:pPr>
                <a:defRPr/>
              </a:pPr>
              <a:t>09.11.2021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422045-2D07-4475-8F45-45878D664B6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3929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3A01C-7186-4371-84AD-D504B1D030BA}" type="datetime1">
              <a:rPr lang="ru-RU"/>
              <a:pPr>
                <a:defRPr/>
              </a:pPr>
              <a:t>09.11.2021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AB2E70-99AD-4BFE-993C-EEE16D1046F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4707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021CB-99E1-456F-A2D1-8B28CD10711D}" type="datetime1">
              <a:rPr lang="ru-RU"/>
              <a:pPr>
                <a:defRPr/>
              </a:pPr>
              <a:t>09.11.2021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C60213-15E9-41AB-82A9-02A7E492561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8102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67B24F-BCD8-40C8-AA00-29286C826888}" type="datetime1">
              <a:rPr lang="ru-RU"/>
              <a:pPr>
                <a:defRPr/>
              </a:pPr>
              <a:t>09.11.2021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70C56-E6E1-4F53-8011-7D49FC420A6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8745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A8DFA-311F-468F-A089-3D484141F7D7}" type="datetime1">
              <a:rPr lang="ru-RU"/>
              <a:pPr>
                <a:defRPr/>
              </a:pPr>
              <a:t>09.11.2021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FB4473-87F9-4E1C-A6B9-25FA142568A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762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9EAF4-50B8-44DA-8DBC-340C586C07FA}" type="datetime1">
              <a:rPr lang="ru-RU"/>
              <a:pPr>
                <a:defRPr/>
              </a:pPr>
              <a:t>09.11.2021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F6872-BB26-460A-A40A-4A68586CF3A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7604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476A0-2D93-4B67-B333-EABE661038C2}" type="datetime1">
              <a:rPr lang="ru-RU"/>
              <a:pPr>
                <a:defRPr/>
              </a:pPr>
              <a:t>09.11.2021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E516AA-8F23-4FFE-A054-208C666B82E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15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2B17B-B90C-4D6D-8D56-41303FD4B92D}" type="datetime1">
              <a:rPr lang="ru-RU"/>
              <a:pPr>
                <a:defRPr/>
              </a:pPr>
              <a:t>09.11.2021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4E47E4-6C62-4DEB-A9C4-653D9EE6A37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6322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E3ADE-8881-4A0A-9BA9-344066AFAAFF}" type="datetime1">
              <a:rPr lang="ru-RU"/>
              <a:pPr>
                <a:defRPr/>
              </a:pPr>
              <a:t>09.11.2021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026561-C512-471B-905B-CA380835785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5487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32B52572-B638-48C0-9C13-59438C86D1C8}" type="datetime1">
              <a:rPr lang="ru-RU"/>
              <a:pPr>
                <a:defRPr/>
              </a:pPr>
              <a:t>09.11.2021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8173E0DA-2FE7-4884-BC65-6AA2F3A7E256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ru-ru/dotnet/csharp/language-reference/keywords/override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ru-ru/dotnet/csharp/language-reference/keywords/virtual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ru-ru/dotnet/csharp/programming-guide/classes-and-structs/knowing-when-to-use-override-and-new-keywords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 2, практическое занятие </a:t>
            </a:r>
            <a:r>
              <a:rPr lang="en-US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ru-RU" sz="40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82713" y="4114800"/>
            <a:ext cx="6443662" cy="1600200"/>
          </a:xfrm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2800" b="1" kern="1200" dirty="0">
                <a:solidFill>
                  <a:srgbClr val="009900"/>
                </a:solidFill>
              </a:rPr>
              <a:t>Наследование</a:t>
            </a:r>
          </a:p>
          <a:p>
            <a:pPr eaLnBrk="1" hangingPunct="1">
              <a:defRPr/>
            </a:pPr>
            <a:r>
              <a:rPr lang="ru-RU" sz="2800" b="1" kern="1200" dirty="0">
                <a:solidFill>
                  <a:srgbClr val="009900"/>
                </a:solidFill>
              </a:rPr>
              <a:t>Виртуальные члены класса</a:t>
            </a:r>
          </a:p>
          <a:p>
            <a:pPr eaLnBrk="1" hangingPunct="1">
              <a:defRPr/>
            </a:pPr>
            <a:r>
              <a:rPr lang="ru-RU" sz="2800" b="1" kern="1200" dirty="0">
                <a:solidFill>
                  <a:srgbClr val="009900"/>
                </a:solidFill>
              </a:rPr>
              <a:t>Абстрактные классы</a:t>
            </a:r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142875" y="285750"/>
            <a:ext cx="8923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cs typeface="Arial" panose="020B0604020202020204" pitchFamily="34" charset="0"/>
              </a:rPr>
              <a:t>Дисциплина «Программирование»	В.В. Подбельский, О.В. Максименкова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765175"/>
          </a:xfrm>
        </p:spPr>
        <p:txBody>
          <a:bodyPr/>
          <a:lstStyle/>
          <a:p>
            <a:pPr>
              <a:defRPr/>
            </a:pP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</a:p>
        </p:txBody>
      </p:sp>
      <p:sp>
        <p:nvSpPr>
          <p:cNvPr id="10243" name="Объект 2"/>
          <p:cNvSpPr>
            <a:spLocks noGrp="1"/>
          </p:cNvSpPr>
          <p:nvPr>
            <p:ph idx="1"/>
          </p:nvPr>
        </p:nvSpPr>
        <p:spPr>
          <a:xfrm>
            <a:off x="198438" y="914400"/>
            <a:ext cx="8640762" cy="5105400"/>
          </a:xfrm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 algn="just">
              <a:buFontTx/>
              <a:buNone/>
            </a:pPr>
            <a:r>
              <a:rPr lang="ru-RU" altLang="ru-RU" sz="1800" dirty="0"/>
              <a:t>Создать библиотеку классов с именем </a:t>
            </a:r>
            <a:r>
              <a:rPr lang="en-US" altLang="ru-RU" sz="1800" b="1" dirty="0">
                <a:solidFill>
                  <a:srgbClr val="0000FF"/>
                </a:solidFill>
              </a:rPr>
              <a:t>Figures</a:t>
            </a:r>
            <a:r>
              <a:rPr lang="ru-RU" altLang="ru-RU" sz="1800" dirty="0"/>
              <a:t>. В библиотеке поместить класс </a:t>
            </a:r>
            <a:r>
              <a:rPr lang="en-US" altLang="ru-RU" sz="1800" b="1" dirty="0">
                <a:solidFill>
                  <a:srgbClr val="0000FF"/>
                </a:solidFill>
              </a:rPr>
              <a:t>Point</a:t>
            </a:r>
            <a:r>
              <a:rPr lang="ru-RU" altLang="ru-RU" sz="1800" dirty="0"/>
              <a:t> – «точка на плоскости» и два производных класса: </a:t>
            </a:r>
            <a:r>
              <a:rPr lang="en-US" altLang="ru-RU" sz="1800" b="1" dirty="0">
                <a:solidFill>
                  <a:srgbClr val="0000FF"/>
                </a:solidFill>
              </a:rPr>
              <a:t>Circle</a:t>
            </a:r>
            <a:r>
              <a:rPr lang="en-US" altLang="ru-RU" sz="1800" dirty="0"/>
              <a:t> </a:t>
            </a:r>
            <a:r>
              <a:rPr lang="ru-RU" altLang="ru-RU" sz="1800" dirty="0"/>
              <a:t>– «круг с центром в точке», </a:t>
            </a:r>
            <a:r>
              <a:rPr lang="en-US" altLang="ru-RU" sz="1800" b="1" dirty="0">
                <a:solidFill>
                  <a:srgbClr val="0000FF"/>
                </a:solidFill>
              </a:rPr>
              <a:t>Square</a:t>
            </a:r>
            <a:r>
              <a:rPr lang="ru-RU" altLang="ru-RU" sz="1800" dirty="0"/>
              <a:t> – «квадрат с центром в точке». </a:t>
            </a:r>
          </a:p>
          <a:p>
            <a:pPr marL="0" indent="0" algn="just">
              <a:buFontTx/>
              <a:buNone/>
            </a:pPr>
            <a:r>
              <a:rPr lang="ru-RU" altLang="ru-RU" sz="1800" u="sng" dirty="0"/>
              <a:t>Члены класса </a:t>
            </a:r>
            <a:r>
              <a:rPr lang="en-US" altLang="ru-RU" sz="1800" b="1" u="sng" dirty="0">
                <a:solidFill>
                  <a:srgbClr val="0000FF"/>
                </a:solidFill>
              </a:rPr>
              <a:t>Point</a:t>
            </a:r>
            <a:r>
              <a:rPr lang="ru-RU" altLang="ru-RU" sz="1800" dirty="0"/>
              <a:t>: поля – координаты точки; виртуальный метод </a:t>
            </a:r>
            <a:r>
              <a:rPr lang="en-US" altLang="ru-RU" sz="1800" b="1" dirty="0">
                <a:solidFill>
                  <a:srgbClr val="0000FF"/>
                </a:solidFill>
              </a:rPr>
              <a:t>Display</a:t>
            </a:r>
            <a:r>
              <a:rPr lang="ru-RU" altLang="ru-RU" sz="1800" dirty="0">
                <a:solidFill>
                  <a:srgbClr val="0000FF"/>
                </a:solidFill>
              </a:rPr>
              <a:t>()</a:t>
            </a:r>
            <a:r>
              <a:rPr lang="ru-RU" altLang="ru-RU" sz="1800" b="1" dirty="0"/>
              <a:t> </a:t>
            </a:r>
            <a:r>
              <a:rPr lang="ru-RU" altLang="ru-RU" sz="1800" dirty="0"/>
              <a:t>для вывода характеристик фигуры (объекта); виртуальное свойство </a:t>
            </a:r>
            <a:r>
              <a:rPr lang="en-US" altLang="ru-RU" sz="1800" b="1" dirty="0">
                <a:solidFill>
                  <a:srgbClr val="0000FF"/>
                </a:solidFill>
              </a:rPr>
              <a:t>Area</a:t>
            </a:r>
            <a:r>
              <a:rPr lang="ru-RU" altLang="ru-RU" sz="1800" dirty="0"/>
              <a:t> для получения площади фигуры (объекта). (Явно определенный конструктор отсутствует.)</a:t>
            </a:r>
          </a:p>
          <a:p>
            <a:pPr marL="0" indent="0" algn="just">
              <a:buFontTx/>
              <a:buNone/>
            </a:pPr>
            <a:r>
              <a:rPr lang="ru-RU" altLang="ru-RU" sz="1800" u="sng" dirty="0"/>
              <a:t>Члены класса </a:t>
            </a:r>
            <a:r>
              <a:rPr lang="en-US" altLang="ru-RU" sz="1800" b="1" u="sng" dirty="0">
                <a:solidFill>
                  <a:srgbClr val="0000FF"/>
                </a:solidFill>
              </a:rPr>
              <a:t>Circle</a:t>
            </a:r>
            <a:r>
              <a:rPr lang="ru-RU" altLang="ru-RU" sz="1800" b="1" dirty="0"/>
              <a:t>:</a:t>
            </a:r>
            <a:r>
              <a:rPr lang="ru-RU" altLang="ru-RU" sz="1800" dirty="0"/>
              <a:t> поле </a:t>
            </a:r>
            <a:r>
              <a:rPr lang="ru-RU" altLang="ru-RU" sz="1800" b="1" dirty="0" err="1">
                <a:solidFill>
                  <a:srgbClr val="0000FF"/>
                </a:solidFill>
              </a:rPr>
              <a:t>rad</a:t>
            </a:r>
            <a:r>
              <a:rPr lang="ru-RU" altLang="ru-RU" sz="1800" dirty="0"/>
              <a:t> – радиус окружности и соответствующее ему свойство </a:t>
            </a:r>
            <a:r>
              <a:rPr lang="ru-RU" altLang="ru-RU" sz="1800" b="1" dirty="0" err="1">
                <a:solidFill>
                  <a:srgbClr val="0000FF"/>
                </a:solidFill>
              </a:rPr>
              <a:t>Rad</a:t>
            </a:r>
            <a:r>
              <a:rPr lang="ru-RU" altLang="ru-RU" sz="1800" dirty="0"/>
              <a:t>; виртуальный метод </a:t>
            </a:r>
            <a:r>
              <a:rPr lang="en-US" altLang="ru-RU" sz="1800" b="1" dirty="0">
                <a:solidFill>
                  <a:srgbClr val="0000FF"/>
                </a:solidFill>
              </a:rPr>
              <a:t>Display</a:t>
            </a:r>
            <a:r>
              <a:rPr lang="ru-RU" altLang="ru-RU" sz="1800" dirty="0">
                <a:solidFill>
                  <a:srgbClr val="0000FF"/>
                </a:solidFill>
              </a:rPr>
              <a:t>()</a:t>
            </a:r>
            <a:r>
              <a:rPr lang="ru-RU" altLang="ru-RU" sz="1800" b="1" dirty="0">
                <a:solidFill>
                  <a:srgbClr val="0000FF"/>
                </a:solidFill>
              </a:rPr>
              <a:t> </a:t>
            </a:r>
            <a:r>
              <a:rPr lang="ru-RU" altLang="ru-RU" sz="1800" dirty="0"/>
              <a:t>для вывода характеристик фигуры (объекта); виртуальное свойство </a:t>
            </a:r>
            <a:r>
              <a:rPr lang="en-US" altLang="ru-RU" sz="1800" b="1" dirty="0">
                <a:solidFill>
                  <a:srgbClr val="0000FF"/>
                </a:solidFill>
              </a:rPr>
              <a:t>Area</a:t>
            </a:r>
            <a:r>
              <a:rPr lang="ru-RU" altLang="ru-RU" sz="1800" dirty="0"/>
              <a:t> для получения площади фигуры (объекта); свойство </a:t>
            </a:r>
            <a:r>
              <a:rPr lang="en-US" altLang="ru-RU" sz="1800" b="1" dirty="0">
                <a:solidFill>
                  <a:srgbClr val="0000FF"/>
                </a:solidFill>
              </a:rPr>
              <a:t>Len</a:t>
            </a:r>
            <a:r>
              <a:rPr lang="ru-RU" altLang="ru-RU" sz="1800" dirty="0"/>
              <a:t> для получения длины окружности. Конструктор общего вида с тремя параметрами. </a:t>
            </a:r>
          </a:p>
          <a:p>
            <a:pPr marL="0" indent="0" algn="just">
              <a:buFontTx/>
              <a:buNone/>
            </a:pPr>
            <a:r>
              <a:rPr lang="ru-RU" altLang="ru-RU" sz="1800" u="sng" dirty="0"/>
              <a:t>Члены класса </a:t>
            </a:r>
            <a:r>
              <a:rPr lang="en-US" altLang="ru-RU" sz="1800" b="1" u="sng" dirty="0">
                <a:solidFill>
                  <a:srgbClr val="0000FF"/>
                </a:solidFill>
              </a:rPr>
              <a:t>Square</a:t>
            </a:r>
            <a:r>
              <a:rPr lang="ru-RU" altLang="ru-RU" sz="1800" b="1" dirty="0"/>
              <a:t>:</a:t>
            </a:r>
            <a:r>
              <a:rPr lang="ru-RU" altLang="ru-RU" sz="1800" dirty="0"/>
              <a:t> поле </a:t>
            </a:r>
            <a:r>
              <a:rPr lang="en-US" altLang="ru-RU" sz="1800" b="1" dirty="0">
                <a:solidFill>
                  <a:srgbClr val="0000FF"/>
                </a:solidFill>
              </a:rPr>
              <a:t>side</a:t>
            </a:r>
            <a:r>
              <a:rPr lang="ru-RU" altLang="ru-RU" sz="1800" dirty="0"/>
              <a:t> – сторона квадрата и соответствующее ему свойство </a:t>
            </a:r>
            <a:r>
              <a:rPr lang="en-US" altLang="ru-RU" sz="1800" b="1" dirty="0">
                <a:solidFill>
                  <a:srgbClr val="0000FF"/>
                </a:solidFill>
              </a:rPr>
              <a:t>Side</a:t>
            </a:r>
            <a:r>
              <a:rPr lang="ru-RU" altLang="ru-RU" sz="1800" dirty="0"/>
              <a:t>; виртуальный метод </a:t>
            </a:r>
            <a:r>
              <a:rPr lang="en-US" altLang="ru-RU" sz="1800" b="1" dirty="0">
                <a:solidFill>
                  <a:srgbClr val="0000FF"/>
                </a:solidFill>
              </a:rPr>
              <a:t>Display</a:t>
            </a:r>
            <a:r>
              <a:rPr lang="ru-RU" altLang="ru-RU" sz="1800" dirty="0">
                <a:solidFill>
                  <a:srgbClr val="0000FF"/>
                </a:solidFill>
              </a:rPr>
              <a:t>()</a:t>
            </a:r>
            <a:r>
              <a:rPr lang="ru-RU" altLang="ru-RU" sz="1800" b="1" dirty="0">
                <a:solidFill>
                  <a:srgbClr val="0000FF"/>
                </a:solidFill>
              </a:rPr>
              <a:t> </a:t>
            </a:r>
            <a:r>
              <a:rPr lang="ru-RU" altLang="ru-RU" sz="1800" dirty="0"/>
              <a:t>для вывода характеристик фигуры (объекта); виртуальное свойство </a:t>
            </a:r>
            <a:r>
              <a:rPr lang="en-US" altLang="ru-RU" sz="1800" b="1" dirty="0">
                <a:solidFill>
                  <a:srgbClr val="0000FF"/>
                </a:solidFill>
              </a:rPr>
              <a:t>Area</a:t>
            </a:r>
            <a:r>
              <a:rPr lang="ru-RU" altLang="ru-RU" sz="1800" dirty="0"/>
              <a:t> для получения площади фигуры (объекта); свойство </a:t>
            </a:r>
            <a:r>
              <a:rPr lang="en-US" altLang="ru-RU" sz="1800" b="1" dirty="0">
                <a:solidFill>
                  <a:srgbClr val="0000FF"/>
                </a:solidFill>
              </a:rPr>
              <a:t>Len</a:t>
            </a:r>
            <a:r>
              <a:rPr lang="ru-RU" altLang="ru-RU" sz="1800" dirty="0"/>
              <a:t> для получения периметра квадрата. Конструктор общего вида с тремя параметрами. </a:t>
            </a:r>
          </a:p>
          <a:p>
            <a:pPr marL="0" indent="0">
              <a:buFontTx/>
              <a:buNone/>
            </a:pPr>
            <a:endParaRPr lang="ru-RU" altLang="ru-RU" sz="1600" dirty="0"/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55B5CC-EB90-4F01-B0C1-9B4E46BDE501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6563" y="0"/>
            <a:ext cx="8229600" cy="457200"/>
          </a:xfrm>
        </p:spPr>
        <p:txBody>
          <a:bodyPr/>
          <a:lstStyle/>
          <a:p>
            <a:pPr>
              <a:defRPr/>
            </a:pP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</a:p>
        </p:txBody>
      </p:sp>
      <p:sp>
        <p:nvSpPr>
          <p:cNvPr id="1433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3A88C6-E7E3-4830-B46C-5D8B72911A73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ru-RU" altLang="ru-RU" sz="1400"/>
          </a:p>
        </p:txBody>
      </p:sp>
      <p:sp>
        <p:nvSpPr>
          <p:cNvPr id="14340" name="Прямоугольник 3"/>
          <p:cNvSpPr>
            <a:spLocks noChangeArrowheads="1"/>
          </p:cNvSpPr>
          <p:nvPr/>
        </p:nvSpPr>
        <p:spPr bwMode="auto">
          <a:xfrm>
            <a:off x="152400" y="457200"/>
            <a:ext cx="8640763" cy="1570038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600" dirty="0"/>
              <a:t>В том же решении создайте проект – консольное приложение.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600" dirty="0"/>
              <a:t>В консольном приложении создайте объекты базового (</a:t>
            </a:r>
            <a:r>
              <a:rPr lang="en-US" altLang="ru-RU" sz="1600" b="1" dirty="0">
                <a:solidFill>
                  <a:srgbClr val="0000FF"/>
                </a:solidFill>
              </a:rPr>
              <a:t>Point</a:t>
            </a:r>
            <a:r>
              <a:rPr lang="ru-RU" altLang="ru-RU" sz="1600" dirty="0"/>
              <a:t>) и производных (</a:t>
            </a:r>
            <a:r>
              <a:rPr lang="en-US" altLang="ru-RU" sz="1600" b="1" dirty="0">
                <a:solidFill>
                  <a:srgbClr val="0000FF"/>
                </a:solidFill>
              </a:rPr>
              <a:t>Circle</a:t>
            </a:r>
            <a:r>
              <a:rPr lang="ru-RU" altLang="ru-RU" sz="1600" dirty="0"/>
              <a:t> и </a:t>
            </a:r>
            <a:r>
              <a:rPr lang="en-US" altLang="ru-RU" sz="1600" b="1" dirty="0">
                <a:solidFill>
                  <a:srgbClr val="0000FF"/>
                </a:solidFill>
              </a:rPr>
              <a:t>Square</a:t>
            </a:r>
            <a:r>
              <a:rPr lang="ru-RU" altLang="ru-RU" sz="1600" dirty="0"/>
              <a:t>) классов, объявите ссылку с типом базового класса </a:t>
            </a:r>
            <a:r>
              <a:rPr lang="en-US" altLang="ru-RU" sz="1600" b="1" dirty="0">
                <a:solidFill>
                  <a:srgbClr val="0000FF"/>
                </a:solidFill>
              </a:rPr>
              <a:t>Point</a:t>
            </a:r>
            <a:r>
              <a:rPr lang="ru-RU" altLang="ru-RU" sz="1600" dirty="0"/>
              <a:t>. Последовательно присваивая ссылке «адреса» объектов базового и производных классов, выведите для каждого объекта с помощью ссылки значения свойства «площадь» и вызовите метод </a:t>
            </a:r>
            <a:r>
              <a:rPr lang="en-US" altLang="ru-RU" sz="1600" b="1" dirty="0">
                <a:solidFill>
                  <a:srgbClr val="0000FF"/>
                </a:solidFill>
              </a:rPr>
              <a:t>D</a:t>
            </a:r>
            <a:r>
              <a:rPr lang="ru-RU" altLang="ru-RU" sz="1600" b="1" dirty="0" err="1">
                <a:solidFill>
                  <a:srgbClr val="0000FF"/>
                </a:solidFill>
              </a:rPr>
              <a:t>isplay</a:t>
            </a:r>
            <a:r>
              <a:rPr lang="ru-RU" altLang="ru-RU" sz="1600" b="1" dirty="0">
                <a:solidFill>
                  <a:srgbClr val="0000FF"/>
                </a:solidFill>
              </a:rPr>
              <a:t>()</a:t>
            </a:r>
            <a:r>
              <a:rPr lang="ru-RU" altLang="ru-RU" sz="1600" dirty="0"/>
              <a:t>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399" y="2163029"/>
            <a:ext cx="8640763" cy="280076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p.Display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p.Area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для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Point = 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p.Area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p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Circle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(1, 2, 6);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p.Display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p.Area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для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Circle = 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p.Area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p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(3, 5, 8);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p.Display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it-IT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it-IT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it-IT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.WriteLine(</a:t>
            </a:r>
            <a:r>
              <a:rPr lang="it-IT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"p.Area для Square = "</a:t>
            </a:r>
            <a:r>
              <a:rPr lang="it-IT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p.Area);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 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end of Main() </a:t>
            </a:r>
            <a:endParaRPr lang="en-US" sz="1600" b="1" dirty="0"/>
          </a:p>
        </p:txBody>
      </p:sp>
      <p:sp>
        <p:nvSpPr>
          <p:cNvPr id="14342" name="Волна 6"/>
          <p:cNvSpPr>
            <a:spLocks noChangeArrowheads="1"/>
          </p:cNvSpPr>
          <p:nvPr/>
        </p:nvSpPr>
        <p:spPr bwMode="auto">
          <a:xfrm>
            <a:off x="304800" y="5365870"/>
            <a:ext cx="7945436" cy="1355605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 w="25400" algn="ctr">
            <a:solidFill>
              <a:srgbClr val="C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Получив результаты, уберите из определения классов модификаторы </a:t>
            </a:r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ru-RU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вновь запустите приложение. Объясните и исправьте ошибки…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15963"/>
          </a:xfrm>
        </p:spPr>
        <p:txBody>
          <a:bodyPr/>
          <a:lstStyle/>
          <a:p>
            <a:pPr>
              <a:defRPr/>
            </a:pP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к задаче 2</a:t>
            </a:r>
          </a:p>
        </p:txBody>
      </p:sp>
      <p:sp>
        <p:nvSpPr>
          <p:cNvPr id="1536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2D376C-8E49-4FD2-9788-D1F9EF63E192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ru-RU" altLang="ru-RU" sz="1400"/>
          </a:p>
        </p:txBody>
      </p:sp>
      <p:sp>
        <p:nvSpPr>
          <p:cNvPr id="15364" name="Прямоугольник 3"/>
          <p:cNvSpPr>
            <a:spLocks noChangeArrowheads="1"/>
          </p:cNvSpPr>
          <p:nvPr/>
        </p:nvSpPr>
        <p:spPr bwMode="auto">
          <a:xfrm>
            <a:off x="251618" y="990600"/>
            <a:ext cx="8640763" cy="4247317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1800" dirty="0"/>
              <a:t>В приложении определите статический метод </a:t>
            </a:r>
            <a:r>
              <a:rPr lang="en-US" altLang="ru-RU" sz="1800" b="1" dirty="0">
                <a:solidFill>
                  <a:srgbClr val="0000FF"/>
                </a:solidFill>
              </a:rPr>
              <a:t>F</a:t>
            </a:r>
            <a:r>
              <a:rPr lang="ru-RU" altLang="ru-RU" sz="1800" b="1" dirty="0" err="1">
                <a:solidFill>
                  <a:srgbClr val="0000FF"/>
                </a:solidFill>
              </a:rPr>
              <a:t>igArray</a:t>
            </a:r>
            <a:r>
              <a:rPr lang="ru-RU" altLang="ru-RU" sz="1800" dirty="0">
                <a:solidFill>
                  <a:srgbClr val="0000FF"/>
                </a:solidFill>
              </a:rPr>
              <a:t>() </a:t>
            </a:r>
            <a:r>
              <a:rPr lang="ru-RU" altLang="ru-RU" sz="1800" dirty="0"/>
              <a:t>для создания массива ссылок типа </a:t>
            </a:r>
            <a:r>
              <a:rPr lang="en-US" altLang="ru-RU" sz="1800" b="1" dirty="0">
                <a:solidFill>
                  <a:srgbClr val="0000FF"/>
                </a:solidFill>
              </a:rPr>
              <a:t>Point</a:t>
            </a:r>
            <a:r>
              <a:rPr lang="ru-RU" altLang="ru-RU" sz="1800" dirty="0"/>
              <a:t> на случайно формируемые объекты классов </a:t>
            </a:r>
            <a:r>
              <a:rPr lang="en-US" altLang="ru-RU" sz="1800" b="1" dirty="0">
                <a:solidFill>
                  <a:srgbClr val="0000FF"/>
                </a:solidFill>
              </a:rPr>
              <a:t>Circle</a:t>
            </a:r>
            <a:r>
              <a:rPr lang="ru-RU" altLang="ru-RU" sz="1800" dirty="0"/>
              <a:t> и </a:t>
            </a:r>
            <a:r>
              <a:rPr lang="en-US" altLang="ru-RU" sz="1800" b="1" dirty="0">
                <a:solidFill>
                  <a:srgbClr val="0000FF"/>
                </a:solidFill>
              </a:rPr>
              <a:t>Square</a:t>
            </a:r>
            <a:r>
              <a:rPr lang="ru-RU" altLang="ru-RU" sz="1800" dirty="0"/>
              <a:t>. Количества объектов каждого типа – случайные числа из диапазона </a:t>
            </a:r>
            <a:r>
              <a:rPr lang="en-US" altLang="ru-RU" sz="1800" dirty="0"/>
              <a:t>[0,10]</a:t>
            </a:r>
            <a:r>
              <a:rPr lang="ru-RU" altLang="ru-RU" sz="1800" dirty="0"/>
              <a:t>. Параметры объектов </a:t>
            </a:r>
            <a:r>
              <a:rPr lang="en-US" altLang="ru-RU" sz="1800" b="1" dirty="0">
                <a:solidFill>
                  <a:srgbClr val="0000FF"/>
                </a:solidFill>
              </a:rPr>
              <a:t>Circle</a:t>
            </a:r>
            <a:r>
              <a:rPr lang="ru-RU" altLang="ru-RU" sz="1800" dirty="0"/>
              <a:t> и </a:t>
            </a:r>
            <a:r>
              <a:rPr lang="en-US" altLang="ru-RU" sz="1800" b="1" dirty="0">
                <a:solidFill>
                  <a:srgbClr val="0000FF"/>
                </a:solidFill>
              </a:rPr>
              <a:t>Square </a:t>
            </a:r>
            <a:r>
              <a:rPr lang="ru-RU" altLang="ru-RU" sz="1800" dirty="0"/>
              <a:t>случайные вещественные значения из диапазона </a:t>
            </a:r>
            <a:r>
              <a:rPr lang="en-US" altLang="ru-RU" sz="1800" dirty="0"/>
              <a:t>[</a:t>
            </a:r>
            <a:r>
              <a:rPr lang="ru-RU" altLang="ru-RU" sz="1800" dirty="0"/>
              <a:t>10;100)</a:t>
            </a:r>
            <a:r>
              <a:rPr lang="en-US" altLang="ru-RU" sz="1800" dirty="0"/>
              <a:t>.</a:t>
            </a:r>
            <a:endParaRPr lang="ru-RU" altLang="ru-RU" sz="1800" dirty="0"/>
          </a:p>
          <a:p>
            <a:pPr marL="342900" indent="-342900" algn="just" eaLnBrk="1" hangingPunct="1">
              <a:spcBef>
                <a:spcPct val="0"/>
              </a:spcBef>
              <a:buFont typeface="+mj-lt"/>
              <a:buAutoNum type="arabicPeriod"/>
            </a:pPr>
            <a:endParaRPr lang="ru-RU" altLang="ru-RU" sz="1800" dirty="0"/>
          </a:p>
          <a:p>
            <a:pPr marL="342900" indent="-3429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1800" dirty="0"/>
              <a:t>В методе </a:t>
            </a:r>
            <a:r>
              <a:rPr lang="en-US" altLang="ru-RU" sz="1800" dirty="0"/>
              <a:t>Main() </a:t>
            </a:r>
            <a:r>
              <a:rPr lang="ru-RU" altLang="ru-RU" sz="1800" dirty="0"/>
              <a:t>создайте массив ссылок типа </a:t>
            </a:r>
            <a:r>
              <a:rPr lang="en-US" altLang="ru-RU" sz="1800" b="1" dirty="0">
                <a:solidFill>
                  <a:srgbClr val="0000FF"/>
                </a:solidFill>
              </a:rPr>
              <a:t>Point </a:t>
            </a:r>
            <a:r>
              <a:rPr lang="ru-RU" altLang="ru-RU" sz="1800" dirty="0"/>
              <a:t>и при помощи метода </a:t>
            </a:r>
            <a:r>
              <a:rPr lang="en-US" altLang="ru-RU" sz="1800" b="1" dirty="0">
                <a:solidFill>
                  <a:srgbClr val="0000FF"/>
                </a:solidFill>
              </a:rPr>
              <a:t>F</a:t>
            </a:r>
            <a:r>
              <a:rPr lang="ru-RU" altLang="ru-RU" sz="1800" b="1" dirty="0" err="1">
                <a:solidFill>
                  <a:srgbClr val="0000FF"/>
                </a:solidFill>
              </a:rPr>
              <a:t>igArray</a:t>
            </a:r>
            <a:r>
              <a:rPr lang="ru-RU" altLang="ru-RU" sz="1800" dirty="0">
                <a:solidFill>
                  <a:srgbClr val="0000FF"/>
                </a:solidFill>
              </a:rPr>
              <a:t>() </a:t>
            </a:r>
            <a:r>
              <a:rPr lang="ru-RU" altLang="ru-RU" sz="1800" dirty="0"/>
              <a:t>свяжите ссылки с объектами. </a:t>
            </a:r>
          </a:p>
          <a:p>
            <a:pPr marL="342900" indent="-342900" algn="just" eaLnBrk="1" hangingPunct="1">
              <a:spcBef>
                <a:spcPct val="0"/>
              </a:spcBef>
              <a:buFont typeface="+mj-lt"/>
              <a:buAutoNum type="arabicPeriod"/>
            </a:pPr>
            <a:endParaRPr lang="ru-RU" altLang="ru-RU" sz="1800" dirty="0"/>
          </a:p>
          <a:p>
            <a:pPr marL="342900" indent="-3429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1800" dirty="0"/>
              <a:t>Подсчитайте и выведите на экран количество объектов каждого из классов в массиве, и выведите сведения об их интегральных характеристиках (средние значения</a:t>
            </a:r>
            <a:r>
              <a:rPr lang="en-US" altLang="ru-RU" sz="1800" dirty="0"/>
              <a:t> </a:t>
            </a:r>
            <a:r>
              <a:rPr lang="ru-RU" altLang="ru-RU" sz="1800" dirty="0"/>
              <a:t>площади и периметра). </a:t>
            </a:r>
          </a:p>
          <a:p>
            <a:pPr marL="342900" indent="-342900" algn="just" eaLnBrk="1" hangingPunct="1">
              <a:spcBef>
                <a:spcPct val="0"/>
              </a:spcBef>
              <a:buFont typeface="+mj-lt"/>
              <a:buAutoNum type="arabicPeriod"/>
            </a:pPr>
            <a:endParaRPr lang="ru-RU" altLang="ru-RU" sz="1800" dirty="0"/>
          </a:p>
          <a:p>
            <a:pPr marL="342900" indent="-3429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1800" dirty="0"/>
              <a:t>Используя метод </a:t>
            </a:r>
            <a:r>
              <a:rPr lang="en-US" altLang="ru-RU" sz="1800" b="1" dirty="0">
                <a:solidFill>
                  <a:srgbClr val="0000FF"/>
                </a:solidFill>
              </a:rPr>
              <a:t>Sort</a:t>
            </a:r>
            <a:r>
              <a:rPr lang="ru-RU" altLang="ru-RU" sz="1800" dirty="0">
                <a:solidFill>
                  <a:srgbClr val="0000FF"/>
                </a:solidFill>
              </a:rPr>
              <a:t>() </a:t>
            </a:r>
            <a:r>
              <a:rPr lang="ru-RU" altLang="ru-RU" sz="1800" dirty="0"/>
              <a:t>библиотечного класса </a:t>
            </a:r>
            <a:r>
              <a:rPr lang="en-US" altLang="ru-RU" sz="1800" b="1" dirty="0">
                <a:solidFill>
                  <a:srgbClr val="0000FF"/>
                </a:solidFill>
              </a:rPr>
              <a:t>Array</a:t>
            </a:r>
            <a:r>
              <a:rPr lang="ru-RU" altLang="ru-RU" sz="1800" dirty="0"/>
              <a:t>, упорядочите массив по возрастанию площадей фигур, представляемых объектами массива.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609600"/>
          </a:xfrm>
        </p:spPr>
        <p:txBody>
          <a:bodyPr/>
          <a:lstStyle/>
          <a:p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6872-BB26-460A-A40A-4A68586CF3AB}" type="slidenum">
              <a:rPr lang="ru-RU" altLang="ru-RU" smtClean="0"/>
              <a:pPr/>
              <a:t>13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42900" y="990600"/>
            <a:ext cx="8610600" cy="480131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Создать библиотеку классов</a:t>
            </a:r>
            <a:r>
              <a:rPr lang="en-US" dirty="0"/>
              <a:t> </a:t>
            </a:r>
            <a:r>
              <a:rPr lang="en-US" b="1" dirty="0"/>
              <a:t>Task03Lib</a:t>
            </a:r>
            <a:r>
              <a:rPr lang="ru-RU" b="1" dirty="0"/>
              <a:t>_</a:t>
            </a:r>
            <a:r>
              <a:rPr lang="en-US" b="1" dirty="0"/>
              <a:t>Employee</a:t>
            </a:r>
            <a:r>
              <a:rPr lang="ru-RU" dirty="0"/>
              <a:t>, описывающую классы </a:t>
            </a:r>
            <a:r>
              <a:rPr lang="en-US" b="1" dirty="0"/>
              <a:t>Employee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b="1" dirty="0" err="1"/>
              <a:t>SalesEmployee</a:t>
            </a:r>
            <a:r>
              <a:rPr lang="ru-RU" dirty="0"/>
              <a:t>. За основу взять код соответствующих классов</a:t>
            </a:r>
            <a:r>
              <a:rPr lang="en-US" dirty="0"/>
              <a:t> </a:t>
            </a:r>
            <a:r>
              <a:rPr lang="ru-RU" dirty="0"/>
              <a:t>из примера в </a:t>
            </a:r>
            <a:r>
              <a:rPr lang="ru-RU" b="1" dirty="0"/>
              <a:t>Справочник </a:t>
            </a:r>
            <a:r>
              <a:rPr lang="en-US" b="1" dirty="0"/>
              <a:t>C#</a:t>
            </a:r>
            <a:r>
              <a:rPr lang="ru-RU" b="1" dirty="0"/>
              <a:t>, модификатор </a:t>
            </a:r>
            <a:r>
              <a:rPr lang="en-US" b="1" dirty="0">
                <a:solidFill>
                  <a:srgbClr val="0000FF"/>
                </a:solidFill>
              </a:rPr>
              <a:t>override</a:t>
            </a:r>
            <a:r>
              <a:rPr lang="en-US" dirty="0"/>
              <a:t>:</a:t>
            </a:r>
          </a:p>
          <a:p>
            <a:r>
              <a:rPr lang="en-US" dirty="0">
                <a:hlinkClick r:id="rId2"/>
              </a:rPr>
              <a:t>https://docs.microsoft.com/ru-ru/dotnet/csharp/language-reference/keywords/override</a:t>
            </a:r>
            <a:endParaRPr lang="en-US" dirty="0"/>
          </a:p>
          <a:p>
            <a:endParaRPr lang="ru-RU" dirty="0"/>
          </a:p>
          <a:p>
            <a:r>
              <a:rPr lang="en-US" b="1" dirty="0"/>
              <a:t>TODO:</a:t>
            </a:r>
            <a:r>
              <a:rPr lang="en-US" dirty="0"/>
              <a:t> 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/>
              <a:t>Расширьте иерархию классов наследником класса </a:t>
            </a:r>
            <a:r>
              <a:rPr lang="en-US" b="1" dirty="0"/>
              <a:t>Employee</a:t>
            </a:r>
            <a:r>
              <a:rPr lang="en-US" dirty="0"/>
              <a:t> – </a:t>
            </a:r>
            <a:r>
              <a:rPr lang="en-US" b="1" dirty="0" err="1"/>
              <a:t>PartTimeEmployee</a:t>
            </a:r>
            <a:r>
              <a:rPr lang="ru-RU" dirty="0"/>
              <a:t> (внештатный сотрудник). </a:t>
            </a:r>
            <a:r>
              <a:rPr lang="en-US" b="1" dirty="0" err="1"/>
              <a:t>PartTimeEmployee</a:t>
            </a:r>
            <a:r>
              <a:rPr lang="ru-RU" b="1" dirty="0"/>
              <a:t> </a:t>
            </a:r>
            <a:r>
              <a:rPr lang="ru-RU" dirty="0"/>
              <a:t>содержит поле </a:t>
            </a:r>
            <a:r>
              <a:rPr lang="en-US" b="1" dirty="0" err="1"/>
              <a:t>workingDays</a:t>
            </a:r>
            <a:r>
              <a:rPr lang="en-US" dirty="0"/>
              <a:t> – </a:t>
            </a:r>
            <a:r>
              <a:rPr lang="ru-RU" dirty="0"/>
              <a:t>количество рабочих дней. Переопределите метод </a:t>
            </a:r>
            <a:r>
              <a:rPr lang="en-US" b="1" dirty="0" err="1"/>
              <a:t>CalculatePay</a:t>
            </a:r>
            <a:r>
              <a:rPr lang="en-US" b="1" dirty="0"/>
              <a:t>()</a:t>
            </a:r>
            <a:r>
              <a:rPr lang="ru-RU" b="1" dirty="0"/>
              <a:t> </a:t>
            </a:r>
            <a:r>
              <a:rPr lang="ru-RU" dirty="0"/>
              <a:t>для расчёта оплаты труда внештатного работника пропорционально количеству рабочих дней. Считать, что базовая оплата устанавливается за 25 рабочих дней в месяц.</a:t>
            </a:r>
          </a:p>
          <a:p>
            <a:pPr marL="342900" indent="-342900">
              <a:buAutoNum type="arabicParenR"/>
            </a:pPr>
            <a:r>
              <a:rPr lang="ru-RU" dirty="0"/>
              <a:t>В консольном приложении создать массив ссылок типа </a:t>
            </a:r>
            <a:r>
              <a:rPr lang="en-US" b="1" dirty="0"/>
              <a:t>Employee</a:t>
            </a:r>
            <a:r>
              <a:rPr lang="ru-RU" dirty="0"/>
              <a:t>. Каждую ссылку связать с объектом </a:t>
            </a:r>
            <a:r>
              <a:rPr lang="en-US" b="1" dirty="0" err="1"/>
              <a:t>SalesEmployee</a:t>
            </a:r>
            <a:r>
              <a:rPr lang="ru-RU" dirty="0"/>
              <a:t> или </a:t>
            </a:r>
            <a:r>
              <a:rPr lang="en-US" b="1" dirty="0" err="1"/>
              <a:t>PartTimeEmployee</a:t>
            </a:r>
            <a:r>
              <a:rPr lang="ru-RU" dirty="0"/>
              <a:t>. На экран вывести группы </a:t>
            </a:r>
            <a:r>
              <a:rPr lang="en-US" b="1" dirty="0" err="1"/>
              <a:t>SalesEmployee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 err="1"/>
              <a:t>PartTimeEmployee</a:t>
            </a:r>
            <a:r>
              <a:rPr lang="ru-RU" dirty="0"/>
              <a:t>, упорядоченные по убыванию заработной платы.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969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6872-BB26-460A-A40A-4A68586CF3AB}" type="slidenum">
              <a:rPr lang="ru-RU" altLang="ru-RU" smtClean="0"/>
              <a:pPr/>
              <a:t>14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66700" y="1066800"/>
            <a:ext cx="8610600" cy="424731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Создать библиотеку классов</a:t>
            </a:r>
            <a:r>
              <a:rPr lang="en-US" dirty="0"/>
              <a:t> </a:t>
            </a:r>
            <a:r>
              <a:rPr lang="en-US" b="1" dirty="0"/>
              <a:t>Task04Lib</a:t>
            </a:r>
            <a:r>
              <a:rPr lang="ru-RU" b="1" dirty="0"/>
              <a:t>_</a:t>
            </a:r>
            <a:r>
              <a:rPr lang="en-US" b="1" dirty="0"/>
              <a:t>Shape</a:t>
            </a:r>
            <a:r>
              <a:rPr lang="ru-RU" dirty="0"/>
              <a:t>, описывающих геометрические фигуры и тела. За основу взять код классов</a:t>
            </a:r>
            <a:r>
              <a:rPr lang="en-US" dirty="0"/>
              <a:t> </a:t>
            </a:r>
            <a:r>
              <a:rPr lang="en-US" b="1" dirty="0"/>
              <a:t>Shape</a:t>
            </a:r>
            <a:r>
              <a:rPr lang="en-US" dirty="0"/>
              <a:t>, </a:t>
            </a:r>
            <a:r>
              <a:rPr lang="en-US" b="1" dirty="0"/>
              <a:t>Circle</a:t>
            </a:r>
            <a:r>
              <a:rPr lang="en-US" dirty="0"/>
              <a:t>, </a:t>
            </a:r>
            <a:r>
              <a:rPr lang="en-US" b="1" dirty="0"/>
              <a:t>Cylinder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Sphere</a:t>
            </a:r>
            <a:r>
              <a:rPr lang="ru-RU" dirty="0"/>
              <a:t> из примера в </a:t>
            </a:r>
            <a:r>
              <a:rPr lang="ru-RU" b="1" dirty="0"/>
              <a:t>Справочник </a:t>
            </a:r>
            <a:r>
              <a:rPr lang="en-US" b="1" dirty="0"/>
              <a:t>C#</a:t>
            </a:r>
            <a:r>
              <a:rPr lang="ru-RU" b="1" dirty="0"/>
              <a:t>, модификатор </a:t>
            </a:r>
            <a:r>
              <a:rPr lang="en-US" b="1" dirty="0"/>
              <a:t>virtual</a:t>
            </a:r>
            <a:r>
              <a:rPr lang="en-US" dirty="0"/>
              <a:t>:</a:t>
            </a:r>
          </a:p>
          <a:p>
            <a:r>
              <a:rPr lang="en-US" dirty="0">
                <a:hlinkClick r:id="rId2"/>
              </a:rPr>
              <a:t>https://docs.microsoft.com/ru-ru/dotnet/csharp/language-reference/keywords/virtual</a:t>
            </a:r>
            <a:endParaRPr lang="ru-RU" dirty="0"/>
          </a:p>
          <a:p>
            <a:endParaRPr lang="ru-RU" dirty="0"/>
          </a:p>
          <a:p>
            <a:r>
              <a:rPr lang="en-US" b="1" dirty="0"/>
              <a:t>TODO:</a:t>
            </a:r>
            <a:r>
              <a:rPr lang="en-US" dirty="0"/>
              <a:t> </a:t>
            </a:r>
          </a:p>
          <a:p>
            <a:pPr marL="342900" indent="-342900" algn="just">
              <a:buAutoNum type="arabicParenR"/>
            </a:pPr>
            <a:r>
              <a:rPr lang="ru-RU" dirty="0"/>
              <a:t>В консольном приложении создать массив ссылок на объекты типа </a:t>
            </a:r>
            <a:r>
              <a:rPr lang="en-US" b="1" dirty="0"/>
              <a:t>Shape</a:t>
            </a:r>
            <a:r>
              <a:rPr lang="ru-RU" dirty="0"/>
              <a:t>, связать их с </a:t>
            </a:r>
            <a:r>
              <a:rPr lang="en-US" b="1" dirty="0"/>
              <a:t>N1</a:t>
            </a:r>
            <a:r>
              <a:rPr lang="en-US" dirty="0"/>
              <a:t> </a:t>
            </a:r>
            <a:r>
              <a:rPr lang="ru-RU" dirty="0"/>
              <a:t>объектами </a:t>
            </a:r>
            <a:r>
              <a:rPr lang="en-US" b="1" dirty="0"/>
              <a:t>Circle</a:t>
            </a:r>
            <a:r>
              <a:rPr lang="en-US" dirty="0"/>
              <a:t>, </a:t>
            </a:r>
            <a:r>
              <a:rPr lang="en-US" b="1" dirty="0"/>
              <a:t>N2</a:t>
            </a:r>
            <a:r>
              <a:rPr lang="ru-RU" dirty="0"/>
              <a:t> объектами </a:t>
            </a:r>
            <a:r>
              <a:rPr lang="en-US" b="1" dirty="0"/>
              <a:t>Cylinder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b="1" dirty="0"/>
              <a:t>N3</a:t>
            </a:r>
            <a:r>
              <a:rPr lang="en-US" dirty="0"/>
              <a:t> </a:t>
            </a:r>
            <a:r>
              <a:rPr lang="ru-RU" dirty="0"/>
              <a:t>объектами </a:t>
            </a:r>
            <a:r>
              <a:rPr lang="en-US" b="1" dirty="0"/>
              <a:t>Sphere</a:t>
            </a:r>
            <a:r>
              <a:rPr lang="en-US" dirty="0"/>
              <a:t>.</a:t>
            </a:r>
            <a:r>
              <a:rPr lang="ru-RU" dirty="0"/>
              <a:t> Количество фигур – случайные числа </a:t>
            </a:r>
            <a:r>
              <a:rPr lang="en-US" dirty="0"/>
              <a:t>[</a:t>
            </a:r>
            <a:r>
              <a:rPr lang="ru-RU" b="1" dirty="0"/>
              <a:t>3</a:t>
            </a:r>
            <a:r>
              <a:rPr lang="ru-RU" dirty="0"/>
              <a:t>;</a:t>
            </a:r>
            <a:r>
              <a:rPr lang="ru-RU" b="1" dirty="0"/>
              <a:t>5</a:t>
            </a:r>
            <a:r>
              <a:rPr lang="en-US" dirty="0"/>
              <a:t>]</a:t>
            </a:r>
            <a:r>
              <a:rPr lang="ru-RU" dirty="0"/>
              <a:t>, параметры</a:t>
            </a:r>
            <a:r>
              <a:rPr lang="en-US" dirty="0"/>
              <a:t> –</a:t>
            </a:r>
            <a:r>
              <a:rPr lang="ru-RU" dirty="0"/>
              <a:t> произвольные случайные значения. </a:t>
            </a:r>
            <a:endParaRPr lang="en-US" dirty="0"/>
          </a:p>
          <a:p>
            <a:pPr marL="342900" indent="-342900" algn="just">
              <a:buAutoNum type="arabicParenR"/>
            </a:pPr>
            <a:r>
              <a:rPr lang="ru-RU" dirty="0"/>
              <a:t>Организовать вывод площадей поверхностей всех фигур</a:t>
            </a:r>
            <a:r>
              <a:rPr lang="en-US" dirty="0"/>
              <a:t>.</a:t>
            </a:r>
          </a:p>
          <a:p>
            <a:pPr marL="342900" indent="-342900" algn="just">
              <a:buAutoNum type="arabicParenR"/>
            </a:pPr>
            <a:r>
              <a:rPr lang="ru-RU" dirty="0"/>
              <a:t>Организовать вывод фигур с названиями фигуры или геом. тела и их площадей поверхности. Использовать </a:t>
            </a:r>
            <a:r>
              <a:rPr lang="en-US" b="1" dirty="0"/>
              <a:t>is</a:t>
            </a:r>
            <a:r>
              <a:rPr lang="ru-RU" dirty="0"/>
              <a:t>.</a:t>
            </a:r>
            <a:endParaRPr lang="en-US" dirty="0"/>
          </a:p>
          <a:p>
            <a:pPr marL="342900" indent="-342900" algn="just">
              <a:buAutoNum type="arabicParenR"/>
            </a:pPr>
            <a:r>
              <a:rPr lang="ru-RU" b="1" dirty="0">
                <a:solidFill>
                  <a:srgbClr val="FF0000"/>
                </a:solidFill>
              </a:rPr>
              <a:t>*</a:t>
            </a:r>
            <a:r>
              <a:rPr lang="ru-RU" dirty="0"/>
              <a:t> При помощи метода </a:t>
            </a:r>
            <a:r>
              <a:rPr lang="en-US" b="1" dirty="0" err="1"/>
              <a:t>Array.Sort</a:t>
            </a:r>
            <a:r>
              <a:rPr lang="ru-RU" b="1" dirty="0"/>
              <a:t>()</a:t>
            </a:r>
            <a:r>
              <a:rPr lang="ru-RU" dirty="0"/>
              <a:t> упорядочить объекты массива по группам: окружности, цилиндры, сферы.</a:t>
            </a:r>
          </a:p>
        </p:txBody>
      </p:sp>
    </p:spTree>
    <p:extLst>
      <p:ext uri="{BB962C8B-B14F-4D97-AF65-F5344CB8AC3E}">
        <p14:creationId xmlns:p14="http://schemas.microsoft.com/office/powerpoint/2010/main" val="4267373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5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B448B2-92CB-40F0-A386-FCCCF416AD0C}" type="slidenum">
              <a:rPr lang="ru-RU" altLang="ru-RU"/>
              <a:pPr/>
              <a:t>15</a:t>
            </a:fld>
            <a:endParaRPr lang="ru-RU" alt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3FB40B1-B21E-4EC6-A72A-EFB9E4F70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639763"/>
            <a:ext cx="5486400" cy="50144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A48597-DDB0-4AAD-92F8-32489BC85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075144"/>
            <a:ext cx="8229600" cy="646331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b="1" i="1" dirty="0"/>
              <a:t>Просмотр диаграммы классов: </a:t>
            </a:r>
            <a:endParaRPr lang="en-US" altLang="ru-RU" b="1" i="1" dirty="0"/>
          </a:p>
          <a:p>
            <a:r>
              <a:rPr lang="ru-RU" altLang="ru-RU" dirty="0"/>
              <a:t>Вызвать контекстное меню для библиотеки классов -</a:t>
            </a:r>
            <a:r>
              <a:rPr lang="en-US" altLang="ru-RU" dirty="0"/>
              <a:t>&gt; </a:t>
            </a:r>
            <a:r>
              <a:rPr lang="en-US" altLang="ru-RU" b="1" dirty="0"/>
              <a:t>Show on Code Map</a:t>
            </a:r>
            <a:endParaRPr lang="ru-RU" altLang="ru-RU" b="1" dirty="0"/>
          </a:p>
        </p:txBody>
      </p:sp>
    </p:spTree>
    <p:extLst>
      <p:ext uri="{BB962C8B-B14F-4D97-AF65-F5344CB8AC3E}">
        <p14:creationId xmlns:p14="http://schemas.microsoft.com/office/powerpoint/2010/main" val="1721485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150" y="198438"/>
            <a:ext cx="8229600" cy="487362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</a:t>
            </a:r>
          </a:p>
        </p:txBody>
      </p:sp>
      <p:sp>
        <p:nvSpPr>
          <p:cNvPr id="409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DB7E02-462F-4206-98E5-D68AA029354B}" type="slidenum">
              <a:rPr lang="ru-RU" altLang="ru-RU"/>
              <a:pPr/>
              <a:t>16</a:t>
            </a:fld>
            <a:endParaRPr lang="ru-RU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38125" y="847456"/>
            <a:ext cx="8629649" cy="286232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AbstractTestLibrary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Абстрактный класс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UnitBase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Определяет набор полей для классов наследников: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UnitBase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unit_code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номер единицы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price;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цена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единицу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название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38125" y="3913267"/>
            <a:ext cx="8629650" cy="258532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AbstractTestLibrary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Book - класс определяет книгу. </a:t>
            </a:r>
            <a:endParaRPr lang="en-US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Наследует  абстрактный класс </a:t>
            </a:r>
            <a:r>
              <a:rPr lang="ru-RU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UnitBase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UnitBase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no_of_pages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количество страниц в книге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isBestSeller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является ли бестселлером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56392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50B1A3-88CB-4792-83E3-0D269F1C88E9}" type="slidenum">
              <a:rPr lang="ru-RU" altLang="ru-RU"/>
              <a:pPr/>
              <a:t>17</a:t>
            </a:fld>
            <a:endParaRPr lang="ru-RU" alt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40822" y="865188"/>
            <a:ext cx="8382000" cy="230832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AbstractTestLibrary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Card -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класс определяет карточки.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Наследует абстрактный класс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UnitBase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UnitBase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message;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сообщение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40822" y="3263151"/>
            <a:ext cx="8382000" cy="230832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AbstractTestLibrary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CD - класс определяет лазерный диск.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Наследует абстрактный класс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UnitBase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UnitBase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playing_time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время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звучания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диска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0337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7527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</a:t>
            </a:r>
          </a:p>
        </p:txBody>
      </p:sp>
      <p:sp>
        <p:nvSpPr>
          <p:cNvPr id="614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89D030-E59C-4468-8A3F-9269F4A0A889}" type="slidenum">
              <a:rPr lang="ru-RU" altLang="ru-RU"/>
              <a:pPr/>
              <a:t>18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A0A749-7C6E-4D7D-941A-256367A89D98}"/>
              </a:ext>
            </a:extLst>
          </p:cNvPr>
          <p:cNvSpPr txBox="1"/>
          <p:nvPr/>
        </p:nvSpPr>
        <p:spPr>
          <a:xfrm>
            <a:off x="152400" y="851039"/>
            <a:ext cx="8839200" cy="563231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Task05Lib_UnitsBase;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Task05_UnitBase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Book b1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Book();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Ошибок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нет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. 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Card c1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Card();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Ошибок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нет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CD cd1 = 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CD();  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Ошибок нет.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UnitBase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u1 = new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UnitBase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();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строка содержит ошибку.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Невозможно создать объект абстрактного класса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ссылки типа 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UnitBase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можно настроить на объекты его наследников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UnitBase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u1 = b1;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UnitBase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u2 = c1;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UnitBase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u3 = cd1;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4175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38126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к задаче 5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4876800"/>
          </a:xfrm>
          <a:ln>
            <a:solidFill>
              <a:srgbClr val="0070C0"/>
            </a:solidFill>
          </a:ln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ru-RU" sz="2000" dirty="0"/>
              <a:t>В класс </a:t>
            </a:r>
            <a:r>
              <a:rPr lang="en-US" sz="2000" b="1" dirty="0" err="1"/>
              <a:t>UnitBase</a:t>
            </a:r>
            <a:r>
              <a:rPr lang="en-US" sz="2000" dirty="0"/>
              <a:t> </a:t>
            </a:r>
            <a:r>
              <a:rPr lang="ru-RU" sz="2000" dirty="0"/>
              <a:t>добавить виртуальный метод </a:t>
            </a:r>
            <a:r>
              <a:rPr lang="en-US" sz="2000" b="1" dirty="0"/>
              <a:t>Discount()</a:t>
            </a:r>
            <a:r>
              <a:rPr lang="ru-RU" sz="2000" dirty="0"/>
              <a:t>,  возвращающий значение цены с учётом скидки. Скидка – целочисленный параметр, </a:t>
            </a:r>
            <a:r>
              <a:rPr lang="en-US" sz="2000"/>
              <a:t>%</a:t>
            </a:r>
            <a:r>
              <a:rPr lang="ru-RU" sz="2000"/>
              <a:t>.</a:t>
            </a:r>
            <a:endParaRPr lang="ru-RU" sz="20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2000" dirty="0"/>
              <a:t>В классе </a:t>
            </a:r>
            <a:r>
              <a:rPr lang="en-US" sz="2000" b="1" dirty="0" err="1"/>
              <a:t>UnitBase</a:t>
            </a:r>
            <a:r>
              <a:rPr lang="en-US" sz="2000" dirty="0"/>
              <a:t> </a:t>
            </a:r>
            <a:r>
              <a:rPr lang="ru-RU" sz="2000" dirty="0"/>
              <a:t>и классах наследниках определить свойства доступа к полям так, чтобы минимизировать дублирование кода.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000" dirty="0"/>
              <a:t>В классы наследники добавить конструкторы с параметрами.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000" dirty="0"/>
              <a:t>В основной программе создать массив ссылок с типом абстрактного класса, инициализировать его объектами классов наследников. Получить от пользователя значение скидки в процентах.  Вывести на экран цены товаров и цены с учётом скидок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D829-C796-482C-98D5-640F49D43D61}" type="slidenum">
              <a:rPr lang="ru-RU" altLang="ru-RU" smtClean="0"/>
              <a:pPr/>
              <a:t>19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0335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63513"/>
            <a:ext cx="8229600" cy="65405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Наследование классов в С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5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4AB8F5-A06B-4C50-AFFF-F31AFE1B5289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ru-RU" altLang="ru-RU" sz="1400"/>
          </a:p>
        </p:txBody>
      </p:sp>
      <p:sp>
        <p:nvSpPr>
          <p:cNvPr id="3076" name="TextBox 5"/>
          <p:cNvSpPr txBox="1">
            <a:spLocks noChangeArrowheads="1"/>
          </p:cNvSpPr>
          <p:nvPr/>
        </p:nvSpPr>
        <p:spPr bwMode="auto">
          <a:xfrm>
            <a:off x="533400" y="1262063"/>
            <a:ext cx="7972425" cy="40005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 b="1"/>
              <a:t>class &lt;</a:t>
            </a:r>
            <a:r>
              <a:rPr lang="ru-RU" altLang="ru-RU" sz="2000" b="1"/>
              <a:t>имя_производного_класса</a:t>
            </a:r>
            <a:r>
              <a:rPr lang="en-US" altLang="ru-RU" sz="2000" b="1"/>
              <a:t>&gt; :</a:t>
            </a:r>
            <a:r>
              <a:rPr lang="ru-RU" altLang="ru-RU" sz="2000" b="1"/>
              <a:t> </a:t>
            </a:r>
            <a:r>
              <a:rPr lang="en-US" altLang="ru-RU" sz="2000" b="1"/>
              <a:t>&lt;</a:t>
            </a:r>
            <a:r>
              <a:rPr lang="ru-RU" altLang="ru-RU" sz="2000" b="1"/>
              <a:t>имя_базового_класса</a:t>
            </a:r>
            <a:r>
              <a:rPr lang="en-US" altLang="ru-RU" sz="2000" b="1"/>
              <a:t>&gt; </a:t>
            </a:r>
            <a:endParaRPr lang="ru-RU" altLang="ru-RU" sz="2000" b="1"/>
          </a:p>
        </p:txBody>
      </p:sp>
      <p:sp>
        <p:nvSpPr>
          <p:cNvPr id="3077" name="Правая фигурная скобка 6"/>
          <p:cNvSpPr>
            <a:spLocks/>
          </p:cNvSpPr>
          <p:nvPr/>
        </p:nvSpPr>
        <p:spPr bwMode="auto">
          <a:xfrm rot="5400000">
            <a:off x="6679406" y="50007"/>
            <a:ext cx="280987" cy="3429000"/>
          </a:xfrm>
          <a:prstGeom prst="rightBrace">
            <a:avLst>
              <a:gd name="adj1" fmla="val 8362"/>
              <a:gd name="adj2" fmla="val 49190"/>
            </a:avLst>
          </a:prstGeom>
          <a:noFill/>
          <a:ln w="254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078" name="Скругленная прямоугольная выноска 7"/>
          <p:cNvSpPr>
            <a:spLocks noChangeArrowheads="1"/>
          </p:cNvSpPr>
          <p:nvPr/>
        </p:nvSpPr>
        <p:spPr bwMode="auto">
          <a:xfrm>
            <a:off x="2971800" y="2171700"/>
            <a:ext cx="3429000" cy="533400"/>
          </a:xfrm>
          <a:prstGeom prst="wedgeRoundRectCallout">
            <a:avLst>
              <a:gd name="adj1" fmla="val 62398"/>
              <a:gd name="adj2" fmla="val -108931"/>
              <a:gd name="adj3" fmla="val 16667"/>
            </a:avLst>
          </a:prstGeom>
          <a:noFill/>
          <a:ln w="95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/>
              <a:t>Спецификация базы классы</a:t>
            </a:r>
          </a:p>
        </p:txBody>
      </p:sp>
      <p:sp>
        <p:nvSpPr>
          <p:cNvPr id="3079" name="Прямоугольник 8"/>
          <p:cNvSpPr>
            <a:spLocks noChangeArrowheads="1"/>
          </p:cNvSpPr>
          <p:nvPr/>
        </p:nvSpPr>
        <p:spPr bwMode="auto">
          <a:xfrm>
            <a:off x="457200" y="3281363"/>
            <a:ext cx="3470275" cy="147796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class A</a:t>
            </a:r>
            <a:r>
              <a:rPr lang="ru-RU" altLang="ru-RU" sz="1800" b="1" dirty="0"/>
              <a:t>    {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public void </a:t>
            </a:r>
            <a:r>
              <a:rPr lang="en-US" altLang="ru-RU" sz="1800" b="1" dirty="0" err="1"/>
              <a:t>PrintA</a:t>
            </a:r>
            <a:r>
              <a:rPr lang="en-US" altLang="ru-RU" sz="1800" b="1" dirty="0"/>
              <a:t>() </a:t>
            </a:r>
            <a:r>
              <a:rPr lang="ru-RU" altLang="ru-RU" sz="1800" b="1" dirty="0"/>
              <a:t>        </a:t>
            </a:r>
            <a:r>
              <a:rPr lang="en-US" altLang="ru-RU" sz="1800" b="1" dirty="0"/>
              <a:t>{ 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	</a:t>
            </a:r>
            <a:r>
              <a:rPr lang="en-US" altLang="ru-RU" sz="1800" b="1" dirty="0" err="1"/>
              <a:t>Console.Write</a:t>
            </a:r>
            <a:r>
              <a:rPr lang="en-US" altLang="ru-RU" sz="1800" b="1" dirty="0"/>
              <a:t>(</a:t>
            </a:r>
            <a:r>
              <a:rPr lang="en-US" altLang="ru-RU" sz="1800" b="1" dirty="0">
                <a:solidFill>
                  <a:srgbClr val="800000"/>
                </a:solidFill>
              </a:rPr>
              <a:t>"A"</a:t>
            </a:r>
            <a:r>
              <a:rPr lang="en-US" altLang="ru-RU" sz="1800" b="1" dirty="0"/>
              <a:t>); 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         </a:t>
            </a:r>
            <a:r>
              <a:rPr lang="en-US" altLang="ru-RU" sz="1800" b="1" dirty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    }</a:t>
            </a:r>
          </a:p>
        </p:txBody>
      </p:sp>
      <p:sp>
        <p:nvSpPr>
          <p:cNvPr id="3080" name="Прямоугольник 9"/>
          <p:cNvSpPr>
            <a:spLocks noChangeArrowheads="1"/>
          </p:cNvSpPr>
          <p:nvPr/>
        </p:nvSpPr>
        <p:spPr bwMode="auto">
          <a:xfrm>
            <a:off x="4972050" y="4389438"/>
            <a:ext cx="3536950" cy="14763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class B : A</a:t>
            </a:r>
            <a:r>
              <a:rPr lang="ru-RU" altLang="ru-RU" sz="1800" b="1" dirty="0"/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public void </a:t>
            </a:r>
            <a:r>
              <a:rPr lang="en-US" altLang="ru-RU" sz="1800" b="1" dirty="0" err="1"/>
              <a:t>PrintB</a:t>
            </a:r>
            <a:r>
              <a:rPr lang="en-US" altLang="ru-RU" sz="1800" b="1" dirty="0"/>
              <a:t>() </a:t>
            </a:r>
            <a:r>
              <a:rPr lang="ru-RU" altLang="ru-RU" sz="1800" b="1" dirty="0"/>
              <a:t>     </a:t>
            </a:r>
            <a:r>
              <a:rPr lang="en-US" altLang="ru-RU" sz="1800" b="1" dirty="0"/>
              <a:t>{ 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	</a:t>
            </a:r>
            <a:r>
              <a:rPr lang="en-US" altLang="ru-RU" sz="1800" b="1" dirty="0" err="1"/>
              <a:t>Console.Write</a:t>
            </a:r>
            <a:r>
              <a:rPr lang="en-US" altLang="ru-RU" sz="1800" b="1" dirty="0"/>
              <a:t>(</a:t>
            </a:r>
            <a:r>
              <a:rPr lang="en-US" altLang="ru-RU" sz="1800" b="1" dirty="0">
                <a:solidFill>
                  <a:srgbClr val="800000"/>
                </a:solidFill>
              </a:rPr>
              <a:t>"B"</a:t>
            </a:r>
            <a:r>
              <a:rPr lang="en-US" altLang="ru-RU" sz="1800" b="1" dirty="0"/>
              <a:t>); 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        </a:t>
            </a:r>
            <a:r>
              <a:rPr lang="en-US" altLang="ru-RU" sz="1800" b="1" dirty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    }</a:t>
            </a:r>
          </a:p>
        </p:txBody>
      </p:sp>
      <p:sp>
        <p:nvSpPr>
          <p:cNvPr id="3081" name="Волна 10"/>
          <p:cNvSpPr>
            <a:spLocks noChangeArrowheads="1"/>
          </p:cNvSpPr>
          <p:nvPr/>
        </p:nvSpPr>
        <p:spPr bwMode="auto">
          <a:xfrm>
            <a:off x="990600" y="4629150"/>
            <a:ext cx="3124200" cy="106680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 w="25400" algn="ctr">
            <a:solidFill>
              <a:srgbClr val="C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Объявление базового класса</a:t>
            </a:r>
          </a:p>
        </p:txBody>
      </p:sp>
      <p:sp>
        <p:nvSpPr>
          <p:cNvPr id="3082" name="Волна 11"/>
          <p:cNvSpPr>
            <a:spLocks noChangeArrowheads="1"/>
          </p:cNvSpPr>
          <p:nvPr/>
        </p:nvSpPr>
        <p:spPr bwMode="auto">
          <a:xfrm>
            <a:off x="4800600" y="3597275"/>
            <a:ext cx="4191000" cy="101600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 w="25400" algn="ctr">
            <a:solidFill>
              <a:srgbClr val="C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Объявление производного от А класса</a:t>
            </a:r>
          </a:p>
        </p:txBody>
      </p:sp>
      <p:sp>
        <p:nvSpPr>
          <p:cNvPr id="3083" name="TextBox 12"/>
          <p:cNvSpPr txBox="1">
            <a:spLocks noChangeArrowheads="1"/>
          </p:cNvSpPr>
          <p:nvPr/>
        </p:nvSpPr>
        <p:spPr bwMode="auto">
          <a:xfrm>
            <a:off x="3429000" y="2863850"/>
            <a:ext cx="19812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0875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</a:t>
            </a:r>
          </a:p>
        </p:txBody>
      </p:sp>
      <p:sp>
        <p:nvSpPr>
          <p:cNvPr id="7171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3D6B14-479A-41EA-B728-7113BDD4DB8C}" type="slidenum">
              <a:rPr lang="ru-RU" altLang="ru-RU"/>
              <a:pPr/>
              <a:t>20</a:t>
            </a:fld>
            <a:endParaRPr lang="ru-RU" altLang="ru-RU"/>
          </a:p>
        </p:txBody>
      </p:sp>
      <p:sp>
        <p:nvSpPr>
          <p:cNvPr id="7172" name="Прямоугольник 5"/>
          <p:cNvSpPr>
            <a:spLocks noChangeArrowheads="1"/>
          </p:cNvSpPr>
          <p:nvPr/>
        </p:nvSpPr>
        <p:spPr bwMode="auto">
          <a:xfrm>
            <a:off x="381000" y="1143000"/>
            <a:ext cx="8305800" cy="3970338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dirty="0">
                <a:cs typeface="Times New Roman" panose="02020603050405020304" pitchFamily="18" charset="0"/>
              </a:rPr>
              <a:t>Определить </a:t>
            </a:r>
            <a:r>
              <a:rPr lang="ru-RU" altLang="ru-RU" b="1" dirty="0">
                <a:cs typeface="Times New Roman" panose="02020603050405020304" pitchFamily="18" charset="0"/>
              </a:rPr>
              <a:t>абстрактный</a:t>
            </a:r>
            <a:r>
              <a:rPr lang="ru-RU" altLang="ru-RU" dirty="0">
                <a:cs typeface="Times New Roman" panose="02020603050405020304" pitchFamily="18" charset="0"/>
              </a:rPr>
              <a:t> класс «Подынтегральная функция от одного аргумента». </a:t>
            </a:r>
            <a:r>
              <a:rPr lang="ru-RU" altLang="ru-RU" u="sng" dirty="0">
                <a:cs typeface="Times New Roman" panose="02020603050405020304" pitchFamily="18" charset="0"/>
              </a:rPr>
              <a:t>Поля класса</a:t>
            </a:r>
            <a:r>
              <a:rPr lang="ru-RU" altLang="ru-RU" dirty="0">
                <a:cs typeface="Times New Roman" panose="02020603050405020304" pitchFamily="18" charset="0"/>
              </a:rPr>
              <a:t>: пределы интегрирования. </a:t>
            </a:r>
            <a:r>
              <a:rPr lang="ru-RU" altLang="ru-RU" u="sng" dirty="0">
                <a:cs typeface="Times New Roman" panose="02020603050405020304" pitchFamily="18" charset="0"/>
              </a:rPr>
              <a:t>Абстрактный метод </a:t>
            </a:r>
            <a:r>
              <a:rPr lang="ru-RU" altLang="ru-RU" dirty="0">
                <a:cs typeface="Times New Roman" panose="02020603050405020304" pitchFamily="18" charset="0"/>
              </a:rPr>
              <a:t>для вычисления значения подынтегральной функции для одного значения аргумента. </a:t>
            </a:r>
          </a:p>
          <a:p>
            <a:pPr algn="just"/>
            <a:endParaRPr lang="ru-RU" altLang="ru-RU" dirty="0">
              <a:cs typeface="Times New Roman" panose="02020603050405020304" pitchFamily="18" charset="0"/>
            </a:endParaRPr>
          </a:p>
          <a:p>
            <a:r>
              <a:rPr lang="ru-RU" altLang="ru-RU" u="sng" dirty="0">
                <a:cs typeface="Times New Roman" panose="02020603050405020304" pitchFamily="18" charset="0"/>
              </a:rPr>
              <a:t>Определить статический метод </a:t>
            </a:r>
            <a:r>
              <a:rPr lang="ru-RU" altLang="ru-RU" dirty="0">
                <a:cs typeface="Times New Roman" panose="02020603050405020304" pitchFamily="18" charset="0"/>
              </a:rPr>
              <a:t>для вычисления определенного интеграла методом прямоугольников (с постоянным шагом изменения переменной интегрирования). Параметры метода: ссылка на объект абстрактного класса «Подынтегральная функция» и количество шагов интегрирования (число прямоугольников). </a:t>
            </a:r>
          </a:p>
          <a:p>
            <a:endParaRPr lang="ru-RU" altLang="ru-RU" dirty="0">
              <a:cs typeface="Times New Roman" panose="02020603050405020304" pitchFamily="18" charset="0"/>
            </a:endParaRPr>
          </a:p>
          <a:p>
            <a:r>
              <a:rPr lang="ru-RU" altLang="ru-RU" dirty="0">
                <a:cs typeface="Times New Roman" panose="02020603050405020304" pitchFamily="18" charset="0"/>
              </a:rPr>
              <a:t>В основной программе вычислить значения интегралов от двух конкретных функций (см. код), предварительно создав на базе абстрактного класса два производных класса.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222349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6088" y="119063"/>
            <a:ext cx="8229600" cy="638175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</a:t>
            </a:r>
          </a:p>
        </p:txBody>
      </p:sp>
      <p:sp>
        <p:nvSpPr>
          <p:cNvPr id="819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4AF5C4-4CCE-474C-B17A-752D19D8CF88}" type="slidenum">
              <a:rPr lang="ru-RU" altLang="ru-RU"/>
              <a:pPr/>
              <a:t>21</a:t>
            </a:fld>
            <a:endParaRPr lang="ru-RU" altLang="ru-RU"/>
          </a:p>
        </p:txBody>
      </p:sp>
      <p:pic>
        <p:nvPicPr>
          <p:cNvPr id="8196" name="Рисунок 3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3" y="914400"/>
            <a:ext cx="6708775" cy="53308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31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1288"/>
            <a:ext cx="8229600" cy="487362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</a:t>
            </a:r>
          </a:p>
        </p:txBody>
      </p:sp>
      <p:sp>
        <p:nvSpPr>
          <p:cNvPr id="921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982318-A062-42B9-89AE-7F343F2346DF}" type="slidenum">
              <a:rPr lang="ru-RU" altLang="ru-RU"/>
              <a:pPr/>
              <a:t>22</a:t>
            </a:fld>
            <a:endParaRPr lang="ru-RU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81000" y="838200"/>
            <a:ext cx="8382000" cy="424731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ClassLibrary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Абстрактная подынтегральная функция: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Integrand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Пределы интегрирования (</a:t>
            </a:r>
            <a:r>
              <a:rPr lang="ru-RU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автореализуемые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свойства):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Xmax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Подынтегральная функция (абстрактный метод):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Function(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55504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778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</a:t>
            </a:r>
          </a:p>
        </p:txBody>
      </p:sp>
      <p:sp>
        <p:nvSpPr>
          <p:cNvPr id="1024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A182D3-E2BD-4ED5-872E-32CB04A78ECD}" type="slidenum">
              <a:rPr lang="ru-RU" altLang="ru-RU"/>
              <a:pPr/>
              <a:t>23</a:t>
            </a:fld>
            <a:endParaRPr lang="ru-RU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81000" y="990600"/>
            <a:ext cx="8229600" cy="480131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ClassLibrary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Конкретная подынтегральная функция 2: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Fun_2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Integrand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Fun_2(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xma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Конструктор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Xmax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xma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Подынтегральная функция: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Function(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 *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 *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Fun_2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8556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60338"/>
            <a:ext cx="8229600" cy="487362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</a:t>
            </a:r>
          </a:p>
        </p:txBody>
      </p:sp>
      <p:sp>
        <p:nvSpPr>
          <p:cNvPr id="1126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8ACF19-18AE-498A-87A6-C836DB4DDA8E}" type="slidenum">
              <a:rPr lang="ru-RU" altLang="ru-RU"/>
              <a:pPr/>
              <a:t>24</a:t>
            </a:fld>
            <a:endParaRPr lang="ru-RU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04800" y="914400"/>
            <a:ext cx="8534400" cy="480131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ClassLibrary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Конкретная подынтегральная функция 1: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Fun_1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Integrand {</a:t>
            </a: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Fun_1(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xma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Конструктор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Xmax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xma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Подынтегральная функция: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Function(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denominator = (x * x + 1) * (x * x + 1);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/ denominator;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Fun_1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329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</a:t>
            </a:r>
          </a:p>
        </p:txBody>
      </p:sp>
      <p:sp>
        <p:nvSpPr>
          <p:cNvPr id="1229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90E63C-937A-4738-8C15-93E6A6BED042}" type="slidenum">
              <a:rPr lang="ru-RU" altLang="ru-RU"/>
              <a:pPr/>
              <a:t>25</a:t>
            </a:fld>
            <a:endParaRPr lang="ru-RU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09600" y="727928"/>
            <a:ext cx="8077200" cy="575542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ClassLibrary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ConsoleApplication2 {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Ссылка на абстрактный класс в качестве параметра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Вычисление интеграла методом прямоугольников: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Rectangle(Integrand f,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 {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//шаг интегрирования: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 = 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f.Xmax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f.Xmin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/ n;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 = 0;</a:t>
            </a:r>
          </a:p>
          <a:p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n; i++)</a:t>
            </a:r>
          </a:p>
          <a:p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sum += f.Function(f.Xmin + h / 2 + i * h);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 * h;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Fun_1 f1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Fun_1(-1, 2);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Интеграл_1 = {0: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g6}"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Rectangle(f1, 20));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Интеграл_2 = {0: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g7}"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Rectangle(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Fun_2(0, 0.5), 20));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1122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к задаче 6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A3A3-39DE-4EC4-9116-14683416723B}" type="slidenum">
              <a:rPr lang="ru-RU" altLang="ru-RU" smtClean="0"/>
              <a:pPr/>
              <a:t>26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229601" cy="31393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dirty="0"/>
              <a:t>Дополнить иерархию классов классом </a:t>
            </a:r>
            <a:r>
              <a:rPr lang="en-US" b="1" dirty="0"/>
              <a:t>Fun_3</a:t>
            </a:r>
            <a:r>
              <a:rPr lang="ru-RU" b="1" dirty="0"/>
              <a:t> </a:t>
            </a:r>
            <a:r>
              <a:rPr lang="ru-RU" dirty="0"/>
              <a:t>– наследником класса </a:t>
            </a:r>
            <a:r>
              <a:rPr lang="en-US" b="1" dirty="0"/>
              <a:t>Integrand</a:t>
            </a:r>
            <a:r>
              <a:rPr lang="en-US" dirty="0"/>
              <a:t>. </a:t>
            </a:r>
            <a:r>
              <a:rPr lang="ru-RU" dirty="0"/>
              <a:t>В </a:t>
            </a:r>
            <a:r>
              <a:rPr lang="en-US" b="1" dirty="0"/>
              <a:t>Fun_3</a:t>
            </a:r>
            <a:r>
              <a:rPr lang="en-US" dirty="0"/>
              <a:t> </a:t>
            </a:r>
            <a:r>
              <a:rPr lang="ru-RU" dirty="0"/>
              <a:t>определить конструктор с параметрами и реализовать метод </a:t>
            </a:r>
            <a:r>
              <a:rPr lang="en-US" b="1" dirty="0"/>
              <a:t>Function()</a:t>
            </a:r>
            <a:r>
              <a:rPr lang="ru-RU" b="1" dirty="0"/>
              <a:t> </a:t>
            </a:r>
            <a:r>
              <a:rPr lang="ru-RU" dirty="0"/>
              <a:t>для функции </a:t>
            </a:r>
            <a:r>
              <a:rPr lang="en-US" b="1" dirty="0"/>
              <a:t>Cos(x^3)</a:t>
            </a:r>
            <a:endParaRPr lang="ru-RU" b="1" dirty="0"/>
          </a:p>
          <a:p>
            <a:pPr marL="342900" indent="-342900" algn="just">
              <a:buFont typeface="+mj-lt"/>
              <a:buAutoNum type="arabicPeriod"/>
            </a:pPr>
            <a:r>
              <a:rPr lang="ru-RU" dirty="0"/>
              <a:t>Дополнить класс </a:t>
            </a:r>
            <a:r>
              <a:rPr lang="en-US" b="1" dirty="0"/>
              <a:t>Program</a:t>
            </a:r>
            <a:r>
              <a:rPr lang="ru-RU" dirty="0"/>
              <a:t> статическим методом интегрирования методом трапеций. Подынтегральную функцию и количество отрезков разбиения передавать в качестве параметров.</a:t>
            </a: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ru-RU" dirty="0"/>
              <a:t>Дополнить код основного приложения объектом </a:t>
            </a:r>
            <a:r>
              <a:rPr lang="en-US" b="1" dirty="0"/>
              <a:t>Fun_3</a:t>
            </a:r>
            <a:r>
              <a:rPr lang="ru-RU" dirty="0"/>
              <a:t>. Пределы интегрирования </a:t>
            </a:r>
            <a:r>
              <a:rPr lang="en-US" b="1" dirty="0"/>
              <a:t>[-1;1]</a:t>
            </a:r>
            <a:r>
              <a:rPr lang="ru-RU" dirty="0"/>
              <a:t>. Связать с объектами функций массив ссылок типа </a:t>
            </a:r>
            <a:r>
              <a:rPr lang="en-US" b="1" dirty="0"/>
              <a:t>Integrand</a:t>
            </a:r>
            <a:r>
              <a:rPr lang="ru-RU" dirty="0"/>
              <a:t>. Для каждой функции вывести на экран значение интеграла, вычисленного с помощью метода прямоугольников и с помощью метода трапеций.</a:t>
            </a:r>
          </a:p>
        </p:txBody>
      </p:sp>
    </p:spTree>
    <p:extLst>
      <p:ext uri="{BB962C8B-B14F-4D97-AF65-F5344CB8AC3E}">
        <p14:creationId xmlns:p14="http://schemas.microsoft.com/office/powerpoint/2010/main" val="4110410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5824" y="136525"/>
            <a:ext cx="8229600" cy="715963"/>
          </a:xfrm>
        </p:spPr>
        <p:txBody>
          <a:bodyPr/>
          <a:lstStyle/>
          <a:p>
            <a:pPr>
              <a:defRPr/>
            </a:pP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Решите самостоятельно</a:t>
            </a:r>
          </a:p>
        </p:txBody>
      </p:sp>
      <p:sp>
        <p:nvSpPr>
          <p:cNvPr id="1945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B2FC44-AB36-4409-B796-4034E7588038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ru-RU" altLang="ru-RU" sz="1400"/>
          </a:p>
        </p:txBody>
      </p:sp>
      <p:sp>
        <p:nvSpPr>
          <p:cNvPr id="19460" name="Прямоугольник 3"/>
          <p:cNvSpPr>
            <a:spLocks noChangeArrowheads="1"/>
          </p:cNvSpPr>
          <p:nvPr/>
        </p:nvSpPr>
        <p:spPr bwMode="auto">
          <a:xfrm>
            <a:off x="228600" y="990600"/>
            <a:ext cx="8640763" cy="3693319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ru-RU" altLang="ru-RU" sz="1800" b="1" dirty="0"/>
              <a:t>Дополните программу задачи 2</a:t>
            </a:r>
            <a:r>
              <a:rPr lang="ru-RU" altLang="ru-RU" sz="1800" dirty="0"/>
              <a:t> </a:t>
            </a:r>
            <a:r>
              <a:rPr lang="ru-RU" altLang="ru-RU" sz="1800" b="1" dirty="0"/>
              <a:t>средствами для упорядочения фигур в массиве по возрастанию расстояний от их центров до начала координат. </a:t>
            </a:r>
            <a:endParaRPr lang="en-US" altLang="ru-RU" sz="1800" b="1" dirty="0"/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ru-RU" altLang="ru-RU" sz="1800" b="1" dirty="0"/>
              <a:t>Модифицируйте код задач, заменив метод</a:t>
            </a:r>
            <a:r>
              <a:rPr lang="en-US" altLang="ru-RU" sz="1800" b="1" dirty="0"/>
              <a:t> </a:t>
            </a:r>
            <a:r>
              <a:rPr lang="en-US" altLang="ru-RU" sz="1800" b="1" dirty="0" err="1">
                <a:solidFill>
                  <a:srgbClr val="0000FF"/>
                </a:solidFill>
              </a:rPr>
              <a:t>ConsoleDisplay</a:t>
            </a:r>
            <a:r>
              <a:rPr lang="en-US" altLang="ru-RU" sz="1800" b="1" dirty="0">
                <a:solidFill>
                  <a:srgbClr val="0000FF"/>
                </a:solidFill>
              </a:rPr>
              <a:t>()</a:t>
            </a:r>
            <a:r>
              <a:rPr lang="ru-RU" altLang="ru-RU" sz="1800" b="1" dirty="0">
                <a:solidFill>
                  <a:srgbClr val="0000FF"/>
                </a:solidFill>
              </a:rPr>
              <a:t> </a:t>
            </a:r>
            <a:r>
              <a:rPr lang="ru-RU" altLang="ru-RU" sz="1800" b="1" dirty="0"/>
              <a:t>методом </a:t>
            </a:r>
            <a:r>
              <a:rPr lang="en-US" altLang="ru-RU" sz="1800" b="1" dirty="0" err="1">
                <a:solidFill>
                  <a:srgbClr val="0000FF"/>
                </a:solidFill>
              </a:rPr>
              <a:t>ToString</a:t>
            </a:r>
            <a:r>
              <a:rPr lang="en-US" altLang="ru-RU" sz="1800" b="1" dirty="0">
                <a:solidFill>
                  <a:srgbClr val="0000FF"/>
                </a:solidFill>
              </a:rPr>
              <a:t>()</a:t>
            </a:r>
            <a:r>
              <a:rPr lang="ru-RU" altLang="ru-RU" sz="1800" b="1" dirty="0"/>
              <a:t>. Программа должна функционировать без изменений.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ru-RU" altLang="ru-RU" sz="1800" b="1" dirty="0"/>
              <a:t>Расширьте иерархию наследования из задачи 2 классом треугольников </a:t>
            </a:r>
            <a:r>
              <a:rPr lang="en-US" altLang="ru-RU" sz="1800" b="1" dirty="0">
                <a:solidFill>
                  <a:srgbClr val="0000FF"/>
                </a:solidFill>
              </a:rPr>
              <a:t>Triangle</a:t>
            </a:r>
            <a:r>
              <a:rPr lang="ru-RU" altLang="ru-RU" sz="1800" b="1" dirty="0"/>
              <a:t>. В задаче 3 в массив объектов, добавьте объекты типа </a:t>
            </a:r>
            <a:r>
              <a:rPr lang="en-US" altLang="ru-RU" sz="1800" b="1" dirty="0">
                <a:solidFill>
                  <a:srgbClr val="0000FF"/>
                </a:solidFill>
              </a:rPr>
              <a:t>Triangle</a:t>
            </a:r>
            <a:r>
              <a:rPr lang="en-US" altLang="ru-RU" sz="1800" b="1" dirty="0"/>
              <a:t>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ru-RU" altLang="ru-RU" sz="1800" b="1" dirty="0"/>
              <a:t>Прочитайте статью «Использование ключевых слов </a:t>
            </a:r>
            <a:r>
              <a:rPr lang="en-US" altLang="ru-RU" sz="1800" b="1" dirty="0">
                <a:solidFill>
                  <a:srgbClr val="0000FF"/>
                </a:solidFill>
              </a:rPr>
              <a:t>override</a:t>
            </a:r>
            <a:r>
              <a:rPr lang="en-US" altLang="ru-RU" sz="1800" b="1" dirty="0"/>
              <a:t> </a:t>
            </a:r>
            <a:r>
              <a:rPr lang="ru-RU" altLang="ru-RU" sz="1800" b="1" dirty="0"/>
              <a:t>и</a:t>
            </a:r>
            <a:r>
              <a:rPr lang="en-US" altLang="ru-RU" sz="1800" b="1" dirty="0"/>
              <a:t> </a:t>
            </a:r>
            <a:r>
              <a:rPr lang="en-US" altLang="ru-RU" sz="1800" b="1" dirty="0">
                <a:solidFill>
                  <a:srgbClr val="0000FF"/>
                </a:solidFill>
              </a:rPr>
              <a:t>new</a:t>
            </a:r>
            <a:r>
              <a:rPr lang="ru-RU" altLang="ru-RU" sz="1800" b="1" dirty="0"/>
              <a:t>» (</a:t>
            </a:r>
            <a:r>
              <a:rPr lang="en-US" altLang="ru-RU" sz="1800" b="1" dirty="0">
                <a:hlinkClick r:id="rId2"/>
              </a:rPr>
              <a:t>https://docs.microsoft.com/ru-ru/dotnet/csharp/programming-guide/classes-and-structs/knowing-when-to-use-override-and-new-keywords</a:t>
            </a:r>
            <a:r>
              <a:rPr lang="ru-RU" altLang="ru-RU" sz="1800" b="1" dirty="0"/>
              <a:t>) и реализуйте описанный в ней пример. 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endParaRPr lang="ru-RU" altLang="ru-RU" sz="1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7</a:t>
            </a:r>
          </a:p>
        </p:txBody>
      </p:sp>
      <p:sp>
        <p:nvSpPr>
          <p:cNvPr id="14339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280FAD-61AA-4687-AE0A-578E6EA6953B}" type="slidenum">
              <a:rPr lang="ru-RU" altLang="ru-RU"/>
              <a:pPr/>
              <a:t>28</a:t>
            </a:fld>
            <a:endParaRPr lang="ru-RU" altLang="ru-RU"/>
          </a:p>
        </p:txBody>
      </p:sp>
      <p:sp>
        <p:nvSpPr>
          <p:cNvPr id="14340" name="Прямоугольник 5"/>
          <p:cNvSpPr>
            <a:spLocks noChangeArrowheads="1"/>
          </p:cNvSpPr>
          <p:nvPr/>
        </p:nvSpPr>
        <p:spPr bwMode="auto">
          <a:xfrm>
            <a:off x="517525" y="990600"/>
            <a:ext cx="8153400" cy="3970318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dirty="0"/>
              <a:t>Изменим код в библиотеке классов </a:t>
            </a:r>
            <a:r>
              <a:rPr lang="ru-RU" altLang="ru-RU" b="1" dirty="0" err="1"/>
              <a:t>Figures</a:t>
            </a:r>
            <a:r>
              <a:rPr lang="ru-RU" altLang="ru-RU" dirty="0"/>
              <a:t> (задача 2). Определите абстрактный класс </a:t>
            </a:r>
            <a:r>
              <a:rPr lang="en-US" altLang="ru-RU" b="1" dirty="0"/>
              <a:t>D</a:t>
            </a:r>
            <a:r>
              <a:rPr lang="ru-RU" altLang="ru-RU" b="1" dirty="0" err="1"/>
              <a:t>imen</a:t>
            </a:r>
            <a:r>
              <a:rPr lang="en-US" altLang="ru-RU" b="1" dirty="0"/>
              <a:t>s</a:t>
            </a:r>
            <a:r>
              <a:rPr lang="ru-RU" altLang="ru-RU" b="1" dirty="0" err="1"/>
              <a:t>ions</a:t>
            </a:r>
            <a:r>
              <a:rPr lang="ru-RU" altLang="ru-RU" dirty="0"/>
              <a:t> для представления таких фигур на плоскости, для которых известны только габаритные размеры вдоль координатных осей. </a:t>
            </a:r>
          </a:p>
          <a:p>
            <a:pPr algn="just" eaLnBrk="1" hangingPunct="1"/>
            <a:endParaRPr lang="ru-RU" altLang="ru-RU" dirty="0"/>
          </a:p>
          <a:p>
            <a:pPr algn="just" eaLnBrk="1" hangingPunct="1"/>
            <a:r>
              <a:rPr lang="ru-RU" altLang="ru-RU" dirty="0"/>
              <a:t>В классе </a:t>
            </a:r>
            <a:r>
              <a:rPr lang="en-US" altLang="ru-RU" b="1" dirty="0"/>
              <a:t>D</a:t>
            </a:r>
            <a:r>
              <a:rPr lang="ru-RU" altLang="ru-RU" b="1" dirty="0" err="1"/>
              <a:t>imensions</a:t>
            </a:r>
            <a:r>
              <a:rPr lang="ru-RU" altLang="ru-RU" dirty="0"/>
              <a:t> объявите: конструктор общего вида; поля для представления габаритов фигуры; метод для изменения габаритов в заданное число раз; абстрактный метод для получения в виде строки характеристик фигуры; абстрактное свойство для получения площади фигуры.</a:t>
            </a:r>
            <a:endParaRPr lang="en-US" altLang="ru-RU" dirty="0"/>
          </a:p>
          <a:p>
            <a:pPr algn="just" eaLnBrk="1" hangingPunct="1"/>
            <a:endParaRPr lang="en-US" altLang="ru-RU" dirty="0"/>
          </a:p>
          <a:p>
            <a:pPr algn="just" eaLnBrk="1" hangingPunct="1"/>
            <a:r>
              <a:rPr lang="ru-RU" altLang="ru-RU" dirty="0"/>
              <a:t>На базе класса </a:t>
            </a:r>
            <a:r>
              <a:rPr lang="en-US" altLang="ru-RU" b="1" dirty="0"/>
              <a:t>D</a:t>
            </a:r>
            <a:r>
              <a:rPr lang="ru-RU" altLang="ru-RU" b="1" dirty="0" err="1"/>
              <a:t>imensions</a:t>
            </a:r>
            <a:r>
              <a:rPr lang="ru-RU" altLang="ru-RU" dirty="0"/>
              <a:t> определите класс </a:t>
            </a:r>
            <a:r>
              <a:rPr lang="ru-RU" altLang="ru-RU" b="1" dirty="0" err="1"/>
              <a:t>Ellipse</a:t>
            </a:r>
            <a:r>
              <a:rPr lang="ru-RU" altLang="ru-RU" dirty="0"/>
              <a:t> – «эллипс, оси которого параллельны координатным осям» и класс </a:t>
            </a:r>
            <a:r>
              <a:rPr lang="ru-RU" altLang="ru-RU" b="1" dirty="0" err="1"/>
              <a:t>Triangle</a:t>
            </a:r>
            <a:r>
              <a:rPr lang="ru-RU" altLang="ru-RU" dirty="0"/>
              <a:t> – «треугольник, основание которого параллельно оси абсцисс».  </a:t>
            </a:r>
          </a:p>
        </p:txBody>
      </p:sp>
    </p:spTree>
    <p:extLst>
      <p:ext uri="{BB962C8B-B14F-4D97-AF65-F5344CB8AC3E}">
        <p14:creationId xmlns:p14="http://schemas.microsoft.com/office/powerpoint/2010/main" val="641071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6858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7. Новые классы в библиотеке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Figures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FE5248-7D24-499A-83D5-7DC28563EB52}" type="slidenum">
              <a:rPr lang="ru-RU" altLang="ru-RU"/>
              <a:pPr/>
              <a:t>29</a:t>
            </a:fld>
            <a:endParaRPr lang="ru-RU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63236" y="762000"/>
            <a:ext cx="8763000" cy="575542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Абстрактный класс "габаритные размеры":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Dimensions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dimX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Dimensions(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y) {  </a:t>
            </a:r>
            <a:r>
              <a:rPr lang="fr-FR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Конструктор</a:t>
            </a:r>
            <a:endParaRPr lang="fr-FR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dimX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x;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y;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Description();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Характеристики объекта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hange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k) {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Изменение размеров в k раз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dimX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*= k;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*= k;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Area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 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Площадь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фигуры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Dimensions end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Класс "эллипс":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Ellipse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Dimensions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Ellipse(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y) :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y) { } </a:t>
            </a:r>
            <a:r>
              <a:rPr lang="fr-FR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Конструктор</a:t>
            </a:r>
            <a:endParaRPr lang="fr-FR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Area {                   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Площадь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фигуры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Math.PI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dimX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4; }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Description() {   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Характеристики объекта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Эллипс: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dx={0:f2},\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tdy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={1:f2},\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tArea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={2:f2}"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dimX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Area);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Ellipse end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80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4873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Виртуальные методы (сравните код и результат)</a:t>
            </a:r>
          </a:p>
        </p:txBody>
      </p:sp>
      <p:sp>
        <p:nvSpPr>
          <p:cNvPr id="409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469870-0B1F-4478-86F9-0347AEBD083A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400"/>
          </a:p>
        </p:txBody>
      </p:sp>
      <p:sp>
        <p:nvSpPr>
          <p:cNvPr id="4100" name="Прямоугольник 7"/>
          <p:cNvSpPr>
            <a:spLocks noChangeArrowheads="1"/>
          </p:cNvSpPr>
          <p:nvPr/>
        </p:nvSpPr>
        <p:spPr bwMode="auto">
          <a:xfrm>
            <a:off x="228600" y="685800"/>
            <a:ext cx="4800600" cy="3293209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 b="1" dirty="0"/>
              <a:t>class A</a:t>
            </a:r>
            <a:r>
              <a:rPr lang="ru-RU" altLang="ru-RU" sz="1600" b="1" dirty="0"/>
              <a:t>    {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 b="1" dirty="0"/>
              <a:t>    public void </a:t>
            </a:r>
            <a:r>
              <a:rPr lang="en-US" altLang="ru-RU" sz="1600" b="1" dirty="0" err="1"/>
              <a:t>PrintA</a:t>
            </a:r>
            <a:r>
              <a:rPr lang="en-US" altLang="ru-RU" sz="1600" b="1" dirty="0"/>
              <a:t>() { </a:t>
            </a:r>
            <a:r>
              <a:rPr lang="en-US" altLang="ru-RU" sz="1600" b="1" dirty="0" err="1"/>
              <a:t>Console.Write</a:t>
            </a:r>
            <a:r>
              <a:rPr lang="en-US" altLang="ru-RU" sz="1600" b="1" dirty="0"/>
              <a:t>(</a:t>
            </a:r>
            <a:r>
              <a:rPr lang="en-US" altLang="ru-RU" sz="1600" b="1" dirty="0">
                <a:solidFill>
                  <a:srgbClr val="800000"/>
                </a:solidFill>
              </a:rPr>
              <a:t>"A"</a:t>
            </a:r>
            <a:r>
              <a:rPr lang="en-US" altLang="ru-RU" sz="1600" b="1" dirty="0"/>
              <a:t>);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 b="1" dirty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 b="1" dirty="0"/>
              <a:t>class B : A</a:t>
            </a:r>
            <a:r>
              <a:rPr lang="ru-RU" altLang="ru-RU" sz="1600" b="1" dirty="0"/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 b="1" dirty="0"/>
              <a:t>     public void </a:t>
            </a:r>
            <a:r>
              <a:rPr lang="en-US" altLang="ru-RU" sz="1600" b="1" dirty="0" err="1"/>
              <a:t>PrintA</a:t>
            </a:r>
            <a:r>
              <a:rPr lang="en-US" altLang="ru-RU" sz="1600" b="1" dirty="0"/>
              <a:t>() { </a:t>
            </a:r>
            <a:r>
              <a:rPr lang="en-US" altLang="ru-RU" sz="1600" b="1" dirty="0" err="1"/>
              <a:t>Console.Write</a:t>
            </a:r>
            <a:r>
              <a:rPr lang="en-US" altLang="ru-RU" sz="1600" b="1" dirty="0"/>
              <a:t>(</a:t>
            </a:r>
            <a:r>
              <a:rPr lang="en-US" altLang="ru-RU" sz="1600" b="1" dirty="0">
                <a:solidFill>
                  <a:srgbClr val="800000"/>
                </a:solidFill>
              </a:rPr>
              <a:t>"B"</a:t>
            </a:r>
            <a:r>
              <a:rPr lang="en-US" altLang="ru-RU" sz="1600" b="1" dirty="0"/>
              <a:t>);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 b="1" dirty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 b="1" dirty="0"/>
              <a:t>class Program  </a:t>
            </a:r>
            <a:r>
              <a:rPr lang="ru-RU" altLang="ru-RU" sz="1600" b="1" dirty="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 b="1" dirty="0"/>
              <a:t>     static void Main()</a:t>
            </a:r>
            <a:r>
              <a:rPr lang="ru-RU" altLang="ru-RU" sz="1600" b="1" dirty="0"/>
              <a:t> 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 b="1" dirty="0"/>
              <a:t>            A </a:t>
            </a:r>
            <a:r>
              <a:rPr lang="en-US" altLang="ru-RU" sz="1600" b="1" dirty="0" err="1"/>
              <a:t>objA</a:t>
            </a:r>
            <a:r>
              <a:rPr lang="en-US" altLang="ru-RU" sz="1600" b="1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 b="1" dirty="0"/>
              <a:t>            </a:t>
            </a:r>
            <a:r>
              <a:rPr lang="en-US" altLang="ru-RU" sz="1600" b="1" dirty="0" err="1"/>
              <a:t>objA</a:t>
            </a:r>
            <a:r>
              <a:rPr lang="en-US" altLang="ru-RU" sz="1600" b="1" dirty="0"/>
              <a:t> = new B();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 b="1" dirty="0"/>
              <a:t>            </a:t>
            </a:r>
            <a:r>
              <a:rPr lang="en-US" altLang="ru-RU" sz="1600" b="1" dirty="0" err="1"/>
              <a:t>objA.PrintA</a:t>
            </a:r>
            <a:r>
              <a:rPr lang="en-US" altLang="ru-RU" sz="1600" b="1" dirty="0"/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 b="1" dirty="0"/>
              <a:t>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 b="1" dirty="0"/>
              <a:t>}</a:t>
            </a:r>
          </a:p>
        </p:txBody>
      </p:sp>
      <p:sp>
        <p:nvSpPr>
          <p:cNvPr id="4101" name="Блок-схема: документ 8"/>
          <p:cNvSpPr>
            <a:spLocks noChangeArrowheads="1"/>
          </p:cNvSpPr>
          <p:nvPr/>
        </p:nvSpPr>
        <p:spPr bwMode="auto">
          <a:xfrm>
            <a:off x="549275" y="3810000"/>
            <a:ext cx="1143000" cy="838200"/>
          </a:xfrm>
          <a:prstGeom prst="flowChartDocument">
            <a:avLst/>
          </a:prstGeom>
          <a:solidFill>
            <a:schemeClr val="bg1"/>
          </a:solidFill>
          <a:ln w="12700" algn="ctr">
            <a:solidFill>
              <a:srgbClr val="C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400" b="1" i="1" dirty="0"/>
              <a:t>A</a:t>
            </a:r>
            <a:endParaRPr lang="ru-RU" altLang="ru-RU" sz="2400" b="1" i="1" dirty="0"/>
          </a:p>
        </p:txBody>
      </p:sp>
      <p:sp>
        <p:nvSpPr>
          <p:cNvPr id="4102" name="Прямоугольник 9"/>
          <p:cNvSpPr>
            <a:spLocks noChangeArrowheads="1"/>
          </p:cNvSpPr>
          <p:nvPr/>
        </p:nvSpPr>
        <p:spPr bwMode="auto">
          <a:xfrm>
            <a:off x="4327525" y="2133600"/>
            <a:ext cx="4267200" cy="3786188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 b="1" dirty="0"/>
              <a:t>class A</a:t>
            </a:r>
            <a:r>
              <a:rPr lang="ru-RU" altLang="ru-RU" sz="1600" b="1" dirty="0"/>
              <a:t>    {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 b="1" dirty="0"/>
              <a:t>   public </a:t>
            </a:r>
            <a:r>
              <a:rPr lang="en-US" altLang="ru-RU" sz="1600" b="1" dirty="0">
                <a:solidFill>
                  <a:srgbClr val="0000FF"/>
                </a:solidFill>
              </a:rPr>
              <a:t>virtual</a:t>
            </a:r>
            <a:r>
              <a:rPr lang="en-US" altLang="ru-RU" sz="1600" b="1" dirty="0"/>
              <a:t> void </a:t>
            </a:r>
            <a:r>
              <a:rPr lang="en-US" altLang="ru-RU" sz="1600" b="1" dirty="0" err="1"/>
              <a:t>PrintA</a:t>
            </a:r>
            <a:r>
              <a:rPr lang="en-US" altLang="ru-RU" sz="1600" b="1" dirty="0"/>
              <a:t>()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 b="1" dirty="0"/>
              <a:t>        { </a:t>
            </a:r>
            <a:r>
              <a:rPr lang="en-US" altLang="ru-RU" sz="1600" b="1" dirty="0" err="1"/>
              <a:t>Console.Write</a:t>
            </a:r>
            <a:r>
              <a:rPr lang="en-US" altLang="ru-RU" sz="1600" b="1" dirty="0"/>
              <a:t>(</a:t>
            </a:r>
            <a:r>
              <a:rPr lang="en-US" altLang="ru-RU" sz="1600" b="1" dirty="0">
                <a:solidFill>
                  <a:srgbClr val="800000"/>
                </a:solidFill>
              </a:rPr>
              <a:t>"A"</a:t>
            </a:r>
            <a:r>
              <a:rPr lang="en-US" altLang="ru-RU" sz="1600" b="1" dirty="0"/>
              <a:t>);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 b="1" dirty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 b="1" dirty="0"/>
              <a:t>class B : A</a:t>
            </a:r>
            <a:r>
              <a:rPr lang="ru-RU" altLang="ru-RU" sz="1600" b="1" dirty="0"/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 b="1" dirty="0"/>
              <a:t>   public </a:t>
            </a:r>
            <a:r>
              <a:rPr lang="en-US" altLang="ru-RU" sz="1600" b="1" dirty="0">
                <a:solidFill>
                  <a:srgbClr val="0000FF"/>
                </a:solidFill>
              </a:rPr>
              <a:t>override</a:t>
            </a:r>
            <a:r>
              <a:rPr lang="en-US" altLang="ru-RU" sz="1600" b="1" dirty="0"/>
              <a:t> void </a:t>
            </a:r>
            <a:r>
              <a:rPr lang="en-US" altLang="ru-RU" sz="1600" b="1" dirty="0" err="1"/>
              <a:t>PrintA</a:t>
            </a:r>
            <a:r>
              <a:rPr lang="en-US" altLang="ru-RU" sz="1600" b="1" dirty="0"/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 b="1" dirty="0"/>
              <a:t>        { </a:t>
            </a:r>
            <a:r>
              <a:rPr lang="en-US" altLang="ru-RU" sz="1600" b="1" dirty="0" err="1"/>
              <a:t>Console.Write</a:t>
            </a:r>
            <a:r>
              <a:rPr lang="en-US" altLang="ru-RU" sz="1600" b="1" dirty="0"/>
              <a:t>(</a:t>
            </a:r>
            <a:r>
              <a:rPr lang="en-US" altLang="ru-RU" sz="1600" b="1" dirty="0">
                <a:solidFill>
                  <a:srgbClr val="800000"/>
                </a:solidFill>
              </a:rPr>
              <a:t>"B"</a:t>
            </a:r>
            <a:r>
              <a:rPr lang="en-US" altLang="ru-RU" sz="1600" b="1" dirty="0"/>
              <a:t>);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 b="1" dirty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 b="1" dirty="0"/>
              <a:t>class Program</a:t>
            </a:r>
            <a:r>
              <a:rPr lang="ru-RU" altLang="ru-RU" sz="1600" b="1" dirty="0"/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 b="1" dirty="0"/>
              <a:t>   static void Main()</a:t>
            </a:r>
            <a:r>
              <a:rPr lang="ru-RU" altLang="ru-RU" sz="1600" b="1" dirty="0"/>
              <a:t> 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 b="1" dirty="0"/>
              <a:t>            A </a:t>
            </a:r>
            <a:r>
              <a:rPr lang="en-US" altLang="ru-RU" sz="1600" b="1" dirty="0" err="1"/>
              <a:t>objA</a:t>
            </a:r>
            <a:r>
              <a:rPr lang="en-US" altLang="ru-RU" sz="1600" b="1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 b="1" dirty="0"/>
              <a:t>            </a:t>
            </a:r>
            <a:r>
              <a:rPr lang="en-US" altLang="ru-RU" sz="1600" b="1" dirty="0" err="1"/>
              <a:t>objA</a:t>
            </a:r>
            <a:r>
              <a:rPr lang="en-US" altLang="ru-RU" sz="1600" b="1" dirty="0"/>
              <a:t> = new B();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 b="1" dirty="0"/>
              <a:t>            </a:t>
            </a:r>
            <a:r>
              <a:rPr lang="en-US" altLang="ru-RU" sz="1600" b="1" dirty="0" err="1"/>
              <a:t>objA.PrintA</a:t>
            </a:r>
            <a:r>
              <a:rPr lang="en-US" altLang="ru-RU" sz="1600" b="1" dirty="0"/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 b="1" dirty="0"/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 b="1" dirty="0"/>
              <a:t>    }</a:t>
            </a:r>
          </a:p>
        </p:txBody>
      </p:sp>
      <p:sp>
        <p:nvSpPr>
          <p:cNvPr id="4103" name="Блок-схема: документ 10"/>
          <p:cNvSpPr>
            <a:spLocks noChangeArrowheads="1"/>
          </p:cNvSpPr>
          <p:nvPr/>
        </p:nvSpPr>
        <p:spPr bwMode="auto">
          <a:xfrm>
            <a:off x="7513638" y="5407025"/>
            <a:ext cx="1143000" cy="838200"/>
          </a:xfrm>
          <a:prstGeom prst="flowChartDocument">
            <a:avLst/>
          </a:prstGeom>
          <a:solidFill>
            <a:schemeClr val="bg1"/>
          </a:solidFill>
          <a:ln w="12700" algn="ctr">
            <a:solidFill>
              <a:srgbClr val="C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400" b="1" i="1" dirty="0"/>
              <a:t>B</a:t>
            </a:r>
            <a:endParaRPr lang="ru-RU" altLang="ru-RU" sz="2400" b="1" i="1" dirty="0"/>
          </a:p>
        </p:txBody>
      </p:sp>
      <p:sp>
        <p:nvSpPr>
          <p:cNvPr id="4104" name="Скругленная прямоугольная выноска 13"/>
          <p:cNvSpPr>
            <a:spLocks noChangeArrowheads="1"/>
          </p:cNvSpPr>
          <p:nvPr/>
        </p:nvSpPr>
        <p:spPr bwMode="auto">
          <a:xfrm>
            <a:off x="7162800" y="2155825"/>
            <a:ext cx="1828800" cy="1120775"/>
          </a:xfrm>
          <a:prstGeom prst="wedgeRoundRectCallout">
            <a:avLst>
              <a:gd name="adj1" fmla="val -123181"/>
              <a:gd name="adj2" fmla="val 66370"/>
              <a:gd name="adj3" fmla="val 16667"/>
            </a:avLst>
          </a:prstGeom>
          <a:solidFill>
            <a:schemeClr val="bg1"/>
          </a:solidFill>
          <a:ln w="952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Замещение базового метода</a:t>
            </a:r>
          </a:p>
        </p:txBody>
      </p:sp>
      <p:sp>
        <p:nvSpPr>
          <p:cNvPr id="4105" name="Скругленная прямоугольная выноска 14"/>
          <p:cNvSpPr>
            <a:spLocks noChangeArrowheads="1"/>
          </p:cNvSpPr>
          <p:nvPr/>
        </p:nvSpPr>
        <p:spPr bwMode="auto">
          <a:xfrm>
            <a:off x="5899150" y="1219200"/>
            <a:ext cx="2819400" cy="762000"/>
          </a:xfrm>
          <a:prstGeom prst="wedgeRoundRectCallout">
            <a:avLst>
              <a:gd name="adj1" fmla="val -62884"/>
              <a:gd name="adj2" fmla="val 113750"/>
              <a:gd name="adj3" fmla="val 16667"/>
            </a:avLst>
          </a:prstGeom>
          <a:solidFill>
            <a:schemeClr val="bg1"/>
          </a:solidFill>
          <a:ln w="952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Модификатор подмены метода базового класса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FDFC6F-7F23-4D43-A6E0-FCDFC70811EA}" type="slidenum">
              <a:rPr lang="ru-RU" altLang="ru-RU"/>
              <a:pPr/>
              <a:t>30</a:t>
            </a:fld>
            <a:endParaRPr lang="ru-RU" alt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7159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7.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Новые классы в библиотеке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Figures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04800" y="1066800"/>
            <a:ext cx="8534400" cy="424731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Класс "треугольник":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Dimensions {</a:t>
            </a:r>
          </a:p>
          <a:p>
            <a:r>
              <a:rPr lang="fr-FR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Конструктор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Triangle(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y) :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y) {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Area {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Площадь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фигуры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2;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Характеристики объекта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Description()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Треугольник: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dx={0:f2},\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tdy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={1:f2},\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tArea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={2:f2}"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Area);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Triangle end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45034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7. Консольное приложение</a:t>
            </a:r>
          </a:p>
        </p:txBody>
      </p:sp>
      <p:sp>
        <p:nvSpPr>
          <p:cNvPr id="1741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66DA2C-2935-41D4-A5F3-3F7D82D905DD}" type="slidenum">
              <a:rPr lang="ru-RU" altLang="ru-RU"/>
              <a:pPr/>
              <a:t>31</a:t>
            </a:fld>
            <a:endParaRPr lang="ru-RU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41960" y="764454"/>
            <a:ext cx="8458200" cy="590931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Figures;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consoleProgram3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Program3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Ellipse e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Ellipse(3, 8);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e.Description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e.Change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e.Description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Triangle t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Triangle(5, 4);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t.Description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Dimensions[] fig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Dimensions[4];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fig[0] = e;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fig[1] = t;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fig[2]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Ellipse(4, 6);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fig[3]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Triangle(2, 8);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(Dimensions d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fig)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d.Description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Main end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Program3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namespace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07498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8</a:t>
            </a:r>
          </a:p>
        </p:txBody>
      </p:sp>
      <p:sp>
        <p:nvSpPr>
          <p:cNvPr id="1843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E3E0BC-4F58-4D8C-8545-6B09327B99B1}" type="slidenum">
              <a:rPr lang="ru-RU" altLang="ru-RU"/>
              <a:pPr/>
              <a:t>32</a:t>
            </a:fld>
            <a:endParaRPr lang="ru-RU" altLang="ru-RU"/>
          </a:p>
        </p:txBody>
      </p:sp>
      <p:sp>
        <p:nvSpPr>
          <p:cNvPr id="18436" name="Прямоугольник 3"/>
          <p:cNvSpPr>
            <a:spLocks noChangeArrowheads="1"/>
          </p:cNvSpPr>
          <p:nvPr/>
        </p:nvSpPr>
        <p:spPr bwMode="auto">
          <a:xfrm>
            <a:off x="457200" y="914400"/>
            <a:ext cx="8229600" cy="451485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/>
              <a:t>Создать массив типа </a:t>
            </a:r>
            <a:r>
              <a:rPr lang="en-US" altLang="ru-RU" b="1"/>
              <a:t>D</a:t>
            </a:r>
            <a:r>
              <a:rPr lang="ru-RU" altLang="ru-RU" b="1"/>
              <a:t>imensions[ ]</a:t>
            </a:r>
            <a:r>
              <a:rPr lang="ru-RU" altLang="ru-RU"/>
              <a:t>, присвоить элементам этого массива ссылки на объекты производных классов </a:t>
            </a:r>
            <a:r>
              <a:rPr lang="en-US" altLang="ru-RU" b="1"/>
              <a:t>Ellipse</a:t>
            </a:r>
            <a:r>
              <a:rPr lang="ru-RU" altLang="ru-RU"/>
              <a:t> и </a:t>
            </a:r>
            <a:r>
              <a:rPr lang="en-US" altLang="ru-RU" b="1"/>
              <a:t>Triangle</a:t>
            </a:r>
            <a:r>
              <a:rPr lang="ru-RU" altLang="ru-RU"/>
              <a:t>. </a:t>
            </a:r>
          </a:p>
          <a:p>
            <a:pPr algn="just" eaLnBrk="1" hangingPunct="1"/>
            <a:endParaRPr lang="ru-RU" altLang="ru-RU"/>
          </a:p>
          <a:p>
            <a:pPr algn="just" eaLnBrk="1" hangingPunct="1"/>
            <a:r>
              <a:rPr lang="ru-RU" altLang="ru-RU"/>
              <a:t>Записать в текстовый файл сведения об объектах, представляемых массивом, размещая сведения каждого объекта на отдельной строке файла. </a:t>
            </a:r>
          </a:p>
          <a:p>
            <a:pPr algn="just" eaLnBrk="1" hangingPunct="1"/>
            <a:endParaRPr lang="ru-RU" altLang="ru-RU"/>
          </a:p>
          <a:p>
            <a:pPr algn="just" eaLnBrk="1" hangingPunct="1"/>
            <a:r>
              <a:rPr lang="ru-RU" altLang="ru-RU"/>
              <a:t>На основе данных из файла восстановить соответствующие объекты и присвоить ссылки на них элементам нового массива типа </a:t>
            </a:r>
            <a:r>
              <a:rPr lang="en-US" altLang="ru-RU" b="1"/>
              <a:t>D</a:t>
            </a:r>
            <a:r>
              <a:rPr lang="ru-RU" altLang="ru-RU" b="1"/>
              <a:t>imensions[ ]</a:t>
            </a:r>
            <a:r>
              <a:rPr lang="ru-RU" altLang="ru-RU"/>
              <a:t>. Обращаясь к вновь созданным объектам через элементы массива, увеличить в 10 раз габариты каждой фигуры.  </a:t>
            </a:r>
          </a:p>
          <a:p>
            <a:pPr algn="just" eaLnBrk="1" hangingPunct="1"/>
            <a:endParaRPr lang="ru-RU" altLang="ru-RU"/>
          </a:p>
          <a:p>
            <a:pPr algn="just" eaLnBrk="1" hangingPunct="1"/>
            <a:r>
              <a:rPr lang="ru-RU" altLang="ru-RU"/>
              <a:t>Для решения задачи используем библиотеку классов </a:t>
            </a:r>
            <a:r>
              <a:rPr lang="ru-RU" altLang="ru-RU" b="1"/>
              <a:t>Figures</a:t>
            </a:r>
            <a:r>
              <a:rPr lang="ru-RU" altLang="ru-RU"/>
              <a:t>, внеся следующие изменения. Во все три класса </a:t>
            </a:r>
            <a:r>
              <a:rPr lang="ru-RU" altLang="ru-RU" b="1"/>
              <a:t>Dimensions</a:t>
            </a:r>
            <a:r>
              <a:rPr lang="ru-RU" altLang="ru-RU"/>
              <a:t>, </a:t>
            </a:r>
            <a:r>
              <a:rPr lang="ru-RU" altLang="ru-RU" b="1"/>
              <a:t>Ellipse</a:t>
            </a:r>
            <a:r>
              <a:rPr lang="ru-RU" altLang="ru-RU"/>
              <a:t> и </a:t>
            </a:r>
            <a:r>
              <a:rPr lang="ru-RU" altLang="ru-RU" b="1"/>
              <a:t>Triangle</a:t>
            </a:r>
            <a:r>
              <a:rPr lang="ru-RU" altLang="ru-RU"/>
              <a:t> добавим свойство </a:t>
            </a:r>
            <a:r>
              <a:rPr lang="en-US" altLang="ru-RU" b="1"/>
              <a:t>Record</a:t>
            </a:r>
            <a:r>
              <a:rPr lang="ru-RU" altLang="ru-RU"/>
              <a:t>, формирующее в виде строки сведения об объекте, сохраняемые в файле. </a:t>
            </a:r>
          </a:p>
        </p:txBody>
      </p:sp>
    </p:spTree>
    <p:extLst>
      <p:ext uri="{BB962C8B-B14F-4D97-AF65-F5344CB8AC3E}">
        <p14:creationId xmlns:p14="http://schemas.microsoft.com/office/powerpoint/2010/main" val="2060189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1163" y="228600"/>
            <a:ext cx="8229600" cy="7159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8. Измененные классы библиотеки</a:t>
            </a:r>
          </a:p>
        </p:txBody>
      </p:sp>
      <p:sp>
        <p:nvSpPr>
          <p:cNvPr id="1945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085489-52FF-4C88-8F8A-EA8CCC3DABE2}" type="slidenum">
              <a:rPr lang="ru-RU" altLang="ru-RU"/>
              <a:pPr/>
              <a:t>33</a:t>
            </a:fld>
            <a:endParaRPr lang="ru-RU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73844" y="1143000"/>
            <a:ext cx="8504237" cy="45243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Библиотека классов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Figures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Figures {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Абстрактный класс "габаритные размеры":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Dimensions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Dimensions(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y) { </a:t>
            </a:r>
            <a:r>
              <a:rPr lang="fr-FR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Конструктор</a:t>
            </a:r>
            <a:endParaRPr lang="fr-FR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x;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y;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Description();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Характеристики объекта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hange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k) {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Изменение размеров в k раз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*= k;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*= k;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Area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Площадь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фигуры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Record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Запись о фигуре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Dimensions end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1739539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8. Измененные классы библиотеки</a:t>
            </a:r>
          </a:p>
        </p:txBody>
      </p:sp>
      <p:sp>
        <p:nvSpPr>
          <p:cNvPr id="2048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979F20-45B8-4024-8C12-369D04434D3B}" type="slidenum">
              <a:rPr lang="ru-RU" altLang="ru-RU"/>
              <a:pPr/>
              <a:t>34</a:t>
            </a:fld>
            <a:endParaRPr lang="ru-RU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04800" y="783070"/>
            <a:ext cx="8763000" cy="590931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Класс "эллипс":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Ellipse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Dimensions {</a:t>
            </a:r>
          </a:p>
          <a:p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Ellipse(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y) :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y) { } </a:t>
            </a:r>
          </a:p>
          <a:p>
            <a:endParaRPr lang="en-US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override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Area {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Площадь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фигуры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Math.PI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4;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Description() {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Характеристики объекта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Эллипс:</a:t>
            </a:r>
            <a:endParaRPr lang="en-US" b="1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dx={0:f2},\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tdy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={1:f2},\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tArea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={2:f2}"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Area);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Record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Эллипс {0: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f2} {1:f2}"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     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Ellipse end 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16542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150" y="96838"/>
            <a:ext cx="8229600" cy="639762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8. Измененные классы библиотеки</a:t>
            </a:r>
            <a:endParaRPr lang="ru-RU" sz="2800" dirty="0"/>
          </a:p>
        </p:txBody>
      </p:sp>
      <p:sp>
        <p:nvSpPr>
          <p:cNvPr id="2150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E7BCC8-3DE1-4F60-8026-808946793719}" type="slidenum">
              <a:rPr lang="ru-RU" altLang="ru-RU"/>
              <a:pPr/>
              <a:t>35</a:t>
            </a:fld>
            <a:endParaRPr lang="ru-RU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76225" y="736600"/>
            <a:ext cx="8553450" cy="590931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Класс "треугольник":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Dimensions {</a:t>
            </a:r>
          </a:p>
          <a:p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Triangle(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y) :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y) { } </a:t>
            </a:r>
          </a:p>
          <a:p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Area {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Площадь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фигуры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2;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Характеристики объекта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Description() {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Треугольник: </a:t>
            </a:r>
            <a:endParaRPr lang="en-US" b="1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dx={0:f2},\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tdy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={1:f2},\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tArea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={2:f2}"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Area);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//////////////////////////////////////////////////////////////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Record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Треугольник {0: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f2} {1:f2}"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      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Triangle end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54604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8. Новое консольное приложение</a:t>
            </a:r>
          </a:p>
        </p:txBody>
      </p:sp>
      <p:sp>
        <p:nvSpPr>
          <p:cNvPr id="2253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A1FB74-BC36-4ACC-B762-E640DE5B78A1}" type="slidenum">
              <a:rPr lang="ru-RU" altLang="ru-RU"/>
              <a:pPr/>
              <a:t>36</a:t>
            </a:fld>
            <a:endParaRPr lang="ru-RU" altLang="ru-RU"/>
          </a:p>
        </p:txBody>
      </p:sp>
      <p:sp>
        <p:nvSpPr>
          <p:cNvPr id="22532" name="Прямоугольник 3"/>
          <p:cNvSpPr>
            <a:spLocks noChangeArrowheads="1"/>
          </p:cNvSpPr>
          <p:nvPr/>
        </p:nvSpPr>
        <p:spPr bwMode="auto">
          <a:xfrm>
            <a:off x="457200" y="1219200"/>
            <a:ext cx="8382000" cy="3970338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/>
              <a:t>В основной программе (новое консольное приложение) определим файловые текстовые потоки для чтения и записи в файл с фиксированным именем "Фигуры". Записывать в файл будем значения свойства </a:t>
            </a:r>
            <a:r>
              <a:rPr lang="en-US" altLang="ru-RU" b="1"/>
              <a:t>Record</a:t>
            </a:r>
            <a:r>
              <a:rPr lang="ru-RU" altLang="ru-RU"/>
              <a:t> тех объектов, которые адресованы элементами массива. </a:t>
            </a:r>
          </a:p>
          <a:p>
            <a:pPr algn="just" eaLnBrk="1" hangingPunct="1"/>
            <a:endParaRPr lang="ru-RU" altLang="ru-RU"/>
          </a:p>
          <a:p>
            <a:pPr algn="just" eaLnBrk="1" hangingPunct="1"/>
            <a:r>
              <a:rPr lang="ru-RU" altLang="ru-RU"/>
              <a:t>Чтобы читать данные из файла и помещать их в массив, необходимо знать число записей в файле. Проще прочитать из файла данные (строки) в контейнер </a:t>
            </a:r>
            <a:r>
              <a:rPr lang="en-US" altLang="ru-RU" b="1"/>
              <a:t>List</a:t>
            </a:r>
            <a:r>
              <a:rPr lang="ru-RU" altLang="ru-RU" b="1"/>
              <a:t>&lt;</a:t>
            </a:r>
            <a:r>
              <a:rPr lang="en-US" altLang="ru-RU" b="1"/>
              <a:t>string</a:t>
            </a:r>
            <a:r>
              <a:rPr lang="ru-RU" altLang="ru-RU" b="1"/>
              <a:t>&gt;</a:t>
            </a:r>
            <a:r>
              <a:rPr lang="ru-RU" altLang="ru-RU"/>
              <a:t>.  </a:t>
            </a:r>
          </a:p>
          <a:p>
            <a:pPr algn="just" eaLnBrk="1" hangingPunct="1"/>
            <a:endParaRPr lang="ru-RU" altLang="ru-RU"/>
          </a:p>
          <a:p>
            <a:pPr algn="just" eaLnBrk="1" hangingPunct="1"/>
            <a:r>
              <a:rPr lang="ru-RU" altLang="ru-RU"/>
              <a:t>Остальные конструктивные решения видны из кода программы. Члены контейнера </a:t>
            </a:r>
            <a:r>
              <a:rPr lang="en-US" altLang="ru-RU" b="1"/>
              <a:t>List</a:t>
            </a:r>
            <a:r>
              <a:rPr lang="ru-RU" altLang="ru-RU" b="1"/>
              <a:t>&lt;</a:t>
            </a:r>
            <a:r>
              <a:rPr lang="en-US" altLang="ru-RU" b="1"/>
              <a:t>string</a:t>
            </a:r>
            <a:r>
              <a:rPr lang="ru-RU" altLang="ru-RU" b="1"/>
              <a:t>&gt;</a:t>
            </a:r>
            <a:r>
              <a:rPr lang="ru-RU" altLang="ru-RU"/>
              <a:t>:  </a:t>
            </a:r>
          </a:p>
          <a:p>
            <a:pPr algn="just" eaLnBrk="1" hangingPunct="1"/>
            <a:endParaRPr lang="ru-RU" altLang="ru-RU"/>
          </a:p>
          <a:p>
            <a:pPr algn="just" eaLnBrk="1" hangingPunct="1"/>
            <a:r>
              <a:rPr lang="en-US" altLang="ru-RU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ru-RU" altLang="ru-RU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ru-RU" altLang="ru-RU">
                <a:latin typeface="Courier New" panose="02070309020205020404" pitchFamily="49" charset="0"/>
                <a:cs typeface="Courier New" panose="02070309020205020404" pitchFamily="49" charset="0"/>
              </a:rPr>
              <a:t>) – добавить элемент (строку) в конец контейнера; </a:t>
            </a:r>
            <a:r>
              <a:rPr lang="en-US" altLang="ru-RU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altLang="ru-RU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altLang="ru-RU">
                <a:latin typeface="Courier New" panose="02070309020205020404" pitchFamily="49" charset="0"/>
                <a:cs typeface="Courier New" panose="02070309020205020404" pitchFamily="49" charset="0"/>
              </a:rPr>
              <a:t> – Число элементов в контейнере.</a:t>
            </a:r>
          </a:p>
        </p:txBody>
      </p:sp>
    </p:spTree>
    <p:extLst>
      <p:ext uri="{BB962C8B-B14F-4D97-AF65-F5344CB8AC3E}">
        <p14:creationId xmlns:p14="http://schemas.microsoft.com/office/powerpoint/2010/main" val="2072192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69925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8</a:t>
            </a:r>
          </a:p>
        </p:txBody>
      </p:sp>
      <p:sp>
        <p:nvSpPr>
          <p:cNvPr id="2355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4C90EB-65F0-4EBD-91DE-EFC410934233}" type="slidenum">
              <a:rPr lang="ru-RU" altLang="ru-RU"/>
              <a:pPr/>
              <a:t>37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45225" y="685800"/>
            <a:ext cx="8382000" cy="563231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System.Collections.Generic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для контейнеров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System.IO;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Для работы с файлами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Figures;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ConsoleProgram4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Ellipse e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Ellipse(3, 8);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Triangle t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Triangle(5, 4);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Dimensions[] fig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Dimensions[4];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fig[0] = e;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fig[1] = t;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fig[2]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Ellipse(4, 6);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fig[3]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Triangle(2, 8);</a:t>
            </a:r>
          </a:p>
          <a:p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ссылка на файловый поток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StreamWriter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 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Создаем поток и связываем его с файлом.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Файл создается всегда заново:       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StreamWriter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Фигуры"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1691726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8</a:t>
            </a:r>
          </a:p>
        </p:txBody>
      </p:sp>
      <p:sp>
        <p:nvSpPr>
          <p:cNvPr id="2457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C5B4F7-1FC2-46BA-B216-70D95FDFE738}" type="slidenum">
              <a:rPr lang="ru-RU" altLang="ru-RU"/>
              <a:pPr/>
              <a:t>38</a:t>
            </a:fld>
            <a:endParaRPr lang="ru-RU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19100" y="1066800"/>
            <a:ext cx="8305800" cy="397031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(Dimensions d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fig)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d.Record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Запись в поток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outFile.Flush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Пересылка в файл (очистка буфера потока)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outFile.Close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Закрываем поток (освобождаем файл)   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StreamReader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inputFile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Ссылка на текстовый входной поток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StreamReader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Фигуры"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input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прочитать строки файла и поместить их в </a:t>
            </a:r>
            <a:r>
              <a:rPr lang="ru-RU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ru-RU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inputFile.ReadLine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(line ==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конец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файла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input.Add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добавит в конец контейнера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Dimensions[] result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Dimensions[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input.Count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150952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0218" y="80963"/>
            <a:ext cx="8229600" cy="715962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8</a:t>
            </a:r>
          </a:p>
        </p:txBody>
      </p:sp>
      <p:sp>
        <p:nvSpPr>
          <p:cNvPr id="2560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E7A864-3959-41FA-967D-C77DE51C0564}" type="slidenum">
              <a:rPr lang="ru-RU" altLang="ru-RU"/>
              <a:pPr/>
              <a:t>39</a:t>
            </a:fld>
            <a:endParaRPr lang="ru-RU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28600" y="685800"/>
            <a:ext cx="8686800" cy="563231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Счетчик записей в файле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"Записи, прочитанные из файла:"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s.Split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==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Эллипс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result[count++]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Ellipse(x, y);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==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Треугольник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result[count++] = 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Triangle(x, y);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"Сведения о восстановленных и измененных объектах:"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(Dimensions d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d.Change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d.Description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Main()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Program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namespace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835565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</a:t>
            </a:r>
            <a:endParaRPr lang="ru-RU" sz="3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6872-BB26-460A-A40A-4A68586CF3AB}" type="slidenum">
              <a:rPr lang="ru-RU" altLang="ru-RU" smtClean="0"/>
              <a:pPr/>
              <a:t>4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164432" y="1219200"/>
            <a:ext cx="8686800" cy="4247317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Создайте консольное приложение и разместите в нем объявления классов </a:t>
            </a:r>
            <a:r>
              <a:rPr lang="en-US" b="1" dirty="0"/>
              <a:t>A</a:t>
            </a:r>
            <a:r>
              <a:rPr lang="ru-RU" dirty="0"/>
              <a:t> и </a:t>
            </a:r>
            <a:r>
              <a:rPr lang="en-US" b="1" dirty="0"/>
              <a:t>B</a:t>
            </a:r>
            <a:r>
              <a:rPr lang="ru-RU" dirty="0"/>
              <a:t>, как показано на предыдущих слайдах.</a:t>
            </a:r>
          </a:p>
          <a:p>
            <a:endParaRPr lang="ru-RU" dirty="0"/>
          </a:p>
          <a:p>
            <a:r>
              <a:rPr lang="ru-RU" dirty="0"/>
              <a:t>В основной программе создайте массив из 10 ссылок типа </a:t>
            </a:r>
            <a:r>
              <a:rPr lang="ru-RU" b="1" dirty="0"/>
              <a:t>А</a:t>
            </a:r>
            <a:r>
              <a:rPr lang="ru-RU" dirty="0"/>
              <a:t>, присвойте </a:t>
            </a:r>
          </a:p>
          <a:p>
            <a:r>
              <a:rPr lang="ru-RU" dirty="0"/>
              <a:t>элементам массива ссылки на случайно создаваемые элементы типов  </a:t>
            </a:r>
          </a:p>
          <a:p>
            <a:r>
              <a:rPr lang="ru-RU" b="1" dirty="0"/>
              <a:t>А</a:t>
            </a:r>
            <a:r>
              <a:rPr lang="ru-RU" dirty="0"/>
              <a:t> или </a:t>
            </a:r>
            <a:r>
              <a:rPr lang="ru-RU" b="1" dirty="0"/>
              <a:t>В</a:t>
            </a:r>
            <a:r>
              <a:rPr lang="ru-RU" dirty="0"/>
              <a:t>. </a:t>
            </a:r>
            <a:endParaRPr lang="en-US" dirty="0"/>
          </a:p>
          <a:p>
            <a:r>
              <a:rPr lang="ru-RU" dirty="0"/>
              <a:t>Выведите значения, возвращаемые методом </a:t>
            </a:r>
            <a:r>
              <a:rPr lang="en-US" b="1" dirty="0" err="1"/>
              <a:t>PrintA</a:t>
            </a:r>
            <a:r>
              <a:rPr lang="en-US" dirty="0"/>
              <a:t>(),</a:t>
            </a:r>
            <a:r>
              <a:rPr lang="ru-RU" dirty="0"/>
              <a:t> вызванным </a:t>
            </a:r>
          </a:p>
          <a:p>
            <a:r>
              <a:rPr lang="ru-RU" dirty="0"/>
              <a:t>последовательно </a:t>
            </a:r>
            <a:r>
              <a:rPr lang="ru-RU" u="sng" dirty="0"/>
              <a:t>для всех </a:t>
            </a:r>
            <a:r>
              <a:rPr lang="ru-RU" dirty="0"/>
              <a:t>объектов, адресованных элементами массива. </a:t>
            </a:r>
          </a:p>
          <a:p>
            <a:r>
              <a:rPr lang="ru-RU" dirty="0"/>
              <a:t>Выведите значения, возвращаемые методом </a:t>
            </a:r>
            <a:r>
              <a:rPr lang="en-US" b="1" dirty="0" err="1"/>
              <a:t>PrintA</a:t>
            </a:r>
            <a:r>
              <a:rPr lang="en-US" b="1" dirty="0"/>
              <a:t>()</a:t>
            </a:r>
            <a:r>
              <a:rPr lang="en-US" dirty="0"/>
              <a:t>,</a:t>
            </a:r>
            <a:r>
              <a:rPr lang="ru-RU" dirty="0"/>
              <a:t> вызванным </a:t>
            </a:r>
          </a:p>
          <a:p>
            <a:r>
              <a:rPr lang="ru-RU" dirty="0"/>
              <a:t>последовательно </a:t>
            </a:r>
            <a:r>
              <a:rPr lang="ru-RU" u="sng" dirty="0"/>
              <a:t>только для объектов типа </a:t>
            </a:r>
            <a:r>
              <a:rPr lang="ru-RU" b="1" u="sng" dirty="0"/>
              <a:t>В</a:t>
            </a:r>
            <a:r>
              <a:rPr lang="ru-RU" dirty="0"/>
              <a:t>. </a:t>
            </a:r>
          </a:p>
          <a:p>
            <a:r>
              <a:rPr lang="ru-RU" dirty="0"/>
              <a:t>Затем выведите значения, возвращаемые методом </a:t>
            </a:r>
            <a:r>
              <a:rPr lang="en-US" b="1" dirty="0" err="1"/>
              <a:t>PrintA</a:t>
            </a:r>
            <a:r>
              <a:rPr lang="en-US" b="1" dirty="0"/>
              <a:t>()</a:t>
            </a:r>
            <a:r>
              <a:rPr lang="en-US" dirty="0"/>
              <a:t>,</a:t>
            </a:r>
            <a:r>
              <a:rPr lang="ru-RU" dirty="0"/>
              <a:t> вызванным </a:t>
            </a:r>
          </a:p>
          <a:p>
            <a:r>
              <a:rPr lang="ru-RU" dirty="0"/>
              <a:t>последовательно </a:t>
            </a:r>
            <a:r>
              <a:rPr lang="ru-RU" u="sng" dirty="0"/>
              <a:t>только для объектов типа </a:t>
            </a:r>
            <a:r>
              <a:rPr lang="ru-RU" b="1" u="sng" dirty="0"/>
              <a:t>А</a:t>
            </a:r>
            <a:r>
              <a:rPr lang="ru-RU" dirty="0"/>
              <a:t>. </a:t>
            </a:r>
          </a:p>
          <a:p>
            <a:endParaRPr lang="ru-RU" dirty="0"/>
          </a:p>
          <a:p>
            <a:r>
              <a:rPr lang="ru-RU" dirty="0"/>
              <a:t>Выполнить программу при экранировании и при виртуальности методов </a:t>
            </a:r>
            <a:r>
              <a:rPr lang="en-US" b="1" dirty="0" err="1"/>
              <a:t>PrintA</a:t>
            </a:r>
            <a:r>
              <a:rPr lang="en-US" b="1" dirty="0"/>
              <a:t>()</a:t>
            </a:r>
            <a:r>
              <a:rPr lang="ru-RU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198406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19BE1F-4A2E-475F-8D0D-8217821ED409}" type="slidenum">
              <a:rPr lang="ru-RU" altLang="ru-RU"/>
              <a:pPr/>
              <a:t>40</a:t>
            </a:fld>
            <a:endParaRPr lang="ru-RU" altLang="ru-RU"/>
          </a:p>
        </p:txBody>
      </p:sp>
      <p:sp>
        <p:nvSpPr>
          <p:cNvPr id="29699" name="Прямоугольник 5"/>
          <p:cNvSpPr>
            <a:spLocks noChangeArrowheads="1"/>
          </p:cNvSpPr>
          <p:nvPr/>
        </p:nvSpPr>
        <p:spPr bwMode="auto">
          <a:xfrm>
            <a:off x="457200" y="762000"/>
            <a:ext cx="8153400" cy="3970338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/>
              <a:t>В библиотеке классов </a:t>
            </a:r>
            <a:r>
              <a:rPr lang="en-US" altLang="ru-RU" b="1"/>
              <a:t>Cinderella </a:t>
            </a:r>
            <a:r>
              <a:rPr lang="ru-RU" altLang="ru-RU"/>
              <a:t>определите абстрактный класс </a:t>
            </a:r>
            <a:r>
              <a:rPr lang="en-US" altLang="ru-RU" b="1"/>
              <a:t>Something</a:t>
            </a:r>
            <a:r>
              <a:rPr lang="ru-RU" altLang="ru-RU"/>
              <a:t>. </a:t>
            </a:r>
            <a:r>
              <a:rPr lang="en-US" altLang="ru-RU"/>
              <a:t> </a:t>
            </a:r>
            <a:r>
              <a:rPr lang="ru-RU" altLang="ru-RU"/>
              <a:t>От класса </a:t>
            </a:r>
            <a:r>
              <a:rPr lang="en-US" altLang="ru-RU" b="1"/>
              <a:t>Something </a:t>
            </a:r>
            <a:r>
              <a:rPr lang="ru-RU" altLang="ru-RU" b="1"/>
              <a:t> </a:t>
            </a:r>
            <a:r>
              <a:rPr lang="ru-RU" altLang="ru-RU"/>
              <a:t>унаследуйте</a:t>
            </a:r>
            <a:r>
              <a:rPr lang="ru-RU" altLang="ru-RU" b="1"/>
              <a:t> </a:t>
            </a:r>
            <a:r>
              <a:rPr lang="ru-RU" altLang="ru-RU"/>
              <a:t>два класса: </a:t>
            </a:r>
            <a:r>
              <a:rPr lang="en-US" altLang="ru-RU" b="1"/>
              <a:t>Lentil</a:t>
            </a:r>
            <a:r>
              <a:rPr lang="en-US" altLang="ru-RU"/>
              <a:t>, </a:t>
            </a:r>
            <a:r>
              <a:rPr lang="en-US" altLang="ru-RU" b="1"/>
              <a:t>Ashes.</a:t>
            </a:r>
            <a:r>
              <a:rPr lang="ru-RU" altLang="ru-RU" b="1"/>
              <a:t> </a:t>
            </a:r>
            <a:r>
              <a:rPr lang="ru-RU" altLang="ru-RU"/>
              <a:t>В Классе </a:t>
            </a:r>
            <a:r>
              <a:rPr lang="en-US" altLang="ru-RU" b="1"/>
              <a:t>Lentil</a:t>
            </a:r>
            <a:r>
              <a:rPr lang="ru-RU" altLang="ru-RU"/>
              <a:t> определите поле </a:t>
            </a:r>
            <a:r>
              <a:rPr lang="en-US" altLang="ru-RU" b="1"/>
              <a:t>Weight</a:t>
            </a:r>
            <a:r>
              <a:rPr lang="ru-RU" altLang="ru-RU"/>
              <a:t>, принимающее для каждого нового экземпляра класса случайное вещественное значение в интервале </a:t>
            </a:r>
            <a:r>
              <a:rPr lang="en-US" altLang="ru-RU" b="1"/>
              <a:t>[0, 2]</a:t>
            </a:r>
            <a:r>
              <a:rPr lang="ru-RU" altLang="ru-RU" b="1"/>
              <a:t>.</a:t>
            </a:r>
            <a:r>
              <a:rPr lang="en-US" altLang="ru-RU" b="1"/>
              <a:t> </a:t>
            </a:r>
            <a:r>
              <a:rPr lang="ru-RU" altLang="ru-RU"/>
              <a:t>В</a:t>
            </a:r>
            <a:r>
              <a:rPr lang="ru-RU" altLang="ru-RU" b="1"/>
              <a:t> </a:t>
            </a:r>
            <a:r>
              <a:rPr lang="ru-RU" altLang="ru-RU"/>
              <a:t>классе</a:t>
            </a:r>
            <a:r>
              <a:rPr lang="ru-RU" altLang="ru-RU" b="1"/>
              <a:t> </a:t>
            </a:r>
            <a:r>
              <a:rPr lang="en-US" altLang="ru-RU" b="1"/>
              <a:t>Ashes</a:t>
            </a:r>
            <a:r>
              <a:rPr lang="ru-RU" altLang="ru-RU" b="1"/>
              <a:t> </a:t>
            </a:r>
            <a:r>
              <a:rPr lang="ru-RU" altLang="ru-RU"/>
              <a:t>определите поле </a:t>
            </a:r>
            <a:r>
              <a:rPr lang="en-US" altLang="ru-RU" b="1"/>
              <a:t>Volume</a:t>
            </a:r>
            <a:r>
              <a:rPr lang="ru-RU" altLang="ru-RU"/>
              <a:t>, принимающее для каждого нового экземпляра класса случайное вещественное значение в интервале </a:t>
            </a:r>
            <a:r>
              <a:rPr lang="en-US" altLang="ru-RU" b="1"/>
              <a:t>[0, </a:t>
            </a:r>
            <a:r>
              <a:rPr lang="ru-RU" altLang="ru-RU" b="1"/>
              <a:t>1</a:t>
            </a:r>
            <a:r>
              <a:rPr lang="en-US" altLang="ru-RU" b="1"/>
              <a:t>]</a:t>
            </a:r>
            <a:endParaRPr lang="ru-RU" altLang="ru-RU" b="1"/>
          </a:p>
          <a:p>
            <a:pPr algn="just" eaLnBrk="1" hangingPunct="1"/>
            <a:endParaRPr lang="en-US" altLang="ru-RU"/>
          </a:p>
          <a:p>
            <a:pPr algn="just" eaLnBrk="1" hangingPunct="1"/>
            <a:r>
              <a:rPr lang="ru-RU" altLang="ru-RU"/>
              <a:t>В основной программе создайте массив </a:t>
            </a:r>
            <a:r>
              <a:rPr lang="en-US" altLang="ru-RU" b="1"/>
              <a:t>N</a:t>
            </a:r>
            <a:r>
              <a:rPr lang="en-US" altLang="ru-RU"/>
              <a:t> (</a:t>
            </a:r>
            <a:r>
              <a:rPr lang="en-US" altLang="ru-RU" b="1"/>
              <a:t>N</a:t>
            </a:r>
            <a:r>
              <a:rPr lang="en-US" altLang="ru-RU"/>
              <a:t> </a:t>
            </a:r>
            <a:r>
              <a:rPr lang="ru-RU" altLang="ru-RU"/>
              <a:t>ввести с клавиатуры</a:t>
            </a:r>
            <a:r>
              <a:rPr lang="en-US" altLang="ru-RU"/>
              <a:t>)</a:t>
            </a:r>
            <a:r>
              <a:rPr lang="ru-RU" altLang="ru-RU"/>
              <a:t> экземпляров классов </a:t>
            </a:r>
            <a:r>
              <a:rPr lang="en-US" altLang="ru-RU" b="1"/>
              <a:t>Lentil</a:t>
            </a:r>
            <a:r>
              <a:rPr lang="ru-RU" altLang="ru-RU" b="1"/>
              <a:t> </a:t>
            </a:r>
            <a:r>
              <a:rPr lang="ru-RU" altLang="ru-RU"/>
              <a:t>и</a:t>
            </a:r>
            <a:r>
              <a:rPr lang="en-US" altLang="ru-RU"/>
              <a:t> </a:t>
            </a:r>
            <a:r>
              <a:rPr lang="en-US" altLang="ru-RU" b="1"/>
              <a:t>Ashes</a:t>
            </a:r>
            <a:r>
              <a:rPr lang="ru-RU" altLang="ru-RU" b="1"/>
              <a:t> </a:t>
            </a:r>
            <a:r>
              <a:rPr lang="ru-RU" altLang="ru-RU"/>
              <a:t>(принадлежность очередного элемента массива к первому или второму классу определите при помощи датчика случайных чисел)</a:t>
            </a:r>
            <a:r>
              <a:rPr lang="ru-RU" altLang="ru-RU" b="1"/>
              <a:t>. </a:t>
            </a:r>
            <a:r>
              <a:rPr lang="ru-RU" altLang="ru-RU"/>
              <a:t>Выведите массив на экран. Из элементов массива сформируйте и выведите на экран два списка экземпляров </a:t>
            </a:r>
            <a:r>
              <a:rPr lang="en-US" altLang="ru-RU" b="1"/>
              <a:t>Lentil</a:t>
            </a:r>
            <a:r>
              <a:rPr lang="ru-RU" altLang="ru-RU" b="1"/>
              <a:t>  </a:t>
            </a:r>
            <a:r>
              <a:rPr lang="ru-RU" altLang="ru-RU"/>
              <a:t>и</a:t>
            </a:r>
            <a:r>
              <a:rPr lang="ru-RU" altLang="ru-RU" b="1"/>
              <a:t> </a:t>
            </a:r>
            <a:r>
              <a:rPr lang="en-US" altLang="ru-RU" b="1"/>
              <a:t>Ashes</a:t>
            </a:r>
            <a:r>
              <a:rPr lang="ru-RU" altLang="ru-RU" b="1"/>
              <a:t>. </a:t>
            </a:r>
            <a:endParaRPr lang="ru-RU" alt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81000" y="38100"/>
            <a:ext cx="8229600" cy="5715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Решите самостоятельно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57200" y="4884738"/>
            <a:ext cx="8153400" cy="64633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altLang="ru-RU" dirty="0"/>
              <a:t>Разработать класс, реализующий нестатический метод интегрирования. Решите задачу </a:t>
            </a:r>
            <a:r>
              <a:rPr lang="en-US" altLang="ru-RU" dirty="0"/>
              <a:t>6</a:t>
            </a:r>
            <a:r>
              <a:rPr lang="ru-RU" altLang="ru-RU" dirty="0"/>
              <a:t>, используя объекты нового класса.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88010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Решите самостоятельно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7965" y="1295400"/>
            <a:ext cx="8229600" cy="4949825"/>
          </a:xfrm>
          <a:ln>
            <a:solidFill>
              <a:srgbClr val="0070C0"/>
            </a:solidFill>
          </a:ln>
        </p:spPr>
        <p:txBody>
          <a:bodyPr/>
          <a:lstStyle/>
          <a:p>
            <a:pPr algn="just">
              <a:buFontTx/>
              <a:buAutoNum type="arabicPeriod"/>
            </a:pPr>
            <a:r>
              <a:rPr lang="ru-RU" altLang="ru-RU" sz="1800" dirty="0"/>
              <a:t>В библиотеке классов определить абстрактный класс </a:t>
            </a:r>
            <a:r>
              <a:rPr lang="en-US" altLang="ru-RU" sz="1800" b="1" dirty="0"/>
              <a:t>Animal</a:t>
            </a:r>
            <a:r>
              <a:rPr lang="ru-RU" altLang="ru-RU" sz="1800" dirty="0"/>
              <a:t>. В классе описать поле «кличка животного», «возраст животного», методы доступа к полям. Снабдить класс </a:t>
            </a:r>
            <a:r>
              <a:rPr lang="en-US" altLang="ru-RU" sz="1800" b="1" dirty="0"/>
              <a:t>Animal</a:t>
            </a:r>
            <a:r>
              <a:rPr lang="ru-RU" altLang="ru-RU" sz="1800" dirty="0"/>
              <a:t> прототипами методов </a:t>
            </a:r>
            <a:r>
              <a:rPr lang="en-US" altLang="ru-RU" sz="1800" b="1" dirty="0" err="1"/>
              <a:t>AnimalSound</a:t>
            </a:r>
            <a:r>
              <a:rPr lang="ru-RU" altLang="ru-RU" sz="1800" dirty="0"/>
              <a:t>() - «звук животного» и </a:t>
            </a:r>
            <a:r>
              <a:rPr lang="en-US" altLang="ru-RU" sz="1800" b="1" dirty="0" err="1"/>
              <a:t>AnimalInfo</a:t>
            </a:r>
            <a:r>
              <a:rPr lang="ru-RU" altLang="ru-RU" sz="1800" dirty="0"/>
              <a:t>() – информация о животном (значения всех его полей). В той же библиотеке описать два класса наследника от </a:t>
            </a:r>
            <a:r>
              <a:rPr lang="en-US" altLang="ru-RU" sz="1800" b="1" dirty="0"/>
              <a:t>Animal</a:t>
            </a:r>
            <a:r>
              <a:rPr lang="ru-RU" altLang="ru-RU" sz="1800" dirty="0"/>
              <a:t>. Класс </a:t>
            </a:r>
            <a:r>
              <a:rPr lang="en-US" altLang="ru-RU" sz="1800" b="1" dirty="0"/>
              <a:t>Dog</a:t>
            </a:r>
            <a:r>
              <a:rPr lang="ru-RU" altLang="ru-RU" sz="1800" dirty="0"/>
              <a:t>, описывающий собаку и класс </a:t>
            </a:r>
            <a:r>
              <a:rPr lang="en-US" altLang="ru-RU" sz="1800" b="1" dirty="0"/>
              <a:t>Cow</a:t>
            </a:r>
            <a:r>
              <a:rPr lang="ru-RU" altLang="ru-RU" sz="1800" dirty="0"/>
              <a:t>, описывающий корову. Класс </a:t>
            </a:r>
            <a:r>
              <a:rPr lang="en-US" altLang="ru-RU" sz="1800" b="1" dirty="0"/>
              <a:t>Dog</a:t>
            </a:r>
            <a:r>
              <a:rPr lang="en-US" altLang="ru-RU" sz="1800" dirty="0"/>
              <a:t> </a:t>
            </a:r>
            <a:r>
              <a:rPr lang="ru-RU" altLang="ru-RU" sz="1800" dirty="0"/>
              <a:t>инкапсулирует поля «порода собаки» и логическое поле </a:t>
            </a:r>
            <a:r>
              <a:rPr lang="en-US" altLang="ru-RU" sz="1800" b="1" dirty="0" err="1"/>
              <a:t>isTrained</a:t>
            </a:r>
            <a:r>
              <a:rPr lang="ru-RU" altLang="ru-RU" sz="1800" dirty="0"/>
              <a:t> (</a:t>
            </a:r>
            <a:r>
              <a:rPr lang="en-US" altLang="ru-RU" sz="1800" dirty="0"/>
              <a:t>true</a:t>
            </a:r>
            <a:r>
              <a:rPr lang="ru-RU" altLang="ru-RU" sz="1800" dirty="0"/>
              <a:t>, если собака дрессирована), добавить методы доступа к полям. Класс </a:t>
            </a:r>
            <a:r>
              <a:rPr lang="en-US" altLang="ru-RU" sz="1800" b="1" dirty="0"/>
              <a:t>Cow</a:t>
            </a:r>
            <a:r>
              <a:rPr lang="ru-RU" altLang="ru-RU" sz="1800" dirty="0"/>
              <a:t> инкапсулирует поле «количество молока в день», добавить метод доступа к полям. В случае некорректных данных методы и конструкторы должны порождать исключения. В каждом классе переопределить методы </a:t>
            </a:r>
            <a:r>
              <a:rPr lang="en-US" altLang="ru-RU" sz="1800" b="1" dirty="0" err="1"/>
              <a:t>AnimalSound</a:t>
            </a:r>
            <a:r>
              <a:rPr lang="ru-RU" altLang="ru-RU" sz="1800" dirty="0"/>
              <a:t>() и </a:t>
            </a:r>
            <a:r>
              <a:rPr lang="en-US" altLang="ru-RU" sz="1800" b="1" dirty="0" err="1"/>
              <a:t>AnimalInfo</a:t>
            </a:r>
            <a:r>
              <a:rPr lang="ru-RU" altLang="ru-RU" sz="1800" dirty="0"/>
              <a:t>() в соответствии с типом животного. В консольном </a:t>
            </a:r>
            <a:r>
              <a:rPr lang="ru-RU" altLang="ru-RU" sz="1800" dirty="0" err="1"/>
              <a:t>приложениии</a:t>
            </a:r>
            <a:r>
              <a:rPr lang="ru-RU" altLang="ru-RU" sz="1800" dirty="0"/>
              <a:t> на основе данных, полученных от пользователя породить объект класса </a:t>
            </a:r>
            <a:r>
              <a:rPr lang="en-US" altLang="ru-RU" sz="1800" b="1" dirty="0"/>
              <a:t>Dog</a:t>
            </a:r>
            <a:r>
              <a:rPr lang="en-US" altLang="ru-RU" sz="1800" dirty="0"/>
              <a:t> </a:t>
            </a:r>
            <a:r>
              <a:rPr lang="ru-RU" altLang="ru-RU" sz="1800" dirty="0"/>
              <a:t>и </a:t>
            </a:r>
            <a:r>
              <a:rPr lang="en-US" altLang="ru-RU" sz="1800" b="1" dirty="0"/>
              <a:t>Cow</a:t>
            </a:r>
            <a:r>
              <a:rPr lang="ru-RU" altLang="ru-RU" sz="1800" dirty="0"/>
              <a:t>, вывести информацию и звуки животных. В программе предусмотреть защиту от исключений.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6872-BB26-460A-A40A-4A68586CF3AB}" type="slidenum">
              <a:rPr lang="ru-RU" altLang="ru-RU" smtClean="0"/>
              <a:pPr/>
              <a:t>41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79209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</a:t>
            </a:r>
            <a:endParaRPr lang="ru-RU" sz="3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6872-BB26-460A-A40A-4A68586CF3AB}" type="slidenum">
              <a:rPr lang="ru-RU" altLang="ru-RU" smtClean="0"/>
              <a:pPr/>
              <a:t>5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FF192-E3A6-46EC-963D-908990ED0435}"/>
              </a:ext>
            </a:extLst>
          </p:cNvPr>
          <p:cNvSpPr txBox="1"/>
          <p:nvPr/>
        </p:nvSpPr>
        <p:spPr>
          <a:xfrm>
            <a:off x="152400" y="823949"/>
            <a:ext cx="8839200" cy="59093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Random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A[] a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A[10];</a:t>
            </a:r>
          </a:p>
          <a:p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a.Length; i++)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random.Next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(0, 2) &lt; 1 ?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A() 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B();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Все объекты: 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(A element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element.PrintA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Объекты класса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B: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(A element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(element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element.PrintA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TODO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: Самостоятельно для класса А!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672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A5FF48-2C9A-4FF1-AD0C-C27CE305F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54" y="1560513"/>
            <a:ext cx="3209524" cy="148571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EBDEE0A-FCEF-4D9B-B008-56EA64E69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264" y="2136951"/>
            <a:ext cx="6647914" cy="4653540"/>
          </a:xfrm>
          <a:prstGeom prst="rect">
            <a:avLst/>
          </a:prstGeom>
        </p:spPr>
      </p:pic>
      <p:sp>
        <p:nvSpPr>
          <p:cNvPr id="3074" name="Номер слайда 3">
            <a:extLst>
              <a:ext uri="{FF2B5EF4-FFF2-40B4-BE49-F238E27FC236}">
                <a16:creationId xmlns:a16="http://schemas.microsoft.com/office/drawing/2014/main" id="{4E8A95B8-83F9-4CA8-976A-1CE82A25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2138" y="6324977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682D6F-CC4F-4C3A-91E0-AF1667260D18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1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C8590EF-0152-4119-AB56-C9B704986F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Создание библиотеки классов</a:t>
            </a:r>
          </a:p>
        </p:txBody>
      </p:sp>
      <p:sp>
        <p:nvSpPr>
          <p:cNvPr id="3076" name="TextBox 3">
            <a:extLst>
              <a:ext uri="{FF2B5EF4-FFF2-40B4-BE49-F238E27FC236}">
                <a16:creationId xmlns:a16="http://schemas.microsoft.com/office/drawing/2014/main" id="{0A6AECA3-283F-4447-89ED-C0F5CC19B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57200"/>
            <a:ext cx="8999538" cy="64611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В следующих программах все методы, кроме </a:t>
            </a:r>
            <a:r>
              <a:rPr lang="en-US" altLang="ru-RU" sz="1800" b="1" dirty="0"/>
              <a:t>Main</a:t>
            </a:r>
            <a:r>
              <a:rPr lang="ru-RU" altLang="ru-RU" sz="1800" b="1" dirty="0"/>
              <a:t>() должны быть размещены в отдельной библиотеке классов.</a:t>
            </a:r>
          </a:p>
        </p:txBody>
      </p:sp>
      <p:sp>
        <p:nvSpPr>
          <p:cNvPr id="3077" name="TextBox 1">
            <a:extLst>
              <a:ext uri="{FF2B5EF4-FFF2-40B4-BE49-F238E27FC236}">
                <a16:creationId xmlns:a16="http://schemas.microsoft.com/office/drawing/2014/main" id="{A9F580C5-34CB-4ADA-BCBD-1973CF4D6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147763"/>
            <a:ext cx="6553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solidFill>
                  <a:srgbClr val="A50021"/>
                </a:solidFill>
              </a:rPr>
              <a:t>Шаг 1. В решение добавить новый проект </a:t>
            </a:r>
            <a:r>
              <a:rPr lang="en-US" altLang="ru-RU" sz="1800" b="1">
                <a:solidFill>
                  <a:srgbClr val="A50021"/>
                </a:solidFill>
              </a:rPr>
              <a:t>Class Library</a:t>
            </a:r>
            <a:endParaRPr lang="ru-RU" altLang="ru-RU" sz="1800" b="1">
              <a:solidFill>
                <a:srgbClr val="A50021"/>
              </a:solidFill>
            </a:endParaRPr>
          </a:p>
        </p:txBody>
      </p:sp>
      <p:sp>
        <p:nvSpPr>
          <p:cNvPr id="3" name="Скругленная прямоугольная выноска 2">
            <a:extLst>
              <a:ext uri="{FF2B5EF4-FFF2-40B4-BE49-F238E27FC236}">
                <a16:creationId xmlns:a16="http://schemas.microsoft.com/office/drawing/2014/main" id="{884EFE09-2131-4B37-AAE9-20652015D307}"/>
              </a:ext>
            </a:extLst>
          </p:cNvPr>
          <p:cNvSpPr/>
          <p:nvPr/>
        </p:nvSpPr>
        <p:spPr bwMode="auto">
          <a:xfrm>
            <a:off x="4576763" y="1617663"/>
            <a:ext cx="3886200" cy="820737"/>
          </a:xfrm>
          <a:prstGeom prst="wedgeRoundRectCallout">
            <a:avLst>
              <a:gd name="adj1" fmla="val -130886"/>
              <a:gd name="adj2" fmla="val 44127"/>
              <a:gd name="adj3" fmla="val 16667"/>
            </a:avLst>
          </a:prstGeom>
          <a:ln w="127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 b="1" dirty="0"/>
              <a:t>Контекстное меню для «Решение» -</a:t>
            </a:r>
            <a:r>
              <a:rPr lang="en-US" b="1" dirty="0"/>
              <a:t>&gt; Add new project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86827881-39F1-48ED-BACD-2127C5F4C849}"/>
              </a:ext>
            </a:extLst>
          </p:cNvPr>
          <p:cNvSpPr/>
          <p:nvPr/>
        </p:nvSpPr>
        <p:spPr bwMode="auto">
          <a:xfrm>
            <a:off x="4485460" y="3416941"/>
            <a:ext cx="4287879" cy="688181"/>
          </a:xfrm>
          <a:prstGeom prst="ellipse">
            <a:avLst/>
          </a:prstGeom>
          <a:noFill/>
          <a:ln>
            <a:solidFill>
              <a:srgbClr val="A5002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Скругленная прямоугольная выноска 13">
            <a:extLst>
              <a:ext uri="{FF2B5EF4-FFF2-40B4-BE49-F238E27FC236}">
                <a16:creationId xmlns:a16="http://schemas.microsoft.com/office/drawing/2014/main" id="{3FF894FE-8DBD-4984-84B7-094BF2A6E6F6}"/>
              </a:ext>
            </a:extLst>
          </p:cNvPr>
          <p:cNvSpPr/>
          <p:nvPr/>
        </p:nvSpPr>
        <p:spPr bwMode="auto">
          <a:xfrm>
            <a:off x="304800" y="3768725"/>
            <a:ext cx="1752600" cy="411163"/>
          </a:xfrm>
          <a:prstGeom prst="wedgeRoundRectCallout">
            <a:avLst>
              <a:gd name="adj1" fmla="val 186217"/>
              <a:gd name="adj2" fmla="val -54261"/>
              <a:gd name="adj3" fmla="val 16667"/>
            </a:avLst>
          </a:prstGeom>
          <a:ln w="127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b="1"/>
              <a:t>Class Library</a:t>
            </a:r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429FA824-69FF-4CA3-B417-E0128F0CFF2B}"/>
              </a:ext>
            </a:extLst>
          </p:cNvPr>
          <p:cNvSpPr/>
          <p:nvPr/>
        </p:nvSpPr>
        <p:spPr bwMode="auto">
          <a:xfrm>
            <a:off x="8077200" y="6170989"/>
            <a:ext cx="762000" cy="392113"/>
          </a:xfrm>
          <a:prstGeom prst="ellipse">
            <a:avLst/>
          </a:prstGeom>
          <a:noFill/>
          <a:ln>
            <a:solidFill>
              <a:srgbClr val="A5002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7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CEC4C60-BD5A-467D-B0BB-AC213F021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11" y="795583"/>
            <a:ext cx="8571428" cy="6000000"/>
          </a:xfrm>
          <a:prstGeom prst="rect">
            <a:avLst/>
          </a:prstGeom>
        </p:spPr>
      </p:pic>
      <p:sp>
        <p:nvSpPr>
          <p:cNvPr id="3074" name="Номер слайда 3">
            <a:extLst>
              <a:ext uri="{FF2B5EF4-FFF2-40B4-BE49-F238E27FC236}">
                <a16:creationId xmlns:a16="http://schemas.microsoft.com/office/drawing/2014/main" id="{4E8A95B8-83F9-4CA8-976A-1CE82A25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2138" y="6324977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682D6F-CC4F-4C3A-91E0-AF1667260D18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ru-RU" altLang="ru-RU" sz="1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C8590EF-0152-4119-AB56-C9B704986F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Создание библиотеки классов</a:t>
            </a:r>
          </a:p>
        </p:txBody>
      </p:sp>
      <p:sp>
        <p:nvSpPr>
          <p:cNvPr id="3077" name="TextBox 1">
            <a:extLst>
              <a:ext uri="{FF2B5EF4-FFF2-40B4-BE49-F238E27FC236}">
                <a16:creationId xmlns:a16="http://schemas.microsoft.com/office/drawing/2014/main" id="{A9F580C5-34CB-4ADA-BCBD-1973CF4D6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89" y="476791"/>
            <a:ext cx="48134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solidFill>
                  <a:srgbClr val="A50021"/>
                </a:solidFill>
              </a:rPr>
              <a:t>Шаг 2. Задайте имя библиотеки классов</a:t>
            </a:r>
          </a:p>
        </p:txBody>
      </p:sp>
      <p:sp>
        <p:nvSpPr>
          <p:cNvPr id="6" name="Скругленная прямоугольная выноска 5">
            <a:extLst>
              <a:ext uri="{FF2B5EF4-FFF2-40B4-BE49-F238E27FC236}">
                <a16:creationId xmlns:a16="http://schemas.microsoft.com/office/drawing/2014/main" id="{43816C1F-C228-4AA4-A45D-AC21A511DA53}"/>
              </a:ext>
            </a:extLst>
          </p:cNvPr>
          <p:cNvSpPr/>
          <p:nvPr/>
        </p:nvSpPr>
        <p:spPr bwMode="auto">
          <a:xfrm>
            <a:off x="5791200" y="1768135"/>
            <a:ext cx="2667000" cy="1109662"/>
          </a:xfrm>
          <a:prstGeom prst="wedgeRoundRectCallout">
            <a:avLst>
              <a:gd name="adj1" fmla="val -220571"/>
              <a:gd name="adj2" fmla="val 35414"/>
              <a:gd name="adj3" fmla="val 16667"/>
            </a:avLst>
          </a:prstGeom>
          <a:ln w="127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 b="1" dirty="0"/>
              <a:t>Название библиотеки, например, </a:t>
            </a:r>
            <a:r>
              <a:rPr lang="en-US" b="1" dirty="0"/>
              <a:t>Figures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429FA824-69FF-4CA3-B417-E0128F0CFF2B}"/>
              </a:ext>
            </a:extLst>
          </p:cNvPr>
          <p:cNvSpPr/>
          <p:nvPr/>
        </p:nvSpPr>
        <p:spPr bwMode="auto">
          <a:xfrm>
            <a:off x="7467600" y="6069673"/>
            <a:ext cx="838200" cy="392113"/>
          </a:xfrm>
          <a:prstGeom prst="ellipse">
            <a:avLst/>
          </a:prstGeom>
          <a:noFill/>
          <a:ln>
            <a:solidFill>
              <a:srgbClr val="A5002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296E1FBC-1EB4-4D3C-943E-94163DAD4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89" y="6378436"/>
            <a:ext cx="68537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solidFill>
                  <a:srgbClr val="A50021"/>
                </a:solidFill>
              </a:rPr>
              <a:t>Шаг </a:t>
            </a:r>
            <a:r>
              <a:rPr lang="en-US" altLang="ru-RU" sz="1800" b="1" dirty="0">
                <a:solidFill>
                  <a:srgbClr val="A50021"/>
                </a:solidFill>
              </a:rPr>
              <a:t>3</a:t>
            </a:r>
            <a:r>
              <a:rPr lang="ru-RU" altLang="ru-RU" sz="1800" b="1" dirty="0">
                <a:solidFill>
                  <a:srgbClr val="A50021"/>
                </a:solidFill>
              </a:rPr>
              <a:t>. После нажатия </a:t>
            </a:r>
            <a:r>
              <a:rPr lang="en-US" altLang="ru-RU" sz="1800" b="1" dirty="0">
                <a:solidFill>
                  <a:srgbClr val="A50021"/>
                </a:solidFill>
              </a:rPr>
              <a:t>Next </a:t>
            </a:r>
            <a:r>
              <a:rPr lang="ru-RU" altLang="ru-RU" sz="1800" b="1" dirty="0">
                <a:solidFill>
                  <a:srgbClr val="A50021"/>
                </a:solidFill>
              </a:rPr>
              <a:t>выберите платформу (</a:t>
            </a:r>
            <a:r>
              <a:rPr lang="en-US" altLang="ru-RU" sz="1800" b="1" dirty="0" err="1">
                <a:solidFill>
                  <a:srgbClr val="A50021"/>
                </a:solidFill>
              </a:rPr>
              <a:t>.Net</a:t>
            </a:r>
            <a:r>
              <a:rPr lang="en-US" altLang="ru-RU" sz="1800" b="1" dirty="0">
                <a:solidFill>
                  <a:srgbClr val="A50021"/>
                </a:solidFill>
              </a:rPr>
              <a:t> 5.0</a:t>
            </a:r>
            <a:r>
              <a:rPr lang="ru-RU" altLang="ru-RU" sz="1800" b="1" dirty="0">
                <a:solidFill>
                  <a:srgbClr val="A5002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7630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03C11E9-78AB-40AB-AAA1-DDA04FAD8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417" y="5018182"/>
            <a:ext cx="4152381" cy="152381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AF495D-6FF1-40BD-AA90-E281A20465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105" y="879334"/>
            <a:ext cx="8630782" cy="3694066"/>
          </a:xfrm>
          <a:prstGeom prst="rect">
            <a:avLst/>
          </a:prstGeom>
        </p:spPr>
      </p:pic>
      <p:sp>
        <p:nvSpPr>
          <p:cNvPr id="4098" name="Номер слайда 2">
            <a:extLst>
              <a:ext uri="{FF2B5EF4-FFF2-40B4-BE49-F238E27FC236}">
                <a16:creationId xmlns:a16="http://schemas.microsoft.com/office/drawing/2014/main" id="{2B9F7D5C-F86F-4B2A-95BA-6645DF0B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045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256CA0-5621-49E9-8B15-DB3063AB2127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ru-RU" altLang="ru-RU" sz="14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86399C5-6C8B-4E34-ACC4-D2F362ED16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2913" y="152400"/>
            <a:ext cx="8229600" cy="4111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Создание библиотеки классов</a:t>
            </a:r>
          </a:p>
        </p:txBody>
      </p:sp>
      <p:sp>
        <p:nvSpPr>
          <p:cNvPr id="4101" name="TextBox 5">
            <a:extLst>
              <a:ext uri="{FF2B5EF4-FFF2-40B4-BE49-F238E27FC236}">
                <a16:creationId xmlns:a16="http://schemas.microsoft.com/office/drawing/2014/main" id="{B654C0C7-2F18-4F37-931E-781A14F74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533400"/>
            <a:ext cx="396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solidFill>
                  <a:srgbClr val="A50021"/>
                </a:solidFill>
              </a:rPr>
              <a:t>Шаг 4. Переименовать </a:t>
            </a:r>
            <a:r>
              <a:rPr lang="en-US" altLang="ru-RU" sz="1800" b="1" dirty="0">
                <a:solidFill>
                  <a:srgbClr val="A50021"/>
                </a:solidFill>
              </a:rPr>
              <a:t>Class1.cs </a:t>
            </a:r>
            <a:endParaRPr lang="ru-RU" altLang="ru-RU" sz="1800" b="1" dirty="0">
              <a:solidFill>
                <a:srgbClr val="A50021"/>
              </a:solidFill>
            </a:endParaRPr>
          </a:p>
        </p:txBody>
      </p:sp>
      <p:sp>
        <p:nvSpPr>
          <p:cNvPr id="7" name="Скругленная прямоугольная выноска 6">
            <a:extLst>
              <a:ext uri="{FF2B5EF4-FFF2-40B4-BE49-F238E27FC236}">
                <a16:creationId xmlns:a16="http://schemas.microsoft.com/office/drawing/2014/main" id="{A507C6C6-47C4-455B-AEAA-8C4857C7BDBA}"/>
              </a:ext>
            </a:extLst>
          </p:cNvPr>
          <p:cNvSpPr/>
          <p:nvPr/>
        </p:nvSpPr>
        <p:spPr bwMode="auto">
          <a:xfrm>
            <a:off x="2247900" y="830298"/>
            <a:ext cx="2492375" cy="990600"/>
          </a:xfrm>
          <a:prstGeom prst="wedgeRoundRectCallout">
            <a:avLst>
              <a:gd name="adj1" fmla="val 112962"/>
              <a:gd name="adj2" fmla="val 202413"/>
              <a:gd name="adj3" fmla="val 16667"/>
            </a:avLst>
          </a:prstGeom>
          <a:solidFill>
            <a:schemeClr val="bg1"/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 b="1" dirty="0">
                <a:solidFill>
                  <a:schemeClr val="tx1"/>
                </a:solidFill>
              </a:rPr>
              <a:t>Вызвать Контекстное меню </a:t>
            </a:r>
            <a:r>
              <a:rPr lang="ru-RU" b="1" dirty="0"/>
              <a:t>для </a:t>
            </a:r>
            <a:r>
              <a:rPr lang="en-US" b="1" dirty="0"/>
              <a:t>Class1.cs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68996220-EFCF-4E34-945C-4363AEFD3D5E}"/>
              </a:ext>
            </a:extLst>
          </p:cNvPr>
          <p:cNvSpPr/>
          <p:nvPr/>
        </p:nvSpPr>
        <p:spPr bwMode="auto">
          <a:xfrm>
            <a:off x="609600" y="5610225"/>
            <a:ext cx="1257300" cy="339725"/>
          </a:xfrm>
          <a:prstGeom prst="ellipse">
            <a:avLst/>
          </a:prstGeom>
          <a:noFill/>
          <a:ln>
            <a:solidFill>
              <a:srgbClr val="A5002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852836F-DAC1-42E3-9A88-5598A07D6263}"/>
              </a:ext>
            </a:extLst>
          </p:cNvPr>
          <p:cNvSpPr/>
          <p:nvPr/>
        </p:nvSpPr>
        <p:spPr bwMode="auto">
          <a:xfrm>
            <a:off x="6483528" y="6120956"/>
            <a:ext cx="1143000" cy="381000"/>
          </a:xfrm>
          <a:prstGeom prst="ellipse">
            <a:avLst/>
          </a:prstGeom>
          <a:noFill/>
          <a:ln>
            <a:solidFill>
              <a:srgbClr val="A5002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ru-RU">
              <a:solidFill>
                <a:schemeClr val="tx1"/>
              </a:solidFill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0A4F0BD-1AB5-40DA-84A6-D941A35630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76535"/>
              </p:ext>
            </p:extLst>
          </p:nvPr>
        </p:nvGraphicFramePr>
        <p:xfrm>
          <a:off x="335844" y="3453513"/>
          <a:ext cx="27432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Image" r:id="rId6" imgW="2742840" imgH="3276000" progId="Photoshop.Image.16">
                  <p:embed/>
                </p:oleObj>
              </mc:Choice>
              <mc:Fallback>
                <p:oleObj name="Image" r:id="rId6" imgW="2742840" imgH="32760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5844" y="3453513"/>
                        <a:ext cx="2743200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Скругленная прямоугольная выноска 12">
            <a:extLst>
              <a:ext uri="{FF2B5EF4-FFF2-40B4-BE49-F238E27FC236}">
                <a16:creationId xmlns:a16="http://schemas.microsoft.com/office/drawing/2014/main" id="{099A14C5-7C49-4E19-AB17-450C55456865}"/>
              </a:ext>
            </a:extLst>
          </p:cNvPr>
          <p:cNvSpPr/>
          <p:nvPr/>
        </p:nvSpPr>
        <p:spPr bwMode="auto">
          <a:xfrm>
            <a:off x="2169406" y="4380612"/>
            <a:ext cx="1219200" cy="457200"/>
          </a:xfrm>
          <a:prstGeom prst="wedgeRoundRectCallout">
            <a:avLst>
              <a:gd name="adj1" fmla="val -131547"/>
              <a:gd name="adj2" fmla="val 284722"/>
              <a:gd name="adj3" fmla="val 16667"/>
            </a:avLst>
          </a:prstGeom>
          <a:ln w="127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Rename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Скругленная прямоугольная выноска 17">
            <a:extLst>
              <a:ext uri="{FF2B5EF4-FFF2-40B4-BE49-F238E27FC236}">
                <a16:creationId xmlns:a16="http://schemas.microsoft.com/office/drawing/2014/main" id="{867F1A82-000F-4FAF-A64F-BB9AA75E593E}"/>
              </a:ext>
            </a:extLst>
          </p:cNvPr>
          <p:cNvSpPr/>
          <p:nvPr/>
        </p:nvSpPr>
        <p:spPr bwMode="auto">
          <a:xfrm>
            <a:off x="5305778" y="4083049"/>
            <a:ext cx="3810000" cy="1133475"/>
          </a:xfrm>
          <a:prstGeom prst="wedgeRoundRectCallout">
            <a:avLst>
              <a:gd name="adj1" fmla="val 5257"/>
              <a:gd name="adj2" fmla="val 137062"/>
              <a:gd name="adj3" fmla="val 16667"/>
            </a:avLst>
          </a:prstGeom>
          <a:ln w="127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 b="1">
                <a:solidFill>
                  <a:schemeClr val="tx1"/>
                </a:solidFill>
              </a:rPr>
              <a:t>Согласиться на переименование всех ссылок в проекте с </a:t>
            </a:r>
            <a:r>
              <a:rPr lang="en-US" b="1">
                <a:solidFill>
                  <a:schemeClr val="tx1"/>
                </a:solidFill>
              </a:rPr>
              <a:t>Class1 </a:t>
            </a:r>
            <a:r>
              <a:rPr lang="ru-RU" b="1">
                <a:solidFill>
                  <a:schemeClr val="tx1"/>
                </a:solidFill>
              </a:rPr>
              <a:t>на </a:t>
            </a:r>
            <a:r>
              <a:rPr lang="en-US" b="1">
                <a:solidFill>
                  <a:schemeClr val="tx1"/>
                </a:solidFill>
              </a:rPr>
              <a:t>Rename</a:t>
            </a:r>
            <a:endParaRPr lang="ru-RU" b="1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70086026-C22C-4254-AFC4-A87A72552E34}"/>
              </a:ext>
            </a:extLst>
          </p:cNvPr>
          <p:cNvCxnSpPr>
            <a:cxnSpLocks/>
          </p:cNvCxnSpPr>
          <p:nvPr/>
        </p:nvCxnSpPr>
        <p:spPr bwMode="auto">
          <a:xfrm flipH="1">
            <a:off x="2562578" y="3406775"/>
            <a:ext cx="4219222" cy="2486025"/>
          </a:xfrm>
          <a:prstGeom prst="straightConnector1">
            <a:avLst/>
          </a:prstGeom>
          <a:ln>
            <a:solidFill>
              <a:srgbClr val="A50021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300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2E8A5EB-86CD-4553-AE4C-A8592B6F35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139941"/>
              </p:ext>
            </p:extLst>
          </p:nvPr>
        </p:nvGraphicFramePr>
        <p:xfrm>
          <a:off x="76200" y="1079500"/>
          <a:ext cx="3683000" cy="553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Image" r:id="rId3" imgW="3682440" imgH="5536440" progId="Photoshop.Image.16">
                  <p:embed/>
                </p:oleObj>
              </mc:Choice>
              <mc:Fallback>
                <p:oleObj name="Image" r:id="rId3" imgW="3682440" imgH="553644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" y="1079500"/>
                        <a:ext cx="3683000" cy="553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254A87B-27D2-497E-97F3-858D91722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0667" y="3540533"/>
            <a:ext cx="6533333" cy="3266667"/>
          </a:xfrm>
          <a:prstGeom prst="rect">
            <a:avLst/>
          </a:prstGeom>
        </p:spPr>
      </p:pic>
      <p:sp>
        <p:nvSpPr>
          <p:cNvPr id="5122" name="Номер слайда 3">
            <a:extLst>
              <a:ext uri="{FF2B5EF4-FFF2-40B4-BE49-F238E27FC236}">
                <a16:creationId xmlns:a16="http://schemas.microsoft.com/office/drawing/2014/main" id="{A11C9B7D-EFEB-4924-BE0F-334C3EA8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32CC34-4147-4848-A2A6-5C7AC7B92BA1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ru-RU" altLang="ru-RU" sz="1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EC93567-ADD1-4B88-B969-995E9311F7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Создание ссылки на библиотеку классов</a:t>
            </a:r>
          </a:p>
        </p:txBody>
      </p:sp>
      <p:sp>
        <p:nvSpPr>
          <p:cNvPr id="5124" name="TextBox 3">
            <a:extLst>
              <a:ext uri="{FF2B5EF4-FFF2-40B4-BE49-F238E27FC236}">
                <a16:creationId xmlns:a16="http://schemas.microsoft.com/office/drawing/2014/main" id="{3B6B1721-0191-4E08-BC3C-B0ECB34EB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85646"/>
            <a:ext cx="8999538" cy="646331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solidFill>
                  <a:srgbClr val="C00000"/>
                </a:solidFill>
              </a:rPr>
              <a:t>Шаг 5. Для подключения библиотеки классов к проекту необходимо в зависимостях проекта добавить ссылку на библиотеку классов. </a:t>
            </a:r>
          </a:p>
        </p:txBody>
      </p:sp>
      <p:sp>
        <p:nvSpPr>
          <p:cNvPr id="2" name="Скругленная прямоугольная выноска 1">
            <a:extLst>
              <a:ext uri="{FF2B5EF4-FFF2-40B4-BE49-F238E27FC236}">
                <a16:creationId xmlns:a16="http://schemas.microsoft.com/office/drawing/2014/main" id="{4B66F9FE-6828-482E-869F-FD4942FD1981}"/>
              </a:ext>
            </a:extLst>
          </p:cNvPr>
          <p:cNvSpPr/>
          <p:nvPr/>
        </p:nvSpPr>
        <p:spPr bwMode="auto">
          <a:xfrm>
            <a:off x="5334000" y="1384300"/>
            <a:ext cx="3276600" cy="1156108"/>
          </a:xfrm>
          <a:prstGeom prst="wedgeRoundRectCallout">
            <a:avLst>
              <a:gd name="adj1" fmla="val -143164"/>
              <a:gd name="adj2" fmla="val 174276"/>
              <a:gd name="adj3" fmla="val 16667"/>
            </a:avLst>
          </a:prstGeom>
          <a:ln w="127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 b="1" dirty="0">
                <a:solidFill>
                  <a:schemeClr val="tx1"/>
                </a:solidFill>
              </a:rPr>
              <a:t>Контекстное меню для пункта </a:t>
            </a:r>
            <a:r>
              <a:rPr lang="en-US" b="1" dirty="0">
                <a:solidFill>
                  <a:schemeClr val="tx1"/>
                </a:solidFill>
              </a:rPr>
              <a:t>Dependencies (</a:t>
            </a:r>
            <a:r>
              <a:rPr lang="ru-RU" b="1" dirty="0">
                <a:solidFill>
                  <a:schemeClr val="tx1"/>
                </a:solidFill>
              </a:rPr>
              <a:t>Зависимости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Скругленная прямоугольная выноска 9">
            <a:extLst>
              <a:ext uri="{FF2B5EF4-FFF2-40B4-BE49-F238E27FC236}">
                <a16:creationId xmlns:a16="http://schemas.microsoft.com/office/drawing/2014/main" id="{1040E5EE-521F-4AFF-92A2-BE6DBBC58D46}"/>
              </a:ext>
            </a:extLst>
          </p:cNvPr>
          <p:cNvSpPr/>
          <p:nvPr/>
        </p:nvSpPr>
        <p:spPr bwMode="auto">
          <a:xfrm>
            <a:off x="457199" y="2802346"/>
            <a:ext cx="3048001" cy="547687"/>
          </a:xfrm>
          <a:prstGeom prst="wedgeRoundRectCallout">
            <a:avLst>
              <a:gd name="adj1" fmla="val 1236"/>
              <a:gd name="adj2" fmla="val 161078"/>
              <a:gd name="adj3" fmla="val 16667"/>
            </a:avLst>
          </a:prstGeom>
          <a:ln w="127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Add Project Reference…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7258901B-BB7D-4222-BC8E-4EAF98AEE607}"/>
              </a:ext>
            </a:extLst>
          </p:cNvPr>
          <p:cNvSpPr/>
          <p:nvPr/>
        </p:nvSpPr>
        <p:spPr bwMode="auto">
          <a:xfrm>
            <a:off x="457199" y="4054679"/>
            <a:ext cx="2153467" cy="381000"/>
          </a:xfrm>
          <a:prstGeom prst="ellipse">
            <a:avLst/>
          </a:prstGeom>
          <a:noFill/>
          <a:ln>
            <a:solidFill>
              <a:srgbClr val="A5002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Скругленная прямоугольная выноска 11">
            <a:extLst>
              <a:ext uri="{FF2B5EF4-FFF2-40B4-BE49-F238E27FC236}">
                <a16:creationId xmlns:a16="http://schemas.microsoft.com/office/drawing/2014/main" id="{AE0053C3-7B0D-4B16-93FD-13AEB16FAA52}"/>
              </a:ext>
            </a:extLst>
          </p:cNvPr>
          <p:cNvSpPr/>
          <p:nvPr/>
        </p:nvSpPr>
        <p:spPr bwMode="auto">
          <a:xfrm>
            <a:off x="5082381" y="3305650"/>
            <a:ext cx="2670175" cy="423862"/>
          </a:xfrm>
          <a:prstGeom prst="wedgeRoundRectCallout">
            <a:avLst>
              <a:gd name="adj1" fmla="val -105752"/>
              <a:gd name="adj2" fmla="val 120324"/>
              <a:gd name="adj3" fmla="val 16667"/>
            </a:avLst>
          </a:prstGeom>
          <a:ln w="127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 b="1">
                <a:solidFill>
                  <a:schemeClr val="tx1"/>
                </a:solidFill>
              </a:rPr>
              <a:t>Закладка </a:t>
            </a:r>
            <a:r>
              <a:rPr lang="en-US" b="1">
                <a:solidFill>
                  <a:schemeClr val="tx1"/>
                </a:solidFill>
              </a:rPr>
              <a:t>Projects</a:t>
            </a:r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3" name="Скругленная прямоугольная выноска 12">
            <a:extLst>
              <a:ext uri="{FF2B5EF4-FFF2-40B4-BE49-F238E27FC236}">
                <a16:creationId xmlns:a16="http://schemas.microsoft.com/office/drawing/2014/main" id="{41C04224-1BAD-4402-A8F0-AABA76FF2D81}"/>
              </a:ext>
            </a:extLst>
          </p:cNvPr>
          <p:cNvSpPr/>
          <p:nvPr/>
        </p:nvSpPr>
        <p:spPr bwMode="auto">
          <a:xfrm>
            <a:off x="1905000" y="5711825"/>
            <a:ext cx="2670175" cy="904875"/>
          </a:xfrm>
          <a:prstGeom prst="wedgeRoundRectCallout">
            <a:avLst>
              <a:gd name="adj1" fmla="val 46824"/>
              <a:gd name="adj2" fmla="val -188252"/>
              <a:gd name="adj3" fmla="val 16667"/>
            </a:avLst>
          </a:prstGeom>
          <a:ln w="127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 b="1" dirty="0">
                <a:solidFill>
                  <a:schemeClr val="tx1"/>
                </a:solidFill>
              </a:rPr>
              <a:t>Выбрать нужную библиотеку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6CD2AABB-A0A5-49C5-87DF-9449702A4DE1}"/>
              </a:ext>
            </a:extLst>
          </p:cNvPr>
          <p:cNvSpPr/>
          <p:nvPr/>
        </p:nvSpPr>
        <p:spPr bwMode="auto">
          <a:xfrm>
            <a:off x="7429500" y="6426200"/>
            <a:ext cx="990600" cy="381000"/>
          </a:xfrm>
          <a:prstGeom prst="ellipse">
            <a:avLst/>
          </a:prstGeom>
          <a:noFill/>
          <a:ln>
            <a:solidFill>
              <a:srgbClr val="A5002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1227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8360F1853A42843BB095B589A47A523" ma:contentTypeVersion="2" ma:contentTypeDescription="Создание документа." ma:contentTypeScope="" ma:versionID="0c3ee9f3614cfc9ae07168930668e502">
  <xsd:schema xmlns:xsd="http://www.w3.org/2001/XMLSchema" xmlns:xs="http://www.w3.org/2001/XMLSchema" xmlns:p="http://schemas.microsoft.com/office/2006/metadata/properties" xmlns:ns2="9f61c0e5-f33d-4a7d-bb90-224c66941475" targetNamespace="http://schemas.microsoft.com/office/2006/metadata/properties" ma:root="true" ma:fieldsID="75db7d2f36289604eb23b4581012ed78" ns2:_="">
    <xsd:import namespace="9f61c0e5-f33d-4a7d-bb90-224c669414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1c0e5-f33d-4a7d-bb90-224c66941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1F6C4E-B176-4853-A56C-F322421693F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4235F40-DB31-48C0-AFA1-BFE89CE392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61c0e5-f33d-4a7d-bb90-224c669414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53DDF4-FD8C-43E2-A8F3-3E8D5EB0CA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3120</TotalTime>
  <Words>4613</Words>
  <Application>Microsoft Office PowerPoint</Application>
  <PresentationFormat>Экран (4:3)</PresentationFormat>
  <Paragraphs>562</Paragraphs>
  <Slides>41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8" baseType="lpstr">
      <vt:lpstr>Arial</vt:lpstr>
      <vt:lpstr>Calibri</vt:lpstr>
      <vt:lpstr>Consolas</vt:lpstr>
      <vt:lpstr>Courier New</vt:lpstr>
      <vt:lpstr>Times New Roman</vt:lpstr>
      <vt:lpstr>Тема Office</vt:lpstr>
      <vt:lpstr>Image</vt:lpstr>
      <vt:lpstr>Модуль 2, практическое занятие 3</vt:lpstr>
      <vt:lpstr>Наследование классов в С#</vt:lpstr>
      <vt:lpstr>Виртуальные методы (сравните код и результат)</vt:lpstr>
      <vt:lpstr>Задача 1</vt:lpstr>
      <vt:lpstr>Задача 1</vt:lpstr>
      <vt:lpstr>Создание библиотеки классов</vt:lpstr>
      <vt:lpstr>Создание библиотеки классов</vt:lpstr>
      <vt:lpstr>Создание библиотеки классов</vt:lpstr>
      <vt:lpstr>Создание ссылки на библиотеку классов</vt:lpstr>
      <vt:lpstr>Задача 2</vt:lpstr>
      <vt:lpstr>Задача 2</vt:lpstr>
      <vt:lpstr>Задание к задаче 2</vt:lpstr>
      <vt:lpstr>Задача 3</vt:lpstr>
      <vt:lpstr>Задача 4</vt:lpstr>
      <vt:lpstr>Задача 4</vt:lpstr>
      <vt:lpstr>Задача 5</vt:lpstr>
      <vt:lpstr>Задача 5</vt:lpstr>
      <vt:lpstr>Задача 5</vt:lpstr>
      <vt:lpstr>Задание к задаче 5</vt:lpstr>
      <vt:lpstr>Задача 6</vt:lpstr>
      <vt:lpstr>Задача 6</vt:lpstr>
      <vt:lpstr>Задача 6</vt:lpstr>
      <vt:lpstr>Задача 6</vt:lpstr>
      <vt:lpstr>Задача 6</vt:lpstr>
      <vt:lpstr>Задача 6</vt:lpstr>
      <vt:lpstr>Задание к задаче 6</vt:lpstr>
      <vt:lpstr>Решите самостоятельно</vt:lpstr>
      <vt:lpstr>Задача 7</vt:lpstr>
      <vt:lpstr>Задача 7. Новые классы в библиотеке Figures</vt:lpstr>
      <vt:lpstr>Задача 7. Новые классы в библиотеке Figures</vt:lpstr>
      <vt:lpstr>Задача 7. Консольное приложение</vt:lpstr>
      <vt:lpstr>Задача 8</vt:lpstr>
      <vt:lpstr>Задача 8. Измененные классы библиотеки</vt:lpstr>
      <vt:lpstr>Задача 8. Измененные классы библиотеки</vt:lpstr>
      <vt:lpstr>Задача 8. Измененные классы библиотеки</vt:lpstr>
      <vt:lpstr>Задача 8. Новое консольное приложение</vt:lpstr>
      <vt:lpstr>Задача 8</vt:lpstr>
      <vt:lpstr>Задача 8</vt:lpstr>
      <vt:lpstr>Задача 8</vt:lpstr>
      <vt:lpstr>Решите самостоятельно</vt:lpstr>
      <vt:lpstr>Решите самостоятельно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Olga Maksimenkova</dc:creator>
  <cp:lastModifiedBy>Дударев Виктор Анатольевич</cp:lastModifiedBy>
  <cp:revision>279</cp:revision>
  <cp:lastPrinted>1601-01-01T00:00:00Z</cp:lastPrinted>
  <dcterms:created xsi:type="dcterms:W3CDTF">1601-01-01T00:00:00Z</dcterms:created>
  <dcterms:modified xsi:type="dcterms:W3CDTF">2021-11-09T16:37:18Z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0x010100C8360F1853A42843BB095B589A47A523</vt:lpwstr>
  </property>
</Properties>
</file>