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319" r:id="rId3"/>
    <p:sldId id="320" r:id="rId4"/>
    <p:sldId id="321" r:id="rId5"/>
    <p:sldId id="322" r:id="rId6"/>
    <p:sldId id="331" r:id="rId7"/>
    <p:sldId id="332" r:id="rId8"/>
    <p:sldId id="333" r:id="rId9"/>
    <p:sldId id="334" r:id="rId10"/>
    <p:sldId id="335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46" r:id="rId30"/>
    <p:sldId id="336" r:id="rId31"/>
    <p:sldId id="337" r:id="rId32"/>
    <p:sldId id="338" r:id="rId33"/>
    <p:sldId id="352" r:id="rId34"/>
    <p:sldId id="340" r:id="rId35"/>
    <p:sldId id="341" r:id="rId36"/>
    <p:sldId id="342" r:id="rId37"/>
    <p:sldId id="343" r:id="rId38"/>
    <p:sldId id="344" r:id="rId39"/>
    <p:sldId id="345" r:id="rId40"/>
    <p:sldId id="347" r:id="rId41"/>
    <p:sldId id="349" r:id="rId42"/>
    <p:sldId id="350" r:id="rId43"/>
    <p:sldId id="351" r:id="rId44"/>
    <p:sldId id="318" r:id="rId45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00"/>
    <a:srgbClr val="990000"/>
    <a:srgbClr val="FF99CC"/>
    <a:srgbClr val="FF66FF"/>
    <a:srgbClr val="EFC3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4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142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87F704CF-66BB-4BA3-B124-D75A21C3C56C}"/>
    <pc:docChg chg="modSld">
      <pc:chgData name="Olga Maksimenkova" userId="f2714537069f5c5f" providerId="LiveId" clId="{87F704CF-66BB-4BA3-B124-D75A21C3C56C}" dt="2017-12-05T09:36:38.913" v="1" actId="20577"/>
      <pc:docMkLst>
        <pc:docMk/>
      </pc:docMkLst>
      <pc:sldChg chg="modSp">
        <pc:chgData name="Olga Maksimenkova" userId="f2714537069f5c5f" providerId="LiveId" clId="{87F704CF-66BB-4BA3-B124-D75A21C3C56C}" dt="2017-12-05T09:36:38.913" v="1" actId="20577"/>
        <pc:sldMkLst>
          <pc:docMk/>
          <pc:sldMk cId="2923495246" sldId="333"/>
        </pc:sldMkLst>
        <pc:spChg chg="mod">
          <ac:chgData name="Olga Maksimenkova" userId="f2714537069f5c5f" providerId="LiveId" clId="{87F704CF-66BB-4BA3-B124-D75A21C3C56C}" dt="2017-12-05T09:36:38.913" v="1" actId="20577"/>
          <ac:spMkLst>
            <pc:docMk/>
            <pc:sldMk cId="2923495246" sldId="333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845FF39-A83C-405E-BDE9-5480706D77D5}" type="datetimeFigureOut">
              <a:rPr lang="ru-RU"/>
              <a:pPr>
                <a:defRPr/>
              </a:pPr>
              <a:t>17.11.2021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2B21870-94DE-4BB4-BC64-CADF1819EA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62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41FA83B-28A9-4FDC-B59D-FBD241B95A96}" type="datetimeFigureOut">
              <a:rPr lang="ru-RU"/>
              <a:pPr>
                <a:defRPr/>
              </a:pPr>
              <a:t>17.11.2021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8B05704-6052-4807-91A6-F82DD36345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712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B05704-6052-4807-91A6-F82DD36345F9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57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BDF17-40C6-4D19-A30C-E02F85280653}" type="datetime1">
              <a:rPr lang="ru-RU"/>
              <a:pPr>
                <a:defRPr/>
              </a:pPr>
              <a:t>17.11.2021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FC54C-1070-4CB7-A6DB-42D4DC481A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8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1F351-453D-4720-AD59-83727A1E4DAA}" type="datetime1">
              <a:rPr lang="ru-RU"/>
              <a:pPr>
                <a:defRPr/>
              </a:pPr>
              <a:t>17.11.2021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DCE4C-C4A8-44AC-B2BD-CBC4ED29DB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1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E5ABC-5B7C-4139-9547-B86399F95900}" type="datetime1">
              <a:rPr lang="ru-RU"/>
              <a:pPr>
                <a:defRPr/>
              </a:pPr>
              <a:t>17.11.2021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B5489-23E2-466F-94FF-9A819A60D5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67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06452-75C2-4B2E-AE61-DD036ACDEE55}" type="datetime1">
              <a:rPr lang="ru-RU"/>
              <a:pPr>
                <a:defRPr/>
              </a:pPr>
              <a:t>17.11.2021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DA7E3-521D-4767-BE04-6FE7BC283C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5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C97C6-49C8-4DE2-92E4-09685E40CF21}" type="datetime1">
              <a:rPr lang="ru-RU"/>
              <a:pPr>
                <a:defRPr/>
              </a:pPr>
              <a:t>17.11.2021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A369-067B-46F1-95D8-DF0EFC8B8A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0B2B8-CBDB-4429-BD92-40FD8F8671E9}" type="datetime1">
              <a:rPr lang="ru-RU"/>
              <a:pPr>
                <a:defRPr/>
              </a:pPr>
              <a:t>17.11.2021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44BE-D349-4F62-8102-45E9088C3E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72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38247-10FB-4894-99FD-9849C162A878}" type="datetime1">
              <a:rPr lang="ru-RU"/>
              <a:pPr>
                <a:defRPr/>
              </a:pPr>
              <a:t>17.11.2021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7AFBF-0B22-453D-9A06-54D8E94410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6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77762-1D5B-468E-BF21-F04173DEFA1B}" type="datetime1">
              <a:rPr lang="ru-RU"/>
              <a:pPr>
                <a:defRPr/>
              </a:pPr>
              <a:t>17.11.2021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1B130-6B4A-4814-8234-0D00F328BC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8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21E61-3F4E-4CE8-AA64-51D09D3CD683}" type="datetime1">
              <a:rPr lang="ru-RU"/>
              <a:pPr>
                <a:defRPr/>
              </a:pPr>
              <a:t>17.11.2021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49AC1-7B71-4461-B9A9-765B7AFC4C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1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AF5C6-6FEB-4A35-A4A2-B019A0556E75}" type="datetime1">
              <a:rPr lang="ru-RU"/>
              <a:pPr>
                <a:defRPr/>
              </a:pPr>
              <a:t>17.11.2021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24EC1-DDE2-4C55-9401-3634A00CF9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46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2EFFD-331B-4C69-81D1-7FCECA901D89}" type="datetime1">
              <a:rPr lang="ru-RU"/>
              <a:pPr>
                <a:defRPr/>
              </a:pPr>
              <a:t>17.11.2021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F452A-AAFE-4CD3-BCF6-D41924F19C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030CA-F448-4063-A232-643107BF4DAB}" type="datetime1">
              <a:rPr lang="ru-RU"/>
              <a:pPr>
                <a:defRPr/>
              </a:pPr>
              <a:t>17.11.2021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3CC22-3613-47F8-BAF6-89997D26C7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73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DD272C3-DA1B-4933-A264-3FA3EF495BDC}" type="datetime1">
              <a:rPr lang="ru-RU"/>
              <a:pPr>
                <a:defRPr/>
              </a:pPr>
              <a:t>17.11.2021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760D991-14ED-46E5-90A6-E37879E074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windows.forms.listbox?view=windowsdesktop-5.0" TargetMode="External"/><Relationship Id="rId2" Type="http://schemas.openxmlformats.org/officeDocument/2006/relationships/hyperlink" Target="https://docs.microsoft.com/ru-ru/dotnet/api/system.windows.forms.button?view=windowsdesktop-5.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desktop/winforms/controls/textbox-control-windows-forms?view=netframeworkdesktop-4.8&amp;viewFallbackFrom=netdesktop-5.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api/system.windows.forms.control.anchor?view=windowsdesktop-5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windows.forms.form?view=windowsdesktop-5.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Модуль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практическое занятие, неделя 4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ru-RU" dirty="0"/>
          </a:p>
          <a:p>
            <a:pPr eaLnBrk="1" hangingPunct="1"/>
            <a:endParaRPr lang="ru-RU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dirty="0">
                <a:cs typeface="Arial" charset="0"/>
              </a:rPr>
              <a:t>Дисциплина «Программирование»	В.В. </a:t>
            </a:r>
            <a:r>
              <a:rPr lang="ru-RU" dirty="0" err="1">
                <a:cs typeface="Arial" charset="0"/>
              </a:rPr>
              <a:t>Подбельский</a:t>
            </a:r>
            <a:r>
              <a:rPr lang="ru-RU" dirty="0">
                <a:cs typeface="Arial" charset="0"/>
              </a:rPr>
              <a:t>, О.В. </a:t>
            </a:r>
            <a:r>
              <a:rPr lang="ru-RU" dirty="0" err="1">
                <a:cs typeface="Arial" charset="0"/>
              </a:rPr>
              <a:t>Максименкова</a:t>
            </a:r>
            <a:endParaRPr lang="ru-RU" dirty="0">
              <a:cs typeface="Arial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 bwMode="auto">
          <a:xfrm>
            <a:off x="685800" y="4191000"/>
            <a:ext cx="7772400" cy="16002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ru-RU" sz="2800" b="1">
                <a:solidFill>
                  <a:srgbClr val="009900"/>
                </a:solidFill>
              </a:rPr>
              <a:t>Программы </a:t>
            </a:r>
            <a:r>
              <a:rPr lang="en-US" sz="2800" b="1">
                <a:solidFill>
                  <a:srgbClr val="009900"/>
                </a:solidFill>
              </a:rPr>
              <a:t>Windows </a:t>
            </a:r>
            <a:r>
              <a:rPr lang="en-US" sz="2800" b="1" dirty="0">
                <a:solidFill>
                  <a:srgbClr val="009900"/>
                </a:solidFill>
              </a:rPr>
              <a:t>Forms</a:t>
            </a:r>
            <a:endParaRPr lang="ru-RU" sz="2800" b="1" dirty="0">
              <a:solidFill>
                <a:srgbClr val="009900"/>
              </a:solidFill>
            </a:endParaRPr>
          </a:p>
          <a:p>
            <a:pPr eaLnBrk="1" hangingPunct="1">
              <a:defRPr/>
            </a:pPr>
            <a:endParaRPr lang="ru-RU" sz="2800" b="1" kern="1200" dirty="0">
              <a:solidFill>
                <a:srgbClr val="009900"/>
              </a:solidFill>
            </a:endParaRPr>
          </a:p>
          <a:p>
            <a:pPr eaLnBrk="1" hangingPunct="1">
              <a:defRPr/>
            </a:pPr>
            <a:endParaRPr lang="ru-RU" sz="2800" b="1" kern="12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AF5DCA-0EC1-4207-936E-44CE343601F0}"/>
              </a:ext>
            </a:extLst>
          </p:cNvPr>
          <p:cNvSpPr txBox="1"/>
          <p:nvPr/>
        </p:nvSpPr>
        <p:spPr>
          <a:xfrm>
            <a:off x="190500" y="1089164"/>
            <a:ext cx="8763000" cy="563231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Обработчик событий, инициированных тиками таймера: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timer1_Tick(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(step &gt; 0)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 = label1.Text;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label1.Text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.Opacity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.Opacity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-= step;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label1.Text =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"Кот уже ушел!"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step = -step;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Здесь шаг отрицательный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.Opacity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-= step;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ru-RU" sz="3200" b="1" dirty="0"/>
              <a:t>Задача 2.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05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3. Ряд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Пелла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107504" y="747905"/>
            <a:ext cx="8928992" cy="246507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000" dirty="0">
                <a:latin typeface="Arial" pitchFamily="34" charset="0"/>
                <a:cs typeface="Arial" pitchFamily="34" charset="0"/>
              </a:rPr>
              <a:t>Разработать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Windows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-приложение с двумя элементами пользовательского интерфейса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Button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и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Label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При каждом нажатии кнопки выводить в текстовое поле элемента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Label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значение очередного члена ряда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Пелла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ru-RU" sz="20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= 1,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ru-RU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= 2,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ru-RU" sz="20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= 5, …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ru-RU" sz="2000" baseline="-25000" dirty="0">
                <a:latin typeface="Arial" pitchFamily="34" charset="0"/>
                <a:cs typeface="Arial" pitchFamily="34" charset="0"/>
              </a:rPr>
              <a:t>-2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+ 2*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ru-RU" sz="2000" baseline="-25000" dirty="0">
                <a:latin typeface="Arial" pitchFamily="34" charset="0"/>
                <a:cs typeface="Arial" pitchFamily="34" charset="0"/>
              </a:rPr>
              <a:t>-1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…</a:t>
            </a:r>
          </a:p>
          <a:p>
            <a:pPr algn="just"/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000" dirty="0">
                <a:latin typeface="Arial" pitchFamily="34" charset="0"/>
                <a:cs typeface="Arial" pitchFamily="34" charset="0"/>
              </a:rPr>
              <a:t>Для представления членов ряда использовать переменные типа  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При возникновении переполнения выдать в диалоговом окне 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MessageBox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сообщение "Переполнение! Ряд начнем с начала!". 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67368"/>
            <a:ext cx="8784976" cy="322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FA469DC3-F73C-4C8E-859A-9A8B7C52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39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692696"/>
            <a:ext cx="8610600" cy="16323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Разместите на форме элементы управления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Button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Label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. </a:t>
            </a:r>
          </a:p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Задайте свойства: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Form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1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: </a:t>
            </a:r>
          </a:p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Text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= Ряд </a:t>
            </a:r>
            <a:r>
              <a:rPr lang="ru-RU" sz="2000" dirty="0" err="1">
                <a:latin typeface="Arial" pitchFamily="34" charset="0"/>
                <a:ea typeface="+mj-ea"/>
                <a:cs typeface="Arial" pitchFamily="34" charset="0"/>
              </a:rPr>
              <a:t>Пелла</a:t>
            </a:r>
            <a:endParaRPr lang="ru-RU" sz="20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StartPosition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= 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CenterScreen</a:t>
            </a:r>
            <a:endParaRPr lang="ru-RU" sz="2000" b="1" dirty="0">
              <a:solidFill>
                <a:srgbClr val="0000FF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button1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: 	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Text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= 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Следующий член ряда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20F81-1C4C-4E43-8410-7A626461616F}"/>
              </a:ext>
            </a:extLst>
          </p:cNvPr>
          <p:cNvSpPr txBox="1"/>
          <p:nvPr/>
        </p:nvSpPr>
        <p:spPr>
          <a:xfrm>
            <a:off x="228600" y="2721965"/>
            <a:ext cx="8610600" cy="3970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Поля объекта класса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Form1: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old = 1, last = 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"Член ряда </a:t>
            </a:r>
            <a:r>
              <a:rPr lang="ru-RU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Пелла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label1.Text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Применение поля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продолжение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39626D40-8FF0-4353-A6C2-DFA3D2ED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9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ABC29-5D97-483A-943F-F7BC21F7E993}"/>
              </a:ext>
            </a:extLst>
          </p:cNvPr>
          <p:cNvSpPr txBox="1"/>
          <p:nvPr/>
        </p:nvSpPr>
        <p:spPr>
          <a:xfrm>
            <a:off x="246410" y="670095"/>
            <a:ext cx="8610600" cy="42473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обработки события "Нажатие на клавишу":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3ащита от переполнения: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(old &gt;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last - last)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Диалоговое окно, захватывающее фокус: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Переполнение!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\r\n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 Ряд начнем с начала!"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last = 0; old = 1;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Локальная переменная метода: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now = old + 2 * last;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old = last; last = now;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label1.Text = text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now.ToString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button1_Click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CEFCCD-C41B-442C-92F6-79C03F811657}"/>
              </a:ext>
            </a:extLst>
          </p:cNvPr>
          <p:cNvSpPr/>
          <p:nvPr/>
        </p:nvSpPr>
        <p:spPr>
          <a:xfrm>
            <a:off x="246410" y="5486400"/>
            <a:ext cx="8610600" cy="87125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0"/>
              </a:spcBef>
            </a:pP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TODO: 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Реализуйте контроль за переполнением с помощью блока </a:t>
            </a:r>
            <a:r>
              <a:rPr lang="en-US" sz="2000" b="1" dirty="0">
                <a:latin typeface="Consolas" panose="020B0609020204030204" pitchFamily="49" charset="0"/>
                <a:ea typeface="+mj-ea"/>
                <a:cs typeface="Arial" pitchFamily="34" charset="0"/>
              </a:rPr>
              <a:t>checked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и контроля возникающих исключений.</a:t>
            </a:r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4795CB86-EF2B-4B52-95FB-0FB31764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12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457200" y="205333"/>
            <a:ext cx="822960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4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ListBox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836712"/>
            <a:ext cx="8352928" cy="1800200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Разработать </a:t>
            </a:r>
            <a:r>
              <a:rPr lang="ru-RU" sz="2000" dirty="0" err="1">
                <a:latin typeface="Arial" pitchFamily="34" charset="0"/>
                <a:ea typeface="+mj-ea"/>
                <a:cs typeface="Arial" pitchFamily="34" charset="0"/>
              </a:rPr>
              <a:t>Windows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-приложение. В поле 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ListBox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вывести в виде списка элементы массива строк. Выделяя элемент списка, удалять его и из списка и из массива. Обеспечить возможность восстановления начального состояния списка и массива. Некоторые свойства элементов задавать в коде, другие – в коде программы. 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6192688" cy="37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8BB4FF2A-90F6-41DB-A814-33A4571E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2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3028" y="116632"/>
            <a:ext cx="822960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016" y="980728"/>
            <a:ext cx="8605464" cy="25922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Разместите на форме элементы управления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Button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ListBox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. </a:t>
            </a:r>
          </a:p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Задайте свойства: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Form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1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: </a:t>
            </a:r>
            <a:endParaRPr lang="en-US" sz="20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         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Text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ea typeface="+mj-ea"/>
                <a:cs typeface="Arial" pitchFamily="34" charset="0"/>
              </a:rPr>
              <a:t>ListBox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 (заголовок формы)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; 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          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StartPosition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= 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CenterScreen</a:t>
            </a:r>
            <a:endParaRPr lang="ru-RU" sz="2000" b="1" dirty="0">
              <a:solidFill>
                <a:srgbClr val="0000FF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buttonInit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: </a:t>
            </a:r>
            <a:endParaRPr lang="en-US" sz="20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         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Text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= Отобразить начальный список</a:t>
            </a:r>
          </a:p>
          <a:p>
            <a:pPr algn="just">
              <a:spcBef>
                <a:spcPct val="0"/>
              </a:spcBef>
            </a:pP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buttonDelete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: </a:t>
            </a:r>
            <a:endParaRPr lang="en-US" sz="20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         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Text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= Удалить выбранный элемент</a:t>
            </a:r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0CE2DC94-7163-4B85-B6CB-1A8B7EA4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04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228600" y="692696"/>
            <a:ext cx="8762999" cy="563231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Свойства формы: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.StartPosition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FormStartPosition.CenterScreen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заголовок формы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Установить начальные свойств элементов: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listBox1.Visible =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не показывать!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buttonDelete.Visible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не показывать!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поля объекта класса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Form1: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lines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"один"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"два"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"три"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"четыре"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"пять"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"шесть"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"семь"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newLines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// КОД ОБРАБОТЧИКОВ 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495811" y="116632"/>
            <a:ext cx="8229600" cy="5040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4</a:t>
            </a:r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99B9637C-63FD-4697-8FEB-95A7A9EA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92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>
            <a:spLocks noChangeArrowheads="1"/>
          </p:cNvSpPr>
          <p:nvPr/>
        </p:nvSpPr>
        <p:spPr bwMode="auto">
          <a:xfrm>
            <a:off x="266700" y="548819"/>
            <a:ext cx="8610600" cy="624786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buttonInit_Click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показать исходный список: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listBox1.Visible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показать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listBox1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listBox1.Items.Clear();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очистить поле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listBox1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listBox1.Items.AddRange(lines);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поместить все строки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newLines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lines;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запомнить список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buttonDelete.Visible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показать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buttonDelete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buttonInit_Click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buttonDelete_Click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удалить выбранный элемент: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listBox1.SelectedIndex;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номер выделенной строки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(n == -1)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Выделенная строка отсутствует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Диалоговое окно, захватывающее фокус: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"Список пуст или \r\</a:t>
            </a:r>
            <a:r>
              <a:rPr lang="ru-R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nнет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 выделенного элемента!"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//.. ничего не выбрано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tempLines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newLines.Length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k = 0, i = 0; i &lt; newLines.Length;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n)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tempLines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[k++]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newLines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newLines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tempLines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listBox1.Items.Clear();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очистить список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listBox1.Items.AddRange(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newLines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поместить строки в список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buttonDelete_Click</a:t>
            </a:r>
            <a:endParaRPr lang="ru-RU" sz="1600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61317"/>
            <a:ext cx="822960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59292" y="4753993"/>
            <a:ext cx="7441707" cy="144016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17ABBEEB-5FDE-4AB2-B905-04FB2505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661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8918" y="620688"/>
            <a:ext cx="8640960" cy="4035705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0"/>
              </a:spcBef>
            </a:pPr>
            <a:r>
              <a:rPr lang="ru-RU" sz="2000" b="1" dirty="0">
                <a:latin typeface="Arial" pitchFamily="34" charset="0"/>
                <a:ea typeface="+mj-ea"/>
                <a:cs typeface="Arial" pitchFamily="34" charset="0"/>
              </a:rPr>
              <a:t>1) 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listBox1.Items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– это коллекция.</a:t>
            </a:r>
          </a:p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Для удаления элемента из списка удобно пользоваться методами работы с коллекциями. </a:t>
            </a:r>
          </a:p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В нашем случае – можно применить нестатический метод </a:t>
            </a:r>
            <a:r>
              <a:rPr lang="ru-RU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public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virtual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void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RemoveAt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(</a:t>
            </a:r>
            <a:r>
              <a:rPr lang="ru-RU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int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index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) 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– он удаляет элемент с индексом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index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из коллекции и выполняет сдвиг элементов на один элемент, удаляя пропуск.</a:t>
            </a:r>
          </a:p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Для реализации этого варианта в программе текст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,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выделенный черной рамкой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заменим одним оператором: </a:t>
            </a:r>
          </a:p>
          <a:p>
            <a:pPr algn="just">
              <a:spcBef>
                <a:spcPct val="0"/>
              </a:spcBef>
            </a:pP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listBox1.Items.RemoveAt(n);</a:t>
            </a:r>
            <a:endParaRPr lang="ru-RU" sz="2000" b="1" dirty="0">
              <a:solidFill>
                <a:srgbClr val="0000FF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just"/>
            <a:r>
              <a:rPr lang="ru-RU" sz="2000" b="1" dirty="0">
                <a:latin typeface="Arial" pitchFamily="34" charset="0"/>
                <a:ea typeface="+mj-ea"/>
                <a:cs typeface="Arial" pitchFamily="34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*</a:t>
            </a:r>
            <a:r>
              <a:rPr lang="ru-RU" sz="2000" b="1" dirty="0">
                <a:latin typeface="Arial" pitchFamily="34" charset="0"/>
                <a:ea typeface="+mj-ea"/>
                <a:cs typeface="Arial" pitchFamily="34" charset="0"/>
              </a:rPr>
              <a:t>) 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Модифицируйте программу для возможности множественного выбора (удаления сразу нескольких элементов, используйте </a:t>
            </a:r>
            <a:r>
              <a:rPr lang="en-US" sz="2000" dirty="0" err="1">
                <a:latin typeface="Arial" pitchFamily="34" charset="0"/>
                <a:ea typeface="+mj-ea"/>
                <a:cs typeface="Arial" pitchFamily="34" charset="0"/>
              </a:rPr>
              <a:t>ListBox.SelectionMode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).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33325"/>
            <a:ext cx="822960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Задание к задаче 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19" y="4726885"/>
            <a:ext cx="8640961" cy="923330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Описание </a:t>
            </a:r>
            <a:r>
              <a:rPr lang="en-US" b="1" dirty="0"/>
              <a:t>Button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https://docs.microsoft.com/ru-ru/dotnet/api/system.windows.forms.button?view=windowsdesktop-5.0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8917" y="5791200"/>
            <a:ext cx="8640961" cy="923330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Описание </a:t>
            </a:r>
            <a:r>
              <a:rPr lang="en-US" b="1" dirty="0" err="1"/>
              <a:t>ListBox</a:t>
            </a:r>
            <a:r>
              <a:rPr lang="en-US" b="1" dirty="0"/>
              <a:t>:</a:t>
            </a:r>
          </a:p>
          <a:p>
            <a:r>
              <a:rPr lang="en-US" dirty="0">
                <a:hlinkClick r:id="rId3"/>
              </a:rPr>
              <a:t>https://docs.microsoft.com/ru-ru/dotnet/api/system.windows.forms.listbox?view=windowsdesktop-5.0</a:t>
            </a:r>
            <a:endParaRPr lang="ru-RU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57201E77-A06C-4490-BCB5-44748EB4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01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457200" y="61317"/>
            <a:ext cx="822960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5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Многострочный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TextBox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625912"/>
            <a:ext cx="8568952" cy="19389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Разработать </a:t>
            </a:r>
            <a:r>
              <a:rPr lang="ru-RU" sz="2000" dirty="0" err="1">
                <a:latin typeface="Arial" pitchFamily="34" charset="0"/>
                <a:ea typeface="+mj-ea"/>
                <a:cs typeface="Arial" pitchFamily="34" charset="0"/>
              </a:rPr>
              <a:t>Windows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-приложение. В поле 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TextBox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(в режиме ввода многострочных данных и их редактирования) вывести в виде списка элементы массива строк. Изменяя, добавляя или удаляя элемент списка, изменять, добавлять или удалять его в массиве. Вывести в окно </a:t>
            </a:r>
            <a:r>
              <a:rPr lang="ru-RU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MessageBox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массив после изменений. Обеспечить возможность восстановления начального состояния списка.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76600"/>
            <a:ext cx="419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3352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378C7590-FFDF-4B02-BF65-F6CCAD3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15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75EABE-D8AC-443A-B54F-ABA0EDF4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1" y="1552385"/>
            <a:ext cx="5581114" cy="390678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73905" y="116632"/>
            <a:ext cx="8229600" cy="576064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Создание проекта оконного приложения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1000" y="826960"/>
            <a:ext cx="7920880" cy="369332"/>
          </a:xfrm>
          <a:prstGeom prst="rect">
            <a:avLst/>
          </a:prstGeom>
          <a:ln w="2222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File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ru-RU" b="1" dirty="0"/>
              <a:t> </a:t>
            </a:r>
            <a:r>
              <a:rPr lang="en-US" b="1" dirty="0"/>
              <a:t>New</a:t>
            </a:r>
            <a:r>
              <a:rPr lang="ru-RU" b="1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/>
              <a:t> Project (</a:t>
            </a:r>
            <a:r>
              <a:rPr lang="ru-RU" b="1" dirty="0"/>
              <a:t>Файл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ru-RU" b="1" dirty="0"/>
              <a:t>Создать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ru-RU" b="1" dirty="0"/>
              <a:t>Проект)</a:t>
            </a:r>
          </a:p>
        </p:txBody>
      </p:sp>
      <p:sp>
        <p:nvSpPr>
          <p:cNvPr id="6" name="Овал 5"/>
          <p:cNvSpPr/>
          <p:nvPr/>
        </p:nvSpPr>
        <p:spPr>
          <a:xfrm>
            <a:off x="1868749" y="3748724"/>
            <a:ext cx="3962400" cy="60092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6248400" y="2057400"/>
            <a:ext cx="2561162" cy="895454"/>
          </a:xfrm>
          <a:prstGeom prst="wedgeRoundRectCallout">
            <a:avLst>
              <a:gd name="adj1" fmla="val -164595"/>
              <a:gd name="adj2" fmla="val 158247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u="sng" dirty="0"/>
              <a:t>Шаблон</a:t>
            </a:r>
            <a:r>
              <a:rPr lang="en-US" b="1" dirty="0"/>
              <a:t>:</a:t>
            </a:r>
          </a:p>
          <a:p>
            <a:pPr algn="ctr"/>
            <a:r>
              <a:rPr lang="en-US" b="1" dirty="0"/>
              <a:t>Windows Forms</a:t>
            </a:r>
            <a:r>
              <a:rPr lang="ru-RU" b="1" dirty="0"/>
              <a:t> </a:t>
            </a:r>
            <a:r>
              <a:rPr lang="en-US" b="1" dirty="0"/>
              <a:t>App</a:t>
            </a:r>
            <a:endParaRPr lang="ru-RU" b="1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F6B6872-E4AA-49BE-9D49-7B3D8E511310}"/>
              </a:ext>
            </a:extLst>
          </p:cNvPr>
          <p:cNvSpPr/>
          <p:nvPr/>
        </p:nvSpPr>
        <p:spPr>
          <a:xfrm>
            <a:off x="4939962" y="5009468"/>
            <a:ext cx="654968" cy="1840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ая прямоугольная выноска 6">
            <a:extLst>
              <a:ext uri="{FF2B5EF4-FFF2-40B4-BE49-F238E27FC236}">
                <a16:creationId xmlns:a16="http://schemas.microsoft.com/office/drawing/2014/main" id="{17C8423C-8BB3-4A1E-B712-BC3BD38FC3BC}"/>
              </a:ext>
            </a:extLst>
          </p:cNvPr>
          <p:cNvSpPr/>
          <p:nvPr/>
        </p:nvSpPr>
        <p:spPr>
          <a:xfrm>
            <a:off x="6189257" y="3121690"/>
            <a:ext cx="2561162" cy="895454"/>
          </a:xfrm>
          <a:prstGeom prst="wedgeRoundRectCallout">
            <a:avLst>
              <a:gd name="adj1" fmla="val -84871"/>
              <a:gd name="adj2" fmla="val 15626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Нажимаем </a:t>
            </a:r>
            <a:endParaRPr lang="en-US" b="1" dirty="0"/>
          </a:p>
          <a:p>
            <a:pPr algn="ctr"/>
            <a:r>
              <a:rPr lang="en-US" b="1" dirty="0"/>
              <a:t>Next</a:t>
            </a:r>
            <a:endParaRPr lang="ru-RU" b="1" dirty="0"/>
          </a:p>
        </p:txBody>
      </p:sp>
      <p:sp>
        <p:nvSpPr>
          <p:cNvPr id="17" name="Номер слайда 2">
            <a:extLst>
              <a:ext uri="{FF2B5EF4-FFF2-40B4-BE49-F238E27FC236}">
                <a16:creationId xmlns:a16="http://schemas.microsoft.com/office/drawing/2014/main" id="{387D1868-2EDB-4B7C-896E-F5AF936E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BFD4EC3-1477-439E-83F5-783459A21923}"/>
              </a:ext>
            </a:extLst>
          </p:cNvPr>
          <p:cNvSpPr/>
          <p:nvPr/>
        </p:nvSpPr>
        <p:spPr>
          <a:xfrm>
            <a:off x="478344" y="5484018"/>
            <a:ext cx="7920880" cy="646331"/>
          </a:xfrm>
          <a:prstGeom prst="rect">
            <a:avLst/>
          </a:prstGeom>
          <a:ln w="2222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Далее:</a:t>
            </a:r>
          </a:p>
          <a:p>
            <a:r>
              <a:rPr lang="ru-RU" b="1" dirty="0"/>
              <a:t>Определяем имя проекта и выбираем версию </a:t>
            </a:r>
            <a:r>
              <a:rPr lang="en-US" b="1" dirty="0" err="1"/>
              <a:t>.Net</a:t>
            </a:r>
            <a:r>
              <a:rPr lang="en-US" b="1" dirty="0"/>
              <a:t> 5.0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6190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764704"/>
            <a:ext cx="8352928" cy="273630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0"/>
              </a:spcBef>
            </a:pP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Form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1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: </a:t>
            </a:r>
            <a:endParaRPr lang="en-US" sz="20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Text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= </a:t>
            </a:r>
            <a:r>
              <a:rPr lang="en-US" sz="2000" dirty="0" err="1">
                <a:latin typeface="Arial" pitchFamily="34" charset="0"/>
                <a:ea typeface="+mj-ea"/>
                <a:cs typeface="Arial" pitchFamily="34" charset="0"/>
              </a:rPr>
              <a:t>TextBox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	</a:t>
            </a:r>
            <a:endParaRPr lang="en-US" sz="20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            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StartPosition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= 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CenterScreen</a:t>
            </a:r>
            <a:endParaRPr lang="ru-RU" sz="2000" b="1" dirty="0">
              <a:solidFill>
                <a:srgbClr val="0000FF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buttonInit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: </a:t>
            </a:r>
            <a:endParaRPr lang="en-US" sz="20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Text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= Вывести исходный список</a:t>
            </a:r>
          </a:p>
          <a:p>
            <a:pPr algn="just">
              <a:spcBef>
                <a:spcPct val="0"/>
              </a:spcBef>
            </a:pP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buttonShow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: </a:t>
            </a:r>
            <a:endParaRPr lang="en-US" sz="20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Text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= Показать измененный список</a:t>
            </a:r>
          </a:p>
          <a:p>
            <a:pPr algn="just">
              <a:spcBef>
                <a:spcPct val="0"/>
              </a:spcBef>
            </a:pP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textbox1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: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	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Multiline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True</a:t>
            </a:r>
            <a:endParaRPr lang="ru-RU" sz="2000" b="1" dirty="0">
              <a:solidFill>
                <a:srgbClr val="0000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5</a:t>
            </a: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DBF3CFAF-4574-4B8F-999E-CBCA8923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89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251520" y="836712"/>
            <a:ext cx="8568952" cy="535531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buttonShow.Visible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скрыть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кнопку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lines =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"один"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"два"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"три"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"четыре"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"пять"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"шесть"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"семь"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buttonInit_Click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textBox1.Lines = lines;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buttonShow.Visible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показать вторую кнопку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КОД ОБРАБОТЧИКА НАЖАТИЯ НА ВТОРУЮ КНОПКУ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900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5</a:t>
            </a:r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758DEE7A-4AD0-40C4-B41E-3B005F98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805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>
            <a:spLocks noChangeArrowheads="1"/>
          </p:cNvSpPr>
          <p:nvPr/>
        </p:nvSpPr>
        <p:spPr bwMode="auto">
          <a:xfrm>
            <a:off x="251520" y="1284585"/>
            <a:ext cx="8568952" cy="1754326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buttonShow_Click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 textBox1.Lines - измененный список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textBox1.Lines);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$"Результат изменений:\r\n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5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4572000"/>
            <a:ext cx="8568952" cy="1200329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ru-RU" b="1" dirty="0"/>
              <a:t>Описание элемента управления </a:t>
            </a:r>
            <a:r>
              <a:rPr lang="en-US" b="1" dirty="0" err="1"/>
              <a:t>TextBox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https://docs.microsoft.com/ru-ru/dotnet/desktop/winforms/controls/textbox-control-windows-forms?view=netframeworkdesktop-4.8&amp;viewFallbackFrom=netdesktop-5.0</a:t>
            </a:r>
            <a:endParaRPr lang="en-US" dirty="0"/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44F0D098-A0EB-4DFA-9752-E437146A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320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446856" y="44624"/>
            <a:ext cx="822960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6. Цифры числа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20084"/>
            <a:ext cx="8928992" cy="707886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Упорядочить по убыванию цифры натурального числа, вводимого с клавиатуры в текстовое поле</a:t>
            </a:r>
            <a:r>
              <a:rPr lang="en-US" sz="2000" dirty="0"/>
              <a:t>,</a:t>
            </a:r>
            <a:r>
              <a:rPr lang="ru-RU" sz="2000" dirty="0"/>
              <a:t> представленное элементом </a:t>
            </a:r>
            <a:r>
              <a:rPr lang="en-US" sz="2000" b="1" dirty="0" err="1">
                <a:solidFill>
                  <a:srgbClr val="FF0000"/>
                </a:solidFill>
              </a:rPr>
              <a:t>TextBox</a:t>
            </a:r>
            <a:r>
              <a:rPr lang="ru-RU" sz="2000" dirty="0">
                <a:solidFill>
                  <a:srgbClr val="FF0000"/>
                </a:solidFill>
              </a:rPr>
              <a:t>.</a:t>
            </a:r>
            <a:endParaRPr lang="ru-RU" sz="2000" dirty="0">
              <a:solidFill>
                <a:srgbClr val="FF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grpSp>
        <p:nvGrpSpPr>
          <p:cNvPr id="2" name="Группа 8"/>
          <p:cNvGrpSpPr/>
          <p:nvPr/>
        </p:nvGrpSpPr>
        <p:grpSpPr>
          <a:xfrm>
            <a:off x="908059" y="1447800"/>
            <a:ext cx="7393562" cy="2485257"/>
            <a:chOff x="0" y="555096"/>
            <a:chExt cx="5520260" cy="1596432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55096"/>
              <a:ext cx="2609850" cy="1596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611" y="897731"/>
              <a:ext cx="1257300" cy="108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7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710" y="931069"/>
              <a:ext cx="1352550" cy="101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96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7504" y="3933056"/>
            <a:ext cx="8928992" cy="26201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0"/>
              </a:spcBef>
            </a:pP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Form1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: 	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Text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= 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Упорядочить цифры числа</a:t>
            </a:r>
          </a:p>
          <a:p>
            <a:pPr algn="just">
              <a:spcBef>
                <a:spcPct val="0"/>
              </a:spcBef>
            </a:pP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Label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1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:	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Text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= Введите натуральное число: 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Font.Size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12</a:t>
            </a:r>
            <a:endParaRPr lang="ru-RU" sz="2000" b="1" dirty="0">
              <a:solidFill>
                <a:srgbClr val="0000FF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Font.Bold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True</a:t>
            </a:r>
            <a:endParaRPr lang="ru-RU" sz="2000" b="1" dirty="0">
              <a:solidFill>
                <a:srgbClr val="0000FF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button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1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: </a:t>
            </a:r>
            <a:endParaRPr lang="en-US" sz="2000" dirty="0"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Text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 = Разместить цифры по убыванию</a:t>
            </a:r>
          </a:p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Font.Size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12</a:t>
            </a:r>
            <a:endParaRPr lang="ru-RU" sz="2000" b="1" dirty="0">
              <a:solidFill>
                <a:srgbClr val="0000FF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Font.Bold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True</a:t>
            </a:r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id="{586379FC-5962-48AC-816C-C8CC2B7F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938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467544" y="7500"/>
            <a:ext cx="822960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6</a:t>
            </a:r>
          </a:p>
        </p:txBody>
      </p:sp>
      <p:sp>
        <p:nvSpPr>
          <p:cNvPr id="6" name="Прямоугольник 6"/>
          <p:cNvSpPr>
            <a:spLocks noChangeArrowheads="1"/>
          </p:cNvSpPr>
          <p:nvPr/>
        </p:nvSpPr>
        <p:spPr bwMode="auto">
          <a:xfrm>
            <a:off x="179512" y="836712"/>
            <a:ext cx="8712968" cy="507831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"Упорядочить цифры числа"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Массив-образец цифр сделаем статическим: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sample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"0123456789"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temp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sample.ToCharArray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Обработчики событий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9A629D84-D0BB-40BF-B4FE-8F29676E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770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457200" y="-10691"/>
            <a:ext cx="822960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6</a:t>
            </a: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257888" y="484070"/>
            <a:ext cx="8628223" cy="590931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(textBox1.Text.IndexOfAny(temp) == -1)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Диалоговое окно, захватывающее фокус: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"Не введены цифры!"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textBox1.Focus();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установить фокус ввода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 = textBox1.Text.Trim();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убираем пробелы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t = 0;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вспомогательная переменная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sample.IndexOf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t);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(t == -1)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Диалоговое окно, захватывающее фокус: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"Это не натуральное число!"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textBox1.Focus();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установить фокус ввода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arNumb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number.ToCharArray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массив из строки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arNumb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сортировка по возрастанию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Array.Reverse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arNumb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реверсирование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textBox1.Text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arNumb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из массива в строку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ru-RU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BFD340-1370-485B-97EE-C9E3E0097698}"/>
              </a:ext>
            </a:extLst>
          </p:cNvPr>
          <p:cNvSpPr/>
          <p:nvPr/>
        </p:nvSpPr>
        <p:spPr>
          <a:xfrm>
            <a:off x="257888" y="6403737"/>
            <a:ext cx="8568952" cy="369332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*</a:t>
            </a:r>
            <a:r>
              <a:rPr lang="en-US" b="1" dirty="0"/>
              <a:t>TODO</a:t>
            </a:r>
            <a:r>
              <a:rPr lang="en-US" dirty="0"/>
              <a:t>:</a:t>
            </a:r>
            <a:r>
              <a:rPr lang="ru-RU" dirty="0"/>
              <a:t> Подумайте</a:t>
            </a:r>
            <a:r>
              <a:rPr lang="en-US" dirty="0"/>
              <a:t> </a:t>
            </a:r>
            <a:r>
              <a:rPr lang="ru-RU" dirty="0"/>
              <a:t>над использованием </a:t>
            </a:r>
            <a:r>
              <a:rPr lang="en-US" dirty="0"/>
              <a:t>LINQ </a:t>
            </a:r>
            <a:r>
              <a:rPr lang="ru-RU" dirty="0"/>
              <a:t>вместо методов </a:t>
            </a:r>
            <a:r>
              <a:rPr lang="en-US" dirty="0"/>
              <a:t>Array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45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457200" y="61317"/>
            <a:ext cx="8229600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7. Размер формы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8426" y="710475"/>
            <a:ext cx="8532440" cy="317009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Разработать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Windows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-приложение, в котором программно изменяются значения свойств элементов управления. 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Поместить в центр формы одну кнопку и в обработчике события «нажатие на кнопку» изменять размеры формы. 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 начале при каждом нажатии на кнопку уменьшать размеры формы, как только форма достигнет минимальных размеров – увеличивать ее размеры при нажатии на ту же кнопку. 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Когда форма достигнет максимальных размеров – переключить кнопку на уменьшение и т. д.  Начальный вид формы показан на рисунке. 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49928"/>
            <a:ext cx="4680520" cy="227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295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3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566678"/>
            <a:ext cx="8928992" cy="2862322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Form</a:t>
            </a:r>
            <a:r>
              <a:rPr lang="ru-RU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dirty="0">
                <a:latin typeface="Arial" pitchFamily="34" charset="0"/>
                <a:cs typeface="Arial" pitchFamily="34" charset="0"/>
              </a:rPr>
              <a:t>: 	</a:t>
            </a: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ru-RU" dirty="0">
                <a:latin typeface="Arial" pitchFamily="34" charset="0"/>
                <a:cs typeface="Arial" pitchFamily="34" charset="0"/>
              </a:rPr>
              <a:t> = Изменение размеров формы</a:t>
            </a: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StartPosition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CenterScreen</a:t>
            </a:r>
            <a:endParaRPr lang="ru-RU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MaximumSize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n-US" dirty="0">
                <a:latin typeface="Arial" pitchFamily="34" charset="0"/>
                <a:cs typeface="Arial" pitchFamily="34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700</a:t>
            </a:r>
            <a:endParaRPr lang="ru-RU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MinimumSize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220</a:t>
            </a:r>
            <a:r>
              <a:rPr lang="en-US" dirty="0">
                <a:latin typeface="Arial" pitchFamily="34" charset="0"/>
                <a:cs typeface="Arial" pitchFamily="34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100</a:t>
            </a:r>
            <a:endParaRPr lang="ru-RU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MaximizeBox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ru-RU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button1</a:t>
            </a:r>
            <a:r>
              <a:rPr lang="en-US" dirty="0">
                <a:latin typeface="Arial" pitchFamily="34" charset="0"/>
                <a:cs typeface="Arial" pitchFamily="34" charset="0"/>
              </a:rPr>
              <a:t>: 	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ru-RU" dirty="0">
                <a:latin typeface="Arial" pitchFamily="34" charset="0"/>
                <a:cs typeface="Arial" pitchFamily="34" charset="0"/>
              </a:rPr>
              <a:t>Уменьшить форму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Anchor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None</a:t>
            </a:r>
            <a:endParaRPr lang="ru-RU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ru-RU" dirty="0">
                <a:latin typeface="Arial" pitchFamily="34" charset="0"/>
                <a:cs typeface="Arial" pitchFamily="34" charset="0"/>
              </a:rPr>
              <a:t> = </a:t>
            </a:r>
            <a:r>
              <a:rPr lang="ru-RU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200</a:t>
            </a:r>
            <a:r>
              <a:rPr lang="ru-RU" dirty="0">
                <a:latin typeface="Arial" pitchFamily="34" charset="0"/>
                <a:cs typeface="Arial" pitchFamily="34" charset="0"/>
              </a:rPr>
              <a:t>; </a:t>
            </a:r>
            <a:r>
              <a:rPr lang="ru-RU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30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6"/>
          <p:cNvSpPr>
            <a:spLocks noChangeArrowheads="1"/>
          </p:cNvSpPr>
          <p:nvPr/>
        </p:nvSpPr>
        <p:spPr bwMode="auto">
          <a:xfrm>
            <a:off x="107503" y="3509134"/>
            <a:ext cx="8928992" cy="301621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900" b="1" dirty="0">
                <a:latin typeface="Arial" pitchFamily="34" charset="0"/>
                <a:cs typeface="Arial" pitchFamily="34" charset="0"/>
              </a:rPr>
              <a:t>       public Form1() </a:t>
            </a:r>
            <a:r>
              <a:rPr lang="ru-RU" sz="19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{</a:t>
            </a:r>
            <a:r>
              <a:rPr lang="ru-RU" sz="19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19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конструктор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        </a:t>
            </a:r>
            <a:endParaRPr lang="ru-RU" sz="1900" b="1" dirty="0">
              <a:latin typeface="Arial" pitchFamily="34" charset="0"/>
              <a:cs typeface="Arial" pitchFamily="34" charset="0"/>
            </a:endParaRPr>
          </a:p>
          <a:p>
            <a:r>
              <a:rPr lang="en-US" sz="1900" b="1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900" b="1" dirty="0" err="1">
                <a:latin typeface="Arial" pitchFamily="34" charset="0"/>
                <a:cs typeface="Arial" pitchFamily="34" charset="0"/>
              </a:rPr>
              <a:t>InitializeComponent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();</a:t>
            </a:r>
            <a:endParaRPr lang="ru-RU" sz="1900" b="1" dirty="0">
              <a:latin typeface="Arial" pitchFamily="34" charset="0"/>
              <a:cs typeface="Arial" pitchFamily="34" charset="0"/>
            </a:endParaRPr>
          </a:p>
          <a:p>
            <a:r>
              <a:rPr lang="en-US" sz="1900" b="1" dirty="0">
                <a:latin typeface="Arial" pitchFamily="34" charset="0"/>
                <a:cs typeface="Arial" pitchFamily="34" charset="0"/>
              </a:rPr>
              <a:t>            Size s = </a:t>
            </a:r>
            <a:r>
              <a:rPr lang="en-US" sz="1900" b="1" dirty="0" err="1">
                <a:latin typeface="Arial" pitchFamily="34" charset="0"/>
                <a:cs typeface="Arial" pitchFamily="34" charset="0"/>
              </a:rPr>
              <a:t>this.ClientSize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;   </a:t>
            </a:r>
            <a:r>
              <a:rPr lang="en-US" sz="19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19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размеры клиентской области</a:t>
            </a:r>
          </a:p>
          <a:p>
            <a:r>
              <a:rPr lang="en-US" sz="1900" b="1" dirty="0">
                <a:latin typeface="Arial" pitchFamily="34" charset="0"/>
                <a:cs typeface="Arial" pitchFamily="34" charset="0"/>
              </a:rPr>
              <a:t>             </a:t>
            </a:r>
            <a:r>
              <a:rPr lang="ru-RU" sz="19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// Размещение кнопки в клиентской области формы:</a:t>
            </a:r>
          </a:p>
          <a:p>
            <a:r>
              <a:rPr lang="ru-RU" sz="1900" b="1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button1.Location = new Point(</a:t>
            </a:r>
            <a:r>
              <a:rPr lang="en-US" sz="1900" b="1" dirty="0" err="1">
                <a:latin typeface="Arial" pitchFamily="34" charset="0"/>
                <a:cs typeface="Arial" pitchFamily="34" charset="0"/>
              </a:rPr>
              <a:t>s.Width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/2 - button1.Width/2,</a:t>
            </a:r>
            <a:endParaRPr lang="ru-RU" sz="1900" b="1" dirty="0">
              <a:latin typeface="Arial" pitchFamily="34" charset="0"/>
              <a:cs typeface="Arial" pitchFamily="34" charset="0"/>
            </a:endParaRPr>
          </a:p>
          <a:p>
            <a:r>
              <a:rPr lang="en-US" sz="19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900" b="1" dirty="0" err="1">
                <a:latin typeface="Arial" pitchFamily="34" charset="0"/>
                <a:cs typeface="Arial" pitchFamily="34" charset="0"/>
              </a:rPr>
              <a:t>s.Height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/2 - button1.Height/2);</a:t>
            </a:r>
            <a:endParaRPr lang="ru-RU" sz="1900" b="1" dirty="0">
              <a:latin typeface="Arial" pitchFamily="34" charset="0"/>
              <a:cs typeface="Arial" pitchFamily="34" charset="0"/>
            </a:endParaRPr>
          </a:p>
          <a:p>
            <a:r>
              <a:rPr lang="en-US" sz="1900" b="1" dirty="0">
                <a:latin typeface="Arial" pitchFamily="34" charset="0"/>
                <a:cs typeface="Arial" pitchFamily="34" charset="0"/>
              </a:rPr>
              <a:t>        }</a:t>
            </a:r>
            <a:r>
              <a:rPr lang="ru-RU" sz="19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9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// конец </a:t>
            </a:r>
            <a:r>
              <a:rPr lang="en-US" sz="19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Form1()</a:t>
            </a:r>
            <a:endParaRPr lang="ru-RU" sz="1900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  <a:p>
            <a:endParaRPr lang="ru-RU" sz="1900" b="1" dirty="0">
              <a:latin typeface="Arial" pitchFamily="34" charset="0"/>
              <a:cs typeface="Arial" pitchFamily="34" charset="0"/>
            </a:endParaRPr>
          </a:p>
          <a:p>
            <a:r>
              <a:rPr lang="ru-RU" sz="1900" b="1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900" b="1" dirty="0" err="1">
                <a:latin typeface="Arial" pitchFamily="34" charset="0"/>
                <a:cs typeface="Arial" pitchFamily="34" charset="0"/>
              </a:rPr>
              <a:t>bool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 grow</a:t>
            </a:r>
            <a:r>
              <a:rPr lang="ru-RU" sz="19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false</a:t>
            </a:r>
            <a:r>
              <a:rPr lang="ru-RU" sz="1900" b="1" dirty="0">
                <a:latin typeface="Arial" pitchFamily="34" charset="0"/>
                <a:cs typeface="Arial" pitchFamily="34" charset="0"/>
              </a:rPr>
              <a:t>;  </a:t>
            </a:r>
            <a:r>
              <a:rPr lang="ru-RU" sz="19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sz="19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ru-RU" sz="19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– рост, </a:t>
            </a:r>
            <a:r>
              <a:rPr lang="en-US" sz="19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ru-RU" sz="19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- уменьшение формы    </a:t>
            </a:r>
          </a:p>
          <a:p>
            <a:r>
              <a:rPr lang="en-US" sz="19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// </a:t>
            </a:r>
            <a:r>
              <a:rPr lang="ru-RU" sz="19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КОД ОБРАБОТЧИКА НАЖАТИЯ НА КНОПКУ</a:t>
            </a: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7</a:t>
            </a:r>
          </a:p>
        </p:txBody>
      </p:sp>
    </p:spTree>
    <p:extLst>
      <p:ext uri="{BB962C8B-B14F-4D97-AF65-F5344CB8AC3E}">
        <p14:creationId xmlns:p14="http://schemas.microsoft.com/office/powerpoint/2010/main" val="3146434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463567" y="21468"/>
            <a:ext cx="822960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7</a:t>
            </a: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120241" y="508831"/>
            <a:ext cx="8928992" cy="618630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.Size.Width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ширина формы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.Size.Height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высота формы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Point((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.MaximumSize.Width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w) / 2 + 20,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.MaximumSize.Height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- h) / 2 + 20);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новое положение формы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(!grow)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(w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MinimumSize.Width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h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MinimumSize.Height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Size(w / 3 * 2, h / 3 * 2);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grow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button1.Text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Увеличить форму"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(w 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.MaximumSize.Width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h 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.MaximumSize.Height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Size(w / 2 * 3, h / 2 * 3);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grow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button1.Text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Уменьшить форму"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Size(w / 3 * 2, h / 3 * 2);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конец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button1_Click()</a:t>
            </a:r>
            <a:endParaRPr lang="ru-RU" sz="1900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3567" y="1905000"/>
            <a:ext cx="8340191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333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74" y="838200"/>
            <a:ext cx="8572451" cy="3276600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В программе (точнее в обработчике событий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button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1_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Click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) не только изменяются размеры формы, но форма принудительно переносится приблизительно в центр экрана. Делается это за счет прямого изменения свойства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this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.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Location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. </a:t>
            </a:r>
          </a:p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В классе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Forms</a:t>
            </a:r>
            <a:r>
              <a:rPr lang="en-US" sz="20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имеется метод, позволяющий помещать окно (форму) в центр экрана. </a:t>
            </a:r>
          </a:p>
          <a:p>
            <a:pPr algn="just">
              <a:spcBef>
                <a:spcPct val="0"/>
              </a:spcBef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Следующее обращение к этому методу поместите в выделенные прямоугольниками места кода программы: </a:t>
            </a:r>
            <a:r>
              <a:rPr lang="ru-RU" sz="2000" b="1" dirty="0" err="1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this.CenterToScreen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();</a:t>
            </a:r>
            <a:endParaRPr lang="en-US" sz="2000" b="1" dirty="0">
              <a:solidFill>
                <a:srgbClr val="0000FF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endParaRPr lang="ru-RU" sz="2000" b="1" dirty="0">
              <a:solidFill>
                <a:srgbClr val="0000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422945" y="188640"/>
            <a:ext cx="822960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Задание к задаче 7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0755" y="6096000"/>
            <a:ext cx="8916255" cy="646331"/>
          </a:xfrm>
          <a:prstGeom prst="rect">
            <a:avLst/>
          </a:prstGeom>
          <a:ln w="25400">
            <a:solidFill>
              <a:srgbClr val="99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https://docs.microsoft.com/ru-ru/dotnet/api/system.windows.forms.control.anchor?view=windowsdesktop-5.0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14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507288" cy="70609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Размещение элементов и компонентов в форме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5" y="980728"/>
            <a:ext cx="4279181" cy="513968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вал 2"/>
          <p:cNvSpPr/>
          <p:nvPr/>
        </p:nvSpPr>
        <p:spPr>
          <a:xfrm>
            <a:off x="395536" y="2047116"/>
            <a:ext cx="1008112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stCxn id="3" idx="6"/>
          </p:cNvCxnSpPr>
          <p:nvPr/>
        </p:nvCxnSpPr>
        <p:spPr>
          <a:xfrm>
            <a:off x="1403648" y="2155128"/>
            <a:ext cx="1656184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1680" y="2474894"/>
            <a:ext cx="7284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D’N’D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42653"/>
            <a:ext cx="3571875" cy="2876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кругленная прямоугольная выноска 8"/>
          <p:cNvSpPr/>
          <p:nvPr/>
        </p:nvSpPr>
        <p:spPr>
          <a:xfrm>
            <a:off x="2551615" y="1371549"/>
            <a:ext cx="2592288" cy="792088"/>
          </a:xfrm>
          <a:prstGeom prst="wedgeRoundRectCallout">
            <a:avLst>
              <a:gd name="adj1" fmla="val 86058"/>
              <a:gd name="adj2" fmla="val 103857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Элемент</a:t>
            </a:r>
            <a:r>
              <a:rPr lang="ru-RU" b="1" dirty="0"/>
              <a:t> </a:t>
            </a:r>
            <a:r>
              <a:rPr lang="en-US" b="1" u="sng" dirty="0" err="1"/>
              <a:t>ComboBox</a:t>
            </a:r>
            <a:r>
              <a:rPr lang="en-US" b="1" dirty="0"/>
              <a:t> </a:t>
            </a:r>
            <a:r>
              <a:rPr lang="ru-RU" dirty="0"/>
              <a:t>добавлен в окно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70" y="3296529"/>
            <a:ext cx="1898383" cy="338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Скругленная прямоугольная выноска 9"/>
          <p:cNvSpPr/>
          <p:nvPr/>
        </p:nvSpPr>
        <p:spPr>
          <a:xfrm>
            <a:off x="2743200" y="3124200"/>
            <a:ext cx="3925489" cy="1371600"/>
          </a:xfrm>
          <a:prstGeom prst="wedgeRoundRectCallout">
            <a:avLst>
              <a:gd name="adj1" fmla="val 60484"/>
              <a:gd name="adj2" fmla="val 10454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Настройка свойств любого элемента: вызвать контекстное меню для элемента, пункт </a:t>
            </a:r>
            <a:r>
              <a:rPr lang="en-US" b="1" u="sng" dirty="0"/>
              <a:t>Properties</a:t>
            </a:r>
            <a:r>
              <a:rPr lang="en-US" b="1" dirty="0"/>
              <a:t> (</a:t>
            </a:r>
            <a:r>
              <a:rPr lang="ru-RU" b="1" u="sng" dirty="0"/>
              <a:t>Свойства</a:t>
            </a:r>
            <a:r>
              <a:rPr lang="ru-RU" b="1" dirty="0"/>
              <a:t>) </a:t>
            </a:r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58DBFBA8-EE4F-4CAC-B508-E609DCDC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19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altLang="ru-RU" sz="3200" b="1" dirty="0"/>
              <a:t>Задача 8. Прозрачное окно </a:t>
            </a:r>
            <a:br>
              <a:rPr lang="ru-RU" altLang="ru-RU" sz="3200" b="1" dirty="0"/>
            </a:br>
            <a:endParaRPr lang="ru-RU" altLang="ru-RU" sz="2400" b="1" dirty="0"/>
          </a:p>
        </p:txBody>
      </p:sp>
      <p:sp>
        <p:nvSpPr>
          <p:cNvPr id="307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F7AC76-ADF6-47CA-AD0B-978B14E6BE78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400"/>
          </a:p>
        </p:txBody>
      </p:sp>
      <p:pic>
        <p:nvPicPr>
          <p:cNvPr id="3076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057400"/>
            <a:ext cx="3962400" cy="3810000"/>
          </a:xfrm>
        </p:spPr>
      </p:pic>
      <p:pic>
        <p:nvPicPr>
          <p:cNvPr id="3077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4038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228600" y="660400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Создать на форме прозрачный квадратный фрагмент («форточку»), который можно перемещать с помощью ползунка </a:t>
            </a:r>
            <a:r>
              <a:rPr lang="en-US" altLang="ru-RU" sz="1800" b="1"/>
              <a:t>(</a:t>
            </a:r>
            <a:r>
              <a:rPr lang="ru-RU" altLang="ru-RU" sz="1800" b="1"/>
              <a:t>элемент</a:t>
            </a:r>
            <a:r>
              <a:rPr lang="ru-RU" altLang="ru-RU" sz="1800"/>
              <a:t> </a:t>
            </a:r>
            <a:r>
              <a:rPr lang="ru-RU" altLang="ru-RU" sz="1800" b="1">
                <a:solidFill>
                  <a:srgbClr val="FF0000"/>
                </a:solidFill>
              </a:rPr>
              <a:t>TrackBar</a:t>
            </a:r>
            <a:r>
              <a:rPr lang="en-US" altLang="ru-RU" sz="1800" b="1"/>
              <a:t>). </a:t>
            </a:r>
            <a:r>
              <a:rPr lang="ru-RU" altLang="ru-RU" sz="1800" b="1"/>
              <a:t> </a:t>
            </a:r>
            <a:endParaRPr lang="ru-RU" altLang="ru-RU" sz="1800"/>
          </a:p>
        </p:txBody>
      </p:sp>
    </p:spTree>
    <p:extLst>
      <p:ext uri="{BB962C8B-B14F-4D97-AF65-F5344CB8AC3E}">
        <p14:creationId xmlns:p14="http://schemas.microsoft.com/office/powerpoint/2010/main" val="3130285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altLang="ru-RU" sz="3200" b="1" dirty="0"/>
              <a:t>Задача 8.</a:t>
            </a:r>
            <a:endParaRPr lang="ru-RU" altLang="ru-RU" sz="3200" dirty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6021A6-757A-4A6A-B733-857AADC88D7F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400"/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0" y="838200"/>
            <a:ext cx="89566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/>
              <a:t>Установите свойства формы: </a:t>
            </a:r>
            <a:r>
              <a:rPr lang="ru-RU" altLang="ru-RU" sz="2400" b="1" dirty="0">
                <a:solidFill>
                  <a:srgbClr val="FF0000"/>
                </a:solidFill>
              </a:rPr>
              <a:t>Text</a:t>
            </a:r>
            <a:r>
              <a:rPr lang="ru-RU" altLang="ru-RU" sz="2400" b="1" dirty="0"/>
              <a:t> = Форточка на форме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/>
              <a:t>                           		</a:t>
            </a:r>
            <a:r>
              <a:rPr lang="ru-RU" altLang="ru-RU" sz="2400" b="1" dirty="0" err="1">
                <a:solidFill>
                  <a:srgbClr val="FF0000"/>
                </a:solidFill>
              </a:rPr>
              <a:t>BackColor</a:t>
            </a:r>
            <a:r>
              <a:rPr lang="ru-RU" altLang="ru-RU" sz="2400" b="1" dirty="0"/>
              <a:t> = </a:t>
            </a:r>
            <a:r>
              <a:rPr lang="ru-RU" altLang="ru-RU" sz="2400" b="1" dirty="0" err="1"/>
              <a:t>ActiveCaptionText</a:t>
            </a: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/>
              <a:t> Поместите на форму элемент </a:t>
            </a:r>
            <a:r>
              <a:rPr lang="ru-RU" altLang="ru-RU" sz="2400" b="1" dirty="0" err="1">
                <a:solidFill>
                  <a:srgbClr val="FF0000"/>
                </a:solidFill>
              </a:rPr>
              <a:t>TrackBar</a:t>
            </a:r>
            <a:r>
              <a:rPr lang="ru-RU" altLang="ru-RU" sz="2400" b="1" dirty="0"/>
              <a:t> («ползунок»), установите его свойства:  </a:t>
            </a:r>
            <a:r>
              <a:rPr lang="en-US" altLang="ru-RU" sz="2400" b="1" dirty="0">
                <a:solidFill>
                  <a:srgbClr val="FF0000"/>
                </a:solidFill>
              </a:rPr>
              <a:t>Anchor</a:t>
            </a:r>
            <a:r>
              <a:rPr lang="ru-RU" altLang="ru-RU" sz="2400" b="1" dirty="0"/>
              <a:t> = </a:t>
            </a:r>
            <a:r>
              <a:rPr lang="en-US" altLang="ru-RU" sz="2400" b="1" dirty="0"/>
              <a:t>Bottom</a:t>
            </a:r>
            <a:r>
              <a:rPr lang="ru-RU" altLang="ru-RU" sz="2400" b="1" dirty="0"/>
              <a:t>, </a:t>
            </a:r>
            <a:r>
              <a:rPr lang="en-US" altLang="ru-RU" sz="2400" b="1" dirty="0"/>
              <a:t>Left</a:t>
            </a:r>
            <a:r>
              <a:rPr lang="ru-RU" altLang="ru-RU" sz="2400" b="1" dirty="0"/>
              <a:t>, </a:t>
            </a:r>
            <a:r>
              <a:rPr lang="en-US" altLang="ru-RU" sz="2400" b="1" dirty="0"/>
              <a:t>Right</a:t>
            </a:r>
            <a:r>
              <a:rPr lang="ru-RU" altLang="ru-RU" sz="2400" b="1" dirty="0"/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/>
              <a:t>				   </a:t>
            </a:r>
            <a:r>
              <a:rPr lang="ru-RU" altLang="ru-RU" sz="2400" b="1" dirty="0">
                <a:solidFill>
                  <a:srgbClr val="FF0000"/>
                </a:solidFill>
              </a:rPr>
              <a:t> </a:t>
            </a:r>
            <a:r>
              <a:rPr lang="en-US" altLang="ru-RU" sz="2400" b="1" dirty="0">
                <a:solidFill>
                  <a:srgbClr val="FF0000"/>
                </a:solidFill>
              </a:rPr>
              <a:t>Orientation</a:t>
            </a:r>
            <a:r>
              <a:rPr lang="ru-RU" altLang="ru-RU" sz="2400" b="1" dirty="0"/>
              <a:t> = </a:t>
            </a:r>
            <a:r>
              <a:rPr lang="en-US" altLang="ru-RU" sz="2400" b="1" dirty="0"/>
              <a:t>Horizontal</a:t>
            </a: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/>
              <a:t>Добавьте обработчики событий: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FF0000"/>
                </a:solidFill>
              </a:rPr>
              <a:t>		</a:t>
            </a:r>
            <a:r>
              <a:rPr lang="en-US" altLang="ru-RU" sz="2400" b="1" dirty="0">
                <a:solidFill>
                  <a:srgbClr val="FF0000"/>
                </a:solidFill>
              </a:rPr>
              <a:t>Form1_Paint</a:t>
            </a:r>
            <a:r>
              <a:rPr lang="ru-RU" altLang="ru-RU" sz="2400" b="1" dirty="0">
                <a:solidFill>
                  <a:srgbClr val="FF0000"/>
                </a:solidFill>
              </a:rPr>
              <a:t>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FF0000"/>
                </a:solidFill>
              </a:rPr>
              <a:t>		</a:t>
            </a:r>
            <a:r>
              <a:rPr lang="en-US" altLang="ru-RU" sz="2400" b="1" dirty="0">
                <a:solidFill>
                  <a:srgbClr val="FF0000"/>
                </a:solidFill>
              </a:rPr>
              <a:t>trackBar1_Scroll</a:t>
            </a:r>
            <a:r>
              <a:rPr lang="ru-RU" altLang="ru-RU" sz="2400" b="1" dirty="0">
                <a:solidFill>
                  <a:srgbClr val="FF0000"/>
                </a:solidFill>
              </a:rPr>
              <a:t>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73553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ru-RU" altLang="ru-RU" sz="3200" b="1" dirty="0"/>
              <a:t>Задача 8</a:t>
            </a:r>
            <a:endParaRPr lang="ru-RU" altLang="ru-RU" sz="3200" dirty="0"/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>
          <a:xfrm>
            <a:off x="315157" y="1428515"/>
            <a:ext cx="8496300" cy="3505200"/>
          </a:xfrm>
          <a:ln>
            <a:solidFill>
              <a:srgbClr val="0000FF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X, Y;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Координаты форточки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W, H;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Размеры форточки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X = Y = 0;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 = H = 100;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200" b="1" dirty="0"/>
          </a:p>
          <a:p>
            <a:pPr marL="0" indent="0">
              <a:buFontTx/>
              <a:buNone/>
            </a:pPr>
            <a:endParaRPr lang="ru-RU" altLang="ru-RU" sz="2200" b="1" dirty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64DBD5-E0E4-48B0-9422-C1FA428B41C3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816CA-0141-4C8B-B405-3051BD831C37}"/>
              </a:ext>
            </a:extLst>
          </p:cNvPr>
          <p:cNvSpPr txBox="1"/>
          <p:nvPr/>
        </p:nvSpPr>
        <p:spPr>
          <a:xfrm>
            <a:off x="342900" y="694097"/>
            <a:ext cx="84582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ru-RU" altLang="ru-RU" sz="2000" b="1" dirty="0"/>
              <a:t>Внутри класса формы и конструктора разместите код:</a:t>
            </a:r>
          </a:p>
          <a:p>
            <a:pPr marL="0" indent="0">
              <a:buFontTx/>
              <a:buNone/>
            </a:pPr>
            <a:endParaRPr lang="ru-RU" alt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917372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ru-RU" altLang="ru-RU" sz="3200" b="1" dirty="0"/>
              <a:t>Задача 8</a:t>
            </a:r>
            <a:endParaRPr lang="ru-RU" altLang="ru-RU" sz="3200" dirty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64DBD5-E0E4-48B0-9422-C1FA428B41C3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D6006-7050-4B07-9897-BAD3D8554FF1}"/>
              </a:ext>
            </a:extLst>
          </p:cNvPr>
          <p:cNvSpPr txBox="1"/>
          <p:nvPr/>
        </p:nvSpPr>
        <p:spPr>
          <a:xfrm>
            <a:off x="169046" y="704609"/>
            <a:ext cx="8763000" cy="50783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для перерисовки формы: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Form1_Paint(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trackBar1.Maximum = Width - W;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e.Graphics.FillRectangle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SolidBrush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SystemColors.ControlDark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X, Y, W, H);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Устанавливаем цвет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ControlDark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"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прозрачным":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TransparencyKey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SystemColors.ControlDark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реагирует на каждое перемещение 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пользователем ползунка на элементе trackBar1: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trackBar1_Scroll(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X = trackBar1.Value;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после изменения пользователем ползунка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элемента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trackBar1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необходимо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переместить форточку, для чего перерисуем всю форму: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Invalidate();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8C549-E680-4F8E-B21F-8E3FC18F5B50}"/>
              </a:ext>
            </a:extLst>
          </p:cNvPr>
          <p:cNvSpPr txBox="1"/>
          <p:nvPr/>
        </p:nvSpPr>
        <p:spPr>
          <a:xfrm>
            <a:off x="149811" y="5778483"/>
            <a:ext cx="86268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defRPr/>
            </a:pPr>
            <a:r>
              <a:rPr lang="en-US" sz="1800" dirty="0"/>
              <a:t>TODO</a:t>
            </a:r>
            <a:r>
              <a:rPr lang="en-US" dirty="0"/>
              <a:t>:</a:t>
            </a:r>
          </a:p>
          <a:p>
            <a:pPr marL="0" indent="0" eaLnBrk="1" hangingPunct="1">
              <a:defRPr/>
            </a:pPr>
            <a:r>
              <a:rPr lang="ru-RU" sz="1800" dirty="0"/>
              <a:t>Дополните форму вторым элементом trackBar2, размещенным вертикально и позволяющим перемещать форточку вверх и вниз.</a:t>
            </a:r>
            <a:endParaRPr lang="ru-RU" altLang="ru-RU" sz="1800" dirty="0"/>
          </a:p>
        </p:txBody>
      </p:sp>
    </p:spTree>
    <p:extLst>
      <p:ext uri="{BB962C8B-B14F-4D97-AF65-F5344CB8AC3E}">
        <p14:creationId xmlns:p14="http://schemas.microsoft.com/office/powerpoint/2010/main" val="11607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8EF740-560D-4741-AB05-E304452D6CEB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400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3349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9. Спутник</a:t>
            </a:r>
          </a:p>
        </p:txBody>
      </p:sp>
      <p:sp>
        <p:nvSpPr>
          <p:cNvPr id="7172" name="Прямоугольник 1"/>
          <p:cNvSpPr>
            <a:spLocks noChangeArrowheads="1"/>
          </p:cNvSpPr>
          <p:nvPr/>
        </p:nvSpPr>
        <p:spPr bwMode="auto">
          <a:xfrm>
            <a:off x="228600" y="457200"/>
            <a:ext cx="8763000" cy="20320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Разработать Windows-приложение с двумя элементами пользовательского интерфейса </a:t>
            </a:r>
            <a:r>
              <a:rPr lang="en-US" altLang="ru-RU" sz="1800" b="1" dirty="0">
                <a:solidFill>
                  <a:srgbClr val="0000FF"/>
                </a:solidFill>
              </a:rPr>
              <a:t>Button</a:t>
            </a:r>
            <a:r>
              <a:rPr lang="en-US" altLang="ru-RU" sz="1800" dirty="0"/>
              <a:t> </a:t>
            </a:r>
            <a:r>
              <a:rPr lang="ru-RU" altLang="ru-RU" sz="1800" dirty="0"/>
              <a:t>и </a:t>
            </a:r>
            <a:r>
              <a:rPr lang="en-US" altLang="ru-RU" sz="1800" b="1" dirty="0" err="1">
                <a:solidFill>
                  <a:srgbClr val="0000FF"/>
                </a:solidFill>
              </a:rPr>
              <a:t>PictureBox</a:t>
            </a:r>
            <a:r>
              <a:rPr lang="en-US" altLang="ru-RU" sz="1800" dirty="0"/>
              <a:t> </a:t>
            </a:r>
            <a:r>
              <a:rPr lang="ru-RU" altLang="ru-RU" sz="1800" dirty="0"/>
              <a:t>и компонентом</a:t>
            </a:r>
            <a:r>
              <a:rPr lang="ru-RU" altLang="ru-RU" sz="1800" b="1" dirty="0"/>
              <a:t> </a:t>
            </a:r>
            <a:r>
              <a:rPr lang="en-US" altLang="ru-RU" sz="1800" b="1" dirty="0">
                <a:solidFill>
                  <a:srgbClr val="0000FF"/>
                </a:solidFill>
              </a:rPr>
              <a:t>Timer</a:t>
            </a:r>
            <a:r>
              <a:rPr lang="ru-RU" altLang="ru-RU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Изобразить запуск спутника земли. Земля и спутник – круги. Земля в центре панели </a:t>
            </a:r>
            <a:r>
              <a:rPr lang="en-US" altLang="ru-RU" sz="1800" b="1" dirty="0" err="1">
                <a:solidFill>
                  <a:srgbClr val="0000FF"/>
                </a:solidFill>
              </a:rPr>
              <a:t>PictureBox</a:t>
            </a:r>
            <a:r>
              <a:rPr lang="ru-RU" altLang="ru-RU" sz="1800" dirty="0"/>
              <a:t>. По нажатию кнопки </a:t>
            </a:r>
            <a:r>
              <a:rPr lang="en-US" altLang="ru-RU" sz="1800" b="1" dirty="0">
                <a:solidFill>
                  <a:srgbClr val="0000FF"/>
                </a:solidFill>
              </a:rPr>
              <a:t>Button</a:t>
            </a:r>
            <a:r>
              <a:rPr lang="ru-RU" altLang="ru-RU" sz="1800" dirty="0"/>
              <a:t> спутник начинает движение по спирали от  поверхности  земли до достижения орбиты максимального (фиксированного) радиуса. Предусмотреть масштабирование рисунка при изменении размеров формы (и панели </a:t>
            </a:r>
            <a:r>
              <a:rPr lang="en-US" altLang="ru-RU" sz="1800" b="1" dirty="0" err="1">
                <a:solidFill>
                  <a:srgbClr val="0000FF"/>
                </a:solidFill>
              </a:rPr>
              <a:t>PictureBox</a:t>
            </a:r>
            <a:r>
              <a:rPr lang="ru-RU" altLang="ru-RU" sz="1800" dirty="0"/>
              <a:t>)</a:t>
            </a:r>
            <a:r>
              <a:rPr lang="ru-RU" altLang="ru-RU" sz="1800" b="1" dirty="0"/>
              <a:t>.</a:t>
            </a:r>
            <a:endParaRPr lang="ru-RU" altLang="ru-RU" sz="1800" dirty="0"/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00325"/>
            <a:ext cx="41148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0" y="5257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200">
                <a:cs typeface="Times New Roman" pitchFamily="18" charset="0"/>
              </a:rPr>
              <a:t>   </a:t>
            </a:r>
            <a:endParaRPr lang="ru-RU" altLang="ru-RU" sz="1800"/>
          </a:p>
        </p:txBody>
      </p:sp>
    </p:spTree>
    <p:extLst>
      <p:ext uri="{BB962C8B-B14F-4D97-AF65-F5344CB8AC3E}">
        <p14:creationId xmlns:p14="http://schemas.microsoft.com/office/powerpoint/2010/main" val="4172860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D9206E-8A7D-4407-BF2B-5ECDC8A69251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ru-RU" altLang="ru-RU" sz="1400"/>
          </a:p>
        </p:txBody>
      </p:sp>
      <p:sp>
        <p:nvSpPr>
          <p:cNvPr id="8195" name="Прямоугольник 3"/>
          <p:cNvSpPr>
            <a:spLocks noChangeArrowheads="1"/>
          </p:cNvSpPr>
          <p:nvPr/>
        </p:nvSpPr>
        <p:spPr bwMode="auto">
          <a:xfrm>
            <a:off x="263525" y="457200"/>
            <a:ext cx="8763000" cy="230822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Разместите на форме элементы управления </a:t>
            </a:r>
            <a:r>
              <a:rPr lang="en-US" altLang="ru-RU" sz="1800" b="1">
                <a:solidFill>
                  <a:srgbClr val="0000FF"/>
                </a:solidFill>
              </a:rPr>
              <a:t>Button</a:t>
            </a:r>
            <a:r>
              <a:rPr lang="ru-RU" altLang="ru-RU" sz="1800"/>
              <a:t>, </a:t>
            </a:r>
            <a:r>
              <a:rPr lang="en-US" altLang="ru-RU" sz="1800" b="1">
                <a:solidFill>
                  <a:srgbClr val="0000FF"/>
                </a:solidFill>
              </a:rPr>
              <a:t>PictureBox</a:t>
            </a:r>
            <a:r>
              <a:rPr lang="ru-RU" altLang="ru-RU" sz="1800" b="1"/>
              <a:t>. </a:t>
            </a:r>
            <a:endParaRPr lang="ru-RU" altLang="ru-RU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Задайте свойства: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FF"/>
                </a:solidFill>
              </a:rPr>
              <a:t>Form</a:t>
            </a:r>
            <a:r>
              <a:rPr lang="ru-RU" altLang="ru-RU" sz="1800" b="1">
                <a:solidFill>
                  <a:srgbClr val="0000FF"/>
                </a:solidFill>
              </a:rPr>
              <a:t>1</a:t>
            </a:r>
            <a:r>
              <a:rPr lang="ru-RU" altLang="ru-RU" sz="1800" b="1"/>
              <a:t>:</a:t>
            </a:r>
            <a:r>
              <a:rPr lang="ru-RU" altLang="ru-RU" sz="1800"/>
              <a:t> 	</a:t>
            </a:r>
            <a:r>
              <a:rPr lang="en-US" altLang="ru-RU" sz="1800" b="1">
                <a:solidFill>
                  <a:srgbClr val="0000FF"/>
                </a:solidFill>
              </a:rPr>
              <a:t>StartPosition</a:t>
            </a:r>
            <a:r>
              <a:rPr lang="en-US" altLang="ru-RU" sz="1800"/>
              <a:t> = </a:t>
            </a:r>
            <a:r>
              <a:rPr lang="en-US" altLang="ru-RU" sz="1800" b="1">
                <a:solidFill>
                  <a:srgbClr val="0000FF"/>
                </a:solidFill>
              </a:rPr>
              <a:t>CenterScreen</a:t>
            </a:r>
            <a:r>
              <a:rPr lang="ru-RU" altLang="ru-RU" sz="1800"/>
              <a:t>, </a:t>
            </a:r>
            <a:r>
              <a:rPr lang="en-US" altLang="ru-RU" sz="1800" b="1">
                <a:solidFill>
                  <a:srgbClr val="0000FF"/>
                </a:solidFill>
              </a:rPr>
              <a:t>Text</a:t>
            </a:r>
            <a:r>
              <a:rPr lang="en-US" altLang="ru-RU" sz="1800"/>
              <a:t> </a:t>
            </a:r>
            <a:r>
              <a:rPr lang="ru-RU" altLang="ru-RU" sz="1800"/>
              <a:t>= Спутник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FF"/>
                </a:solidFill>
              </a:rPr>
              <a:t>button1</a:t>
            </a:r>
            <a:r>
              <a:rPr lang="en-US" altLang="ru-RU" sz="1800"/>
              <a:t>: 	</a:t>
            </a:r>
            <a:r>
              <a:rPr lang="en-US" altLang="ru-RU" sz="1800" b="1">
                <a:solidFill>
                  <a:srgbClr val="0000FF"/>
                </a:solidFill>
              </a:rPr>
              <a:t>Text</a:t>
            </a:r>
            <a:r>
              <a:rPr lang="en-US" altLang="ru-RU" sz="1800"/>
              <a:t> = </a:t>
            </a:r>
            <a:r>
              <a:rPr lang="ru-RU" altLang="ru-RU" sz="1800"/>
              <a:t>Запуск</a:t>
            </a:r>
            <a:r>
              <a:rPr lang="en-US" altLang="ru-RU" sz="1800"/>
              <a:t>;  </a:t>
            </a:r>
            <a:r>
              <a:rPr lang="en-US" altLang="ru-RU" sz="1800" b="1">
                <a:solidFill>
                  <a:srgbClr val="0000FF"/>
                </a:solidFill>
              </a:rPr>
              <a:t>Anchor = Top, Left, Right</a:t>
            </a:r>
            <a:endParaRPr lang="ru-RU" altLang="ru-RU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FF"/>
                </a:solidFill>
              </a:rPr>
              <a:t>PictureBox</a:t>
            </a:r>
            <a:r>
              <a:rPr lang="ru-RU" altLang="ru-RU" sz="1800" b="1"/>
              <a:t>: </a:t>
            </a:r>
            <a:r>
              <a:rPr lang="ru-RU" altLang="ru-RU" sz="1800"/>
              <a:t>	</a:t>
            </a:r>
            <a:r>
              <a:rPr lang="en-US" altLang="ru-RU" sz="1800" b="1">
                <a:solidFill>
                  <a:srgbClr val="0000FF"/>
                </a:solidFill>
              </a:rPr>
              <a:t>Anchor</a:t>
            </a:r>
            <a:r>
              <a:rPr lang="ru-RU" altLang="ru-RU" sz="1800"/>
              <a:t> (прикрепить все стороны)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		</a:t>
            </a:r>
            <a:r>
              <a:rPr lang="en-US" altLang="ru-RU" sz="1800" b="1">
                <a:solidFill>
                  <a:srgbClr val="0000FF"/>
                </a:solidFill>
              </a:rPr>
              <a:t>BorderStyle</a:t>
            </a:r>
            <a:r>
              <a:rPr lang="en-US" altLang="ru-RU" sz="1800"/>
              <a:t> = </a:t>
            </a:r>
            <a:r>
              <a:rPr lang="en-US" altLang="ru-RU" sz="1800" b="1">
                <a:solidFill>
                  <a:srgbClr val="0000FF"/>
                </a:solidFill>
              </a:rPr>
              <a:t>FixedSingle</a:t>
            </a:r>
            <a:endParaRPr lang="ru-RU" altLang="ru-RU" sz="1800" b="1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FF"/>
                </a:solidFill>
              </a:rPr>
              <a:t>		</a:t>
            </a:r>
            <a:r>
              <a:rPr lang="en-US" altLang="ru-RU" sz="1800" b="1">
                <a:solidFill>
                  <a:srgbClr val="0000FF"/>
                </a:solidFill>
              </a:rPr>
              <a:t>Dock = None</a:t>
            </a:r>
            <a:endParaRPr lang="ru-RU" altLang="ru-RU" sz="1800" b="1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FF"/>
                </a:solidFill>
              </a:rPr>
              <a:t>Timer</a:t>
            </a:r>
            <a:r>
              <a:rPr lang="ru-RU" altLang="ru-RU" sz="1800" b="1"/>
              <a:t>: </a:t>
            </a:r>
            <a:r>
              <a:rPr lang="ru-RU" altLang="ru-RU" sz="1800"/>
              <a:t>	Свойства задать в конструкторе формы.</a:t>
            </a:r>
          </a:p>
        </p:txBody>
      </p:sp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3519488" cy="3352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3349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9</a:t>
            </a:r>
          </a:p>
        </p:txBody>
      </p:sp>
      <p:sp>
        <p:nvSpPr>
          <p:cNvPr id="2" name="Скругленная прямоугольная выноска 1"/>
          <p:cNvSpPr/>
          <p:nvPr/>
        </p:nvSpPr>
        <p:spPr bwMode="auto">
          <a:xfrm>
            <a:off x="304800" y="4602163"/>
            <a:ext cx="1600200" cy="808037"/>
          </a:xfrm>
          <a:prstGeom prst="wedgeRoundRectCallout">
            <a:avLst>
              <a:gd name="adj1" fmla="val 115271"/>
              <a:gd name="adj2" fmla="val 166519"/>
              <a:gd name="adj3" fmla="val 16667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ru-RU" dirty="0">
                <a:solidFill>
                  <a:schemeClr val="tx1"/>
                </a:solidFill>
              </a:rPr>
              <a:t>Компонент </a:t>
            </a:r>
            <a:r>
              <a:rPr lang="en-US" b="1" dirty="0">
                <a:solidFill>
                  <a:schemeClr val="tx1"/>
                </a:solidFill>
              </a:rPr>
              <a:t>Timer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45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798FD1-15D4-434D-8F69-982E914598C1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ru-RU" altLang="ru-RU" sz="140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3349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0057D-FD7C-4B50-98EB-3DDD2C6696A4}"/>
              </a:ext>
            </a:extLst>
          </p:cNvPr>
          <p:cNvSpPr txBox="1"/>
          <p:nvPr/>
        </p:nvSpPr>
        <p:spPr>
          <a:xfrm>
            <a:off x="114300" y="762000"/>
            <a:ext cx="8915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timer1.Enabled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Остановлен таймер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timer1.Interval = 100;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Интервал тиков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xz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yz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абсцисса и ордината центра земли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one;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единица масштаба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радиус земли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wz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hz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левый верхний угол для земли 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k = 0;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счетчик тиков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teta0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)(5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4);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начальный угол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R0;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начальное расстояние от земли до спутника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радиус спутника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левый верхний угол для спутника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dt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100);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приращение угла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15,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4,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kOne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100;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коэффициенты 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927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02F6A5-ECEA-4BF9-88A8-3A3202221BD8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ru-RU" altLang="ru-RU" sz="140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3349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9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обработчики событий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4829F-B7FB-4A2E-8790-37D47184C106}"/>
              </a:ext>
            </a:extLst>
          </p:cNvPr>
          <p:cNvSpPr txBox="1"/>
          <p:nvPr/>
        </p:nvSpPr>
        <p:spPr>
          <a:xfrm>
            <a:off x="152400" y="378416"/>
            <a:ext cx="8839200" cy="64633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pictureBox1_Paint(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Graphics target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e.Graphics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Pen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blackPen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Pen(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Color.Black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Pen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greenPen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Pen(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Color.Green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target.FillEllipse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blackPen.Brush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2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2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target.FillEllipse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greenPen.Brush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2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2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timer1_Tick(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PictureData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Подготовка и масштабирование данных для рисунка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k++; 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счетчик тиков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pictureBox.Refresh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Form1_Paint(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(!timer1.Enabled)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Таймер не включен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PictureData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Пересчет масштабных соотношений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pictureBox.Refresh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Обновить изображение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timer1.Enabled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Запустить таймер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0614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C537E2-E69B-44F5-8E07-A965D03636FA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ru-RU" altLang="ru-RU" sz="140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3349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8CEA1-B55D-4129-92E6-15293CF8F883}"/>
              </a:ext>
            </a:extLst>
          </p:cNvPr>
          <p:cNvSpPr txBox="1"/>
          <p:nvPr/>
        </p:nvSpPr>
        <p:spPr>
          <a:xfrm>
            <a:off x="190500" y="948690"/>
            <a:ext cx="8763000" cy="50783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Подготовка и масштабирование данных для рисунка: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PictureData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pictureBox.Size.Width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абсцисса центра земли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pictureBox.Size.Height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ордината центра земли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one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kOne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единица масштаба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one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радиус земли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wz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xz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rz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hz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yz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rz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левый верхний угол для земли  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радиус спутника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wz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hz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левый верхний угол для спутника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R;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расстояние от земли до спутника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R0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+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one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R = Math.Min(R0 + k * dR, one * 80);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)(R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Math.Cos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(teta0 + k * dt))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)(R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(teta0 + k * dt))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163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1889A6-1846-46EF-BB6F-C1D32EC68E7C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ru-RU" altLang="ru-RU" sz="140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Задание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 задаче 9 </a:t>
            </a:r>
            <a:endParaRPr lang="ru-RU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6" name="Прямоугольник 4"/>
          <p:cNvSpPr>
            <a:spLocks noChangeArrowheads="1"/>
          </p:cNvSpPr>
          <p:nvPr/>
        </p:nvSpPr>
        <p:spPr bwMode="auto">
          <a:xfrm>
            <a:off x="381000" y="1114425"/>
            <a:ext cx="8496300" cy="317009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000" dirty="0"/>
              <a:t>Дополните программу возможностью «посадки» спутника. </a:t>
            </a:r>
          </a:p>
          <a:p>
            <a:pPr>
              <a:defRPr/>
            </a:pPr>
            <a:r>
              <a:rPr lang="ru-RU" sz="2000" dirty="0"/>
              <a:t>Варианты решения: </a:t>
            </a:r>
          </a:p>
          <a:p>
            <a:pPr>
              <a:defRPr/>
            </a:pPr>
            <a:r>
              <a:rPr lang="ru-RU" sz="2000" dirty="0"/>
              <a:t>1 - спутник садится после заданного числа оборотов вокруг земли;</a:t>
            </a:r>
          </a:p>
          <a:p>
            <a:pPr>
              <a:defRPr/>
            </a:pPr>
            <a:r>
              <a:rPr lang="ru-RU" sz="2000" dirty="0"/>
              <a:t>2 – на форму добавляется кнопка «Посадка» и по ее нажатию спутник начинает снижаться до земли; </a:t>
            </a:r>
          </a:p>
          <a:p>
            <a:pPr>
              <a:defRPr/>
            </a:pPr>
            <a:r>
              <a:rPr lang="ru-RU" sz="2000" dirty="0"/>
              <a:t>3 – на единственной кнопке после запуска надпись «Запуск» заменяется надписью «Посадка», и по ее нажатию спутник начинает снижаться до земли. </a:t>
            </a:r>
          </a:p>
          <a:p>
            <a:pPr>
              <a:defRPr/>
            </a:pPr>
            <a:r>
              <a:rPr lang="ru-RU" sz="2000" dirty="0"/>
              <a:t>4 - спутник садится по истечению заданного интервала времени. </a:t>
            </a:r>
          </a:p>
          <a:p>
            <a:pPr eaLnBrk="1" hangingPunct="1">
              <a:buFontTx/>
              <a:buAutoNum type="arabicPeriod"/>
              <a:defRPr/>
            </a:pP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143949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706090"/>
          </a:xfrm>
        </p:spPr>
        <p:txBody>
          <a:bodyPr>
            <a:normAutofit fontScale="90000"/>
          </a:bodyPr>
          <a:lstStyle/>
          <a:p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Свойства элементов. События, связанные с элементами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4" y="1340768"/>
            <a:ext cx="2259766" cy="501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644008" y="1628800"/>
            <a:ext cx="2003809" cy="43204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539552" y="1700808"/>
            <a:ext cx="2520280" cy="288032"/>
          </a:xfrm>
          <a:prstGeom prst="wedgeRoundRectCallout">
            <a:avLst>
              <a:gd name="adj1" fmla="val 116231"/>
              <a:gd name="adj2" fmla="val -9117"/>
              <a:gd name="adj3" fmla="val 16667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644008" y="1556792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436096" y="1510223"/>
            <a:ext cx="792088" cy="6226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2981616" y="2636912"/>
            <a:ext cx="2733384" cy="1630288"/>
          </a:xfrm>
          <a:prstGeom prst="wedgeRoundRectCallout">
            <a:avLst>
              <a:gd name="adj1" fmla="val 31718"/>
              <a:gd name="adj2" fmla="val -8649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b="1" u="sng" dirty="0"/>
              <a:t>Способ отображения</a:t>
            </a:r>
            <a:r>
              <a:rPr lang="ru-RU" b="1" dirty="0"/>
              <a:t>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по категориям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 алфавитном порядке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6012160" y="2636912"/>
            <a:ext cx="2880320" cy="1630288"/>
          </a:xfrm>
          <a:prstGeom prst="wedgeRoundRectCallout">
            <a:avLst>
              <a:gd name="adj1" fmla="val -56682"/>
              <a:gd name="adj2" fmla="val -88216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b="1" u="sng" dirty="0"/>
              <a:t>Что отображается</a:t>
            </a:r>
            <a:r>
              <a:rPr lang="ru-RU" b="1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свойства элемента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 события, связанные с элементов</a:t>
            </a:r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20FBEE72-F7B7-42C3-A211-B283593C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387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2366-1C4E-4D96-A90E-1F68E8FB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10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685AE-CAA6-4060-A60B-F4F57BAA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ru-RU" sz="1800" dirty="0"/>
              <a:t>Разработать игру на основе оконного приложения. Кнопка появляется и исчезает на форме. Цель игры пока кнопка видна, кликать по ней мышью. Клики по кнопки учитываются как попадания, клики мимо – промахи. </a:t>
            </a:r>
            <a:endParaRPr lang="en-US" sz="1800" dirty="0"/>
          </a:p>
          <a:p>
            <a:r>
              <a:rPr lang="ru-RU" sz="1800" dirty="0"/>
              <a:t>Подсчёт очков ведётся в объекте класса </a:t>
            </a:r>
            <a:r>
              <a:rPr lang="en-US" sz="1800" dirty="0"/>
              <a:t>Rate</a:t>
            </a:r>
            <a:r>
              <a:rPr lang="ru-RU" sz="1800" dirty="0"/>
              <a:t>. Описание класса разместить в отдельном файле в проекте оконного приложения.</a:t>
            </a:r>
          </a:p>
          <a:p>
            <a:r>
              <a:rPr lang="ru-RU" sz="1800" dirty="0"/>
              <a:t>Создать форму с одной кнопкой (</a:t>
            </a:r>
            <a:r>
              <a:rPr lang="en-US" sz="1800" dirty="0"/>
              <a:t>Button</a:t>
            </a:r>
            <a:r>
              <a:rPr lang="ru-RU" sz="1800" dirty="0"/>
              <a:t>) и двумя метками (</a:t>
            </a:r>
            <a:r>
              <a:rPr lang="en-US" sz="1800" dirty="0"/>
              <a:t>Label</a:t>
            </a:r>
            <a:r>
              <a:rPr lang="ru-RU" sz="1800" dirty="0"/>
              <a:t>). Изменить названия для кнопки на </a:t>
            </a:r>
            <a:r>
              <a:rPr lang="en-US" sz="1800" dirty="0"/>
              <a:t>button</a:t>
            </a:r>
            <a:r>
              <a:rPr lang="ru-RU" sz="1800" dirty="0"/>
              <a:t>, для меток на </a:t>
            </a:r>
            <a:r>
              <a:rPr lang="en-US" sz="1800" dirty="0" err="1"/>
              <a:t>failsLabel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 err="1"/>
              <a:t>hitsLabel</a:t>
            </a:r>
            <a:r>
              <a:rPr lang="ru-RU" sz="1800" dirty="0"/>
              <a:t>. Для управления временем отображения кнопки использовать компонент </a:t>
            </a:r>
            <a:r>
              <a:rPr lang="en-US" sz="1800" dirty="0"/>
              <a:t>Timer</a:t>
            </a:r>
            <a:r>
              <a:rPr lang="ru-RU" sz="1800" dirty="0"/>
              <a:t>. Для этого добавить его к форме и установить свойство </a:t>
            </a:r>
            <a:r>
              <a:rPr lang="en-US" sz="1800" dirty="0"/>
              <a:t>Interval</a:t>
            </a:r>
            <a:r>
              <a:rPr lang="ru-RU" sz="1800" dirty="0"/>
              <a:t> = 1000, </a:t>
            </a:r>
            <a:r>
              <a:rPr lang="en-US" sz="1800" dirty="0"/>
              <a:t>Enabled</a:t>
            </a:r>
            <a:r>
              <a:rPr lang="ru-RU" sz="1800" dirty="0"/>
              <a:t> = </a:t>
            </a:r>
            <a:r>
              <a:rPr lang="en-US" sz="1800" dirty="0"/>
              <a:t>true</a:t>
            </a:r>
            <a:r>
              <a:rPr lang="ru-RU" sz="1800" dirty="0"/>
              <a:t>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8D5C6-F00D-4319-83D4-DA445849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1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2366-1C4E-4D96-A90E-1F68E8FB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10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8D5C6-F00D-4319-83D4-DA445849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F6AC01-9E9F-4007-900D-4977594687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2" y="1143000"/>
            <a:ext cx="5306165" cy="36771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E0858A-D206-454A-AA91-7A1CF8812DDB}"/>
              </a:ext>
            </a:extLst>
          </p:cNvPr>
          <p:cNvSpPr/>
          <p:nvPr/>
        </p:nvSpPr>
        <p:spPr>
          <a:xfrm>
            <a:off x="2819400" y="4960947"/>
            <a:ext cx="5543365" cy="150810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</a:t>
            </a:r>
            <a:endParaRPr lang="en-US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Hits {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}</a:t>
            </a:r>
            <a:endParaRPr lang="en-US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Fails {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}</a:t>
            </a:r>
            <a:endParaRPr lang="en-US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763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D26F-5359-43FA-8742-8DBFA088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10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1148-74B9-469D-87C1-82DDBF5F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8962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partial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Form1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объект, отвечающий за подсчёт очков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gameRating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Form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1() {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InitializeComponent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}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изменяем состояние кнопки по тику таймера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timer1_Tick(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EventArgs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e) {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button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Visible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!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button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Visible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}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обработчик события для клика по кнопке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button_Click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EventArgs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e) {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gameRating.Hits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++;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hitsLabel.Text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gameRating.Hits.ToString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если мышка кликнула по форме, то есть мимо кнопки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запускаем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этот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обработчик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Form1_MouseDown(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MouseEventArgs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e) {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gameRating.Fails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++;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failsLabel.Text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gameRating.Fails.ToString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}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80C56-43C3-4B8E-BEFF-C3C2D9E6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737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1889A6-1846-46EF-BB6F-C1D32EC68E7C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ru-RU" altLang="ru-RU" sz="140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Задание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 задаче 10</a:t>
            </a:r>
            <a:endParaRPr lang="ru-RU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6" name="Прямоугольник 4"/>
          <p:cNvSpPr>
            <a:spLocks noChangeArrowheads="1"/>
          </p:cNvSpPr>
          <p:nvPr/>
        </p:nvSpPr>
        <p:spPr bwMode="auto">
          <a:xfrm>
            <a:off x="381000" y="1114425"/>
            <a:ext cx="8496300" cy="181588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>
              <a:buFont typeface="+mj-lt"/>
              <a:buAutoNum type="arabicPeriod"/>
            </a:pPr>
            <a:r>
              <a:rPr lang="ru-RU" sz="2000" dirty="0"/>
              <a:t> </a:t>
            </a:r>
            <a:r>
              <a:rPr lang="ru-RU" dirty="0"/>
              <a:t>Свяжите соответствующие события с обработчиками из класса </a:t>
            </a:r>
            <a:r>
              <a:rPr lang="en-US" dirty="0"/>
              <a:t>Form</a:t>
            </a:r>
            <a:r>
              <a:rPr lang="ru-RU" dirty="0"/>
              <a:t>1, чтобы игра начала работать.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ru-RU" dirty="0"/>
              <a:t>Усложните игру, запрограммировав появление кнопки в произвольном месте формы. </a:t>
            </a:r>
            <a:r>
              <a:rPr lang="ru-RU" i="1" dirty="0"/>
              <a:t>Ограничение</a:t>
            </a:r>
            <a:r>
              <a:rPr lang="ru-RU" dirty="0"/>
              <a:t>: кнопка полностью должна попадать в окно и не накладываться на область «счёта».</a:t>
            </a:r>
            <a:endParaRPr lang="en-US" dirty="0"/>
          </a:p>
          <a:p>
            <a:pPr marL="0" indent="0" eaLnBrk="1" hangingPunct="1">
              <a:defRPr/>
            </a:pP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4259277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268760"/>
            <a:ext cx="8496944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 algn="just">
              <a:spcBef>
                <a:spcPct val="0"/>
              </a:spcBef>
              <a:buAutoNum type="arabicPeriod"/>
            </a:pP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На основе задачи 3 разработайте программу с двумя кнопками (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Button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): первая – для вывода членов ряда </a:t>
            </a:r>
            <a:r>
              <a:rPr lang="ru-RU" sz="2000" dirty="0" err="1">
                <a:latin typeface="Arial" pitchFamily="34" charset="0"/>
                <a:ea typeface="+mj-ea"/>
                <a:cs typeface="Arial" pitchFamily="34" charset="0"/>
              </a:rPr>
              <a:t>Пелла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; вторая – для вывода членов ряда Фибоначчи. Вывод выполнять в одно и то же (единственное) текстовое поле элемента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Label</a:t>
            </a:r>
            <a:r>
              <a:rPr lang="ru-RU" sz="2000" dirty="0">
                <a:latin typeface="Arial" pitchFamily="34" charset="0"/>
                <a:ea typeface="+mj-ea"/>
                <a:cs typeface="Arial" pitchFamily="34" charset="0"/>
              </a:rPr>
              <a:t>. Нажатие другой кнопки должно приводить к переключению на вывод членов другого ряда. Можно при каждом переходе на другую кнопку соответствующий ей ряд начинать с начала. Можно продолжать вывод с предыдущего члена ряда. По вашему усмотрению.</a:t>
            </a:r>
          </a:p>
          <a:p>
            <a:pPr algn="just">
              <a:spcBef>
                <a:spcPct val="0"/>
              </a:spcBef>
            </a:pPr>
            <a:endParaRPr lang="ru-RU" sz="20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Задачи для самостоятельного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14848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rmAutofit/>
          </a:bodyPr>
          <a:lstStyle/>
          <a:p>
            <a:r>
              <a:rPr lang="ru-RU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Просмотр кода оконного приложения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76753"/>
            <a:ext cx="5934075" cy="30670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кругленная прямоугольная выноска 2"/>
          <p:cNvSpPr/>
          <p:nvPr/>
        </p:nvSpPr>
        <p:spPr>
          <a:xfrm>
            <a:off x="5292080" y="908720"/>
            <a:ext cx="3024336" cy="1008112"/>
          </a:xfrm>
          <a:prstGeom prst="wedgeRoundRectCallout">
            <a:avLst>
              <a:gd name="adj1" fmla="val -51424"/>
              <a:gd name="adj2" fmla="val 85405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b="1" u="sng" dirty="0"/>
              <a:t>Контекстное меню</a:t>
            </a:r>
            <a:r>
              <a:rPr lang="ru-RU" b="1" dirty="0"/>
              <a:t>:</a:t>
            </a:r>
          </a:p>
          <a:p>
            <a:pPr algn="just"/>
            <a:r>
              <a:rPr lang="en-US" b="1" dirty="0"/>
              <a:t>View Code </a:t>
            </a:r>
            <a:r>
              <a:rPr lang="ru-RU" dirty="0"/>
              <a:t>(Перейти к коду) или </a:t>
            </a:r>
            <a:r>
              <a:rPr lang="en-US" b="1" dirty="0"/>
              <a:t>F7</a:t>
            </a:r>
            <a:endParaRPr lang="ru-RU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85" y="3434897"/>
            <a:ext cx="4124325" cy="315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низ 3"/>
          <p:cNvSpPr/>
          <p:nvPr/>
        </p:nvSpPr>
        <p:spPr>
          <a:xfrm rot="19497680">
            <a:off x="4380682" y="3698295"/>
            <a:ext cx="504056" cy="8850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B95FBE6D-7028-4C2B-942E-BDDC2BFF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41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3200" b="1" dirty="0"/>
              <a:t>Задача 1. Прячем кнопки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914400"/>
            <a:ext cx="8534400" cy="123110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Создать форму с двумя кнопками (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Button</a:t>
            </a:r>
            <a:r>
              <a:rPr lang="ru-RU" b="1" dirty="0"/>
              <a:t>). В обработчике события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Load</a:t>
            </a:r>
            <a:r>
              <a:rPr lang="ru-RU" b="1" dirty="0"/>
              <a:t> сделать одну кнопку невидимой. При нажатии на видимую кнопку она исчезает, а становится видимой вторая и так далее…кнопки появляются по очереди.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33800" y="2145506"/>
            <a:ext cx="487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Arial" pitchFamily="34" charset="0"/>
                <a:cs typeface="Arial" pitchFamily="34" charset="0"/>
              </a:rPr>
              <a:t>Создайте проект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оконного приложения.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ru-RU" b="1" dirty="0">
                <a:latin typeface="Arial" pitchFamily="34" charset="0"/>
                <a:cs typeface="Arial" pitchFamily="34" charset="0"/>
              </a:rPr>
              <a:t>Разместите на форме два элемента управления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Button</a:t>
            </a:r>
            <a:r>
              <a:rPr lang="ru-RU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dirty="0">
                <a:latin typeface="Arial" pitchFamily="34" charset="0"/>
                <a:cs typeface="Arial" pitchFamily="34" charset="0"/>
              </a:rPr>
              <a:t>Задайте свойства: 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Form</a:t>
            </a:r>
            <a:r>
              <a:rPr lang="ru-RU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dirty="0">
                <a:latin typeface="Arial" pitchFamily="34" charset="0"/>
                <a:cs typeface="Arial" pitchFamily="34" charset="0"/>
              </a:rPr>
              <a:t>:	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= Где кнопка?</a:t>
            </a:r>
          </a:p>
          <a:p>
            <a:pPr algn="just"/>
            <a:r>
              <a:rPr lang="ru-RU" dirty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StartPosition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CenterScreen</a:t>
            </a:r>
            <a:endParaRPr lang="ru-RU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button1</a:t>
            </a:r>
            <a:r>
              <a:rPr lang="en-US" dirty="0">
                <a:latin typeface="Arial" pitchFamily="34" charset="0"/>
                <a:cs typeface="Arial" pitchFamily="34" charset="0"/>
              </a:rPr>
              <a:t>:	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ru-RU" dirty="0">
                <a:latin typeface="Arial" pitchFamily="34" charset="0"/>
                <a:cs typeface="Arial" pitchFamily="34" charset="0"/>
              </a:rPr>
              <a:t>Нажмите!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button</a:t>
            </a:r>
            <a:r>
              <a:rPr lang="ru-RU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:	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ru-RU" dirty="0">
                <a:latin typeface="Arial" pitchFamily="34" charset="0"/>
                <a:cs typeface="Arial" pitchFamily="34" charset="0"/>
              </a:rPr>
              <a:t>Нажмите!</a:t>
            </a:r>
            <a:endParaRPr lang="ru-RU" dirty="0"/>
          </a:p>
          <a:p>
            <a:pPr algn="just"/>
            <a:r>
              <a:rPr lang="ru-RU" dirty="0"/>
              <a:t>Инициируйте создание обработчиков событий для формы и кнопок: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Form1_Load</a:t>
            </a:r>
            <a:endParaRPr lang="ru-RU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button1_Click</a:t>
            </a:r>
            <a:endParaRPr lang="ru-RU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button2_Click</a:t>
            </a:r>
            <a:endParaRPr lang="ru-RU" dirty="0"/>
          </a:p>
          <a:p>
            <a:pPr algn="just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3E0E43-A5C9-4EE8-820F-ECBAEA75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90800"/>
            <a:ext cx="2904762" cy="222857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701F9AE-886E-4415-A389-7F796AF233CD}"/>
              </a:ext>
            </a:extLst>
          </p:cNvPr>
          <p:cNvSpPr/>
          <p:nvPr/>
        </p:nvSpPr>
        <p:spPr>
          <a:xfrm>
            <a:off x="246410" y="5807005"/>
            <a:ext cx="8610600" cy="923330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Описание класса </a:t>
            </a:r>
            <a:r>
              <a:rPr lang="en-US" b="1" dirty="0"/>
              <a:t>Form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>
                <a:hlinkClick r:id="rId3"/>
              </a:rPr>
              <a:t>https://docs.microsoft.com/ru-ru/dotnet/api/system.windows.forms.form?view=windowsdesktop-5.0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36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3200" b="1" dirty="0"/>
              <a:t>Задача 1 – код файла </a:t>
            </a:r>
            <a:r>
              <a:rPr lang="en-US" sz="3200" b="1" dirty="0"/>
              <a:t>Form</a:t>
            </a:r>
            <a:r>
              <a:rPr lang="ru-RU" sz="3200" b="1" dirty="0"/>
              <a:t>1.</a:t>
            </a:r>
            <a:r>
              <a:rPr lang="en-US" sz="3200" b="1" dirty="0" err="1"/>
              <a:t>cs</a:t>
            </a:r>
            <a:r>
              <a:rPr lang="ru-RU" sz="3200" b="1" dirty="0"/>
              <a:t> 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45D5E-30A4-4275-96B6-B8678ED71C72}"/>
              </a:ext>
            </a:extLst>
          </p:cNvPr>
          <p:cNvSpPr txBox="1"/>
          <p:nvPr/>
        </p:nvSpPr>
        <p:spPr>
          <a:xfrm>
            <a:off x="304800" y="1731628"/>
            <a:ext cx="8305800" cy="378565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Form1_Load(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button2.Visible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Привяжите обработчик события к двум кнопкам.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button2.Visible = !button2.Visible;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button1.Visible = !button1.Visible;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A7C2D5C-AD7A-42D4-A8B8-6A62C6AFE527}"/>
              </a:ext>
            </a:extLst>
          </p:cNvPr>
          <p:cNvSpPr/>
          <p:nvPr/>
        </p:nvSpPr>
        <p:spPr>
          <a:xfrm>
            <a:off x="152400" y="5582677"/>
            <a:ext cx="8763000" cy="6463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TODO: </a:t>
            </a:r>
            <a:r>
              <a:rPr lang="ru-RU" dirty="0"/>
              <a:t>Избавьтесь от обработчика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Form1_Load</a:t>
            </a:r>
            <a:r>
              <a:rPr lang="ru-RU" dirty="0"/>
              <a:t>, перенеся его код в конструктор.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7C0D290-425E-49E5-90D6-B473FA6C3D6C}"/>
              </a:ext>
            </a:extLst>
          </p:cNvPr>
          <p:cNvSpPr/>
          <p:nvPr/>
        </p:nvSpPr>
        <p:spPr>
          <a:xfrm>
            <a:off x="152400" y="952157"/>
            <a:ext cx="8839200" cy="6463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TODO: </a:t>
            </a:r>
            <a:r>
              <a:rPr lang="ru-RU" dirty="0"/>
              <a:t>В обработчиках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button1_Click </a:t>
            </a:r>
            <a:r>
              <a:rPr lang="ru-RU" dirty="0"/>
              <a:t>и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button2_Click </a:t>
            </a:r>
            <a:r>
              <a:rPr lang="ru-RU" dirty="0"/>
              <a:t>напишите код, инвертирующий свойство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Visible</a:t>
            </a:r>
            <a:r>
              <a:rPr lang="ru-RU" dirty="0"/>
              <a:t>. Далее унифицируйте его, как показано ниже:</a:t>
            </a:r>
          </a:p>
        </p:txBody>
      </p:sp>
    </p:spTree>
    <p:extLst>
      <p:ext uri="{BB962C8B-B14F-4D97-AF65-F5344CB8AC3E}">
        <p14:creationId xmlns:p14="http://schemas.microsoft.com/office/powerpoint/2010/main" val="23451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ru-RU" sz="3200" b="1" dirty="0"/>
              <a:t>Задача 2. </a:t>
            </a:r>
            <a:r>
              <a:rPr lang="ru-RU" sz="3200" b="1" dirty="0" err="1"/>
              <a:t>Чеширский</a:t>
            </a:r>
            <a:r>
              <a:rPr lang="ru-RU" sz="3200" b="1" dirty="0"/>
              <a:t> кот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990600"/>
            <a:ext cx="8610600" cy="203132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На форму вывести надпись, буквы которой будут последовательно исчезать (начиная с конца). Как только надпись исчезнет, форма должна постепенно становиться все более прозрачной и постепенно «растаять». Затем изображение формы постепенно восстанавливается, но надпись на форме уже другая. Программа демонстрирует возможности компонента </a:t>
            </a:r>
            <a:r>
              <a:rPr lang="en-US" b="1" dirty="0">
                <a:solidFill>
                  <a:srgbClr val="0000FF"/>
                </a:solidFill>
              </a:rPr>
              <a:t>Timer</a:t>
            </a:r>
            <a:r>
              <a:rPr lang="ru-RU" b="1" dirty="0"/>
              <a:t>, и свойства </a:t>
            </a:r>
            <a:r>
              <a:rPr lang="en-US" b="1" dirty="0">
                <a:solidFill>
                  <a:srgbClr val="0000FF"/>
                </a:solidFill>
              </a:rPr>
              <a:t>Opacity</a:t>
            </a:r>
            <a:r>
              <a:rPr lang="ru-RU" b="1" dirty="0"/>
              <a:t>, определяющего прозрачность формы. На рисунке первое и последнее изображения формы.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3429000"/>
            <a:ext cx="361473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28" y="3429000"/>
            <a:ext cx="3657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0371" y="46482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Создайте проект оконного приложения. </a:t>
            </a:r>
          </a:p>
          <a:p>
            <a:r>
              <a:rPr lang="ru-RU" dirty="0"/>
              <a:t>Разместите на форме элемент </a:t>
            </a:r>
            <a:r>
              <a:rPr lang="en-US" b="1" dirty="0">
                <a:solidFill>
                  <a:srgbClr val="0000FF"/>
                </a:solidFill>
              </a:rPr>
              <a:t>Label</a:t>
            </a:r>
            <a:r>
              <a:rPr lang="ru-RU" dirty="0"/>
              <a:t>. Добавьте к проекту компонент </a:t>
            </a:r>
            <a:r>
              <a:rPr lang="en-US" b="1" dirty="0">
                <a:solidFill>
                  <a:srgbClr val="0000FF"/>
                </a:solidFill>
              </a:rPr>
              <a:t>Timer</a:t>
            </a:r>
            <a:r>
              <a:rPr lang="ru-RU" dirty="0"/>
              <a:t>. </a:t>
            </a:r>
          </a:p>
          <a:p>
            <a:r>
              <a:rPr lang="ru-RU" dirty="0"/>
              <a:t>Задайте свойства: </a:t>
            </a:r>
          </a:p>
          <a:p>
            <a:r>
              <a:rPr lang="en-US" dirty="0"/>
              <a:t>Form</a:t>
            </a:r>
            <a:r>
              <a:rPr lang="ru-RU" dirty="0"/>
              <a:t>1:	</a:t>
            </a:r>
            <a:r>
              <a:rPr lang="en-US" dirty="0"/>
              <a:t>Text </a:t>
            </a:r>
            <a:r>
              <a:rPr lang="ru-RU" dirty="0"/>
              <a:t>= Растаявшая надпись, </a:t>
            </a:r>
            <a:r>
              <a:rPr lang="en-US" dirty="0" err="1"/>
              <a:t>StartPosition</a:t>
            </a:r>
            <a:r>
              <a:rPr lang="en-US" dirty="0"/>
              <a:t> = </a:t>
            </a:r>
            <a:r>
              <a:rPr lang="en-US" dirty="0" err="1"/>
              <a:t>CenterScreen</a:t>
            </a:r>
            <a:endParaRPr lang="ru-RU" dirty="0"/>
          </a:p>
          <a:p>
            <a:r>
              <a:rPr lang="en-US" dirty="0"/>
              <a:t>label</a:t>
            </a:r>
            <a:r>
              <a:rPr lang="ru-RU" dirty="0"/>
              <a:t>1:	</a:t>
            </a:r>
            <a:r>
              <a:rPr lang="en-US" dirty="0"/>
              <a:t>Text</a:t>
            </a:r>
            <a:r>
              <a:rPr lang="ru-RU" dirty="0"/>
              <a:t> = </a:t>
            </a:r>
            <a:r>
              <a:rPr lang="ru-RU" dirty="0" err="1"/>
              <a:t>Чеширский</a:t>
            </a:r>
            <a:r>
              <a:rPr lang="ru-RU" dirty="0"/>
              <a:t> кот,  </a:t>
            </a:r>
            <a:r>
              <a:rPr lang="en-US" dirty="0"/>
              <a:t>Font</a:t>
            </a:r>
            <a:r>
              <a:rPr lang="ru-RU" dirty="0"/>
              <a:t>.</a:t>
            </a:r>
            <a:r>
              <a:rPr lang="en-US" dirty="0"/>
              <a:t>Size</a:t>
            </a:r>
            <a:r>
              <a:rPr lang="ru-RU" dirty="0"/>
              <a:t> = 40, </a:t>
            </a:r>
            <a:r>
              <a:rPr lang="en-US" dirty="0" err="1"/>
              <a:t>ForeColor</a:t>
            </a:r>
            <a:r>
              <a:rPr lang="ru-RU" dirty="0"/>
              <a:t> = </a:t>
            </a:r>
            <a:r>
              <a:rPr lang="en-US" dirty="0" err="1"/>
              <a:t>DeepPink</a:t>
            </a:r>
            <a:endParaRPr lang="ru-RU" dirty="0"/>
          </a:p>
          <a:p>
            <a:r>
              <a:rPr lang="ru-RU" dirty="0"/>
              <a:t>Инициируйте создание обработчиков событий: </a:t>
            </a:r>
            <a:r>
              <a:rPr lang="en-US" b="1" dirty="0">
                <a:solidFill>
                  <a:srgbClr val="0000FF"/>
                </a:solidFill>
              </a:rPr>
              <a:t>Form1_Load</a:t>
            </a:r>
            <a:r>
              <a:rPr lang="ru-RU" dirty="0"/>
              <a:t>, </a:t>
            </a:r>
            <a:r>
              <a:rPr lang="en-US" b="1" dirty="0">
                <a:solidFill>
                  <a:srgbClr val="0000FF"/>
                </a:solidFill>
              </a:rPr>
              <a:t>timer</a:t>
            </a:r>
            <a:r>
              <a:rPr lang="ru-RU" b="1" dirty="0">
                <a:solidFill>
                  <a:srgbClr val="0000FF"/>
                </a:solidFill>
              </a:rPr>
              <a:t>1_</a:t>
            </a:r>
            <a:r>
              <a:rPr lang="en-US" b="1" dirty="0">
                <a:solidFill>
                  <a:srgbClr val="0000FF"/>
                </a:solidFill>
              </a:rPr>
              <a:t>Tick</a:t>
            </a:r>
            <a:endParaRPr lang="ru-RU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4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3200" b="1" dirty="0"/>
              <a:t>Задача 2. Текст из файла </a:t>
            </a:r>
            <a:r>
              <a:rPr lang="en-US" sz="3200" b="1" dirty="0"/>
              <a:t>Form</a:t>
            </a:r>
            <a:r>
              <a:rPr lang="ru-RU" sz="3200" b="1" dirty="0"/>
              <a:t>1.</a:t>
            </a:r>
            <a:r>
              <a:rPr lang="en-US" sz="3200" b="1" dirty="0" err="1"/>
              <a:t>cs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D26C9-0334-4D10-8CA5-9022CCD0F5F6}"/>
              </a:ext>
            </a:extLst>
          </p:cNvPr>
          <p:cNvSpPr txBox="1"/>
          <p:nvPr/>
        </p:nvSpPr>
        <p:spPr>
          <a:xfrm>
            <a:off x="152400" y="1166912"/>
            <a:ext cx="8839200" cy="50783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шаг изменения прозрачности изображения формы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Form1_Load(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step = 0.1;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timer1.Enabled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таймер включен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// Обработчик событий, инициированных тиками таймера: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60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7164</TotalTime>
  <Words>4440</Words>
  <Application>Microsoft Office PowerPoint</Application>
  <PresentationFormat>Экран (4:3)</PresentationFormat>
  <Paragraphs>565</Paragraphs>
  <Slides>44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Тема Office</vt:lpstr>
      <vt:lpstr>Модуль 2, практическое занятие, неделя 4</vt:lpstr>
      <vt:lpstr>Создание проекта оконного приложения</vt:lpstr>
      <vt:lpstr>Размещение элементов и компонентов в форме</vt:lpstr>
      <vt:lpstr>Свойства элементов. События, связанные с элементами</vt:lpstr>
      <vt:lpstr>Просмотр кода оконного приложения</vt:lpstr>
      <vt:lpstr>Задача 1. Прячем кнопки</vt:lpstr>
      <vt:lpstr>Задача 1 – код файла Form1.cs </vt:lpstr>
      <vt:lpstr>Задача 2. Чеширский кот</vt:lpstr>
      <vt:lpstr>Задача 2. Текст из файла Form1.cs</vt:lpstr>
      <vt:lpstr>Задача 2.</vt:lpstr>
      <vt:lpstr>Задача 3. Ряд Пелла</vt:lpstr>
      <vt:lpstr>Задача 3</vt:lpstr>
      <vt:lpstr>Задача 3</vt:lpstr>
      <vt:lpstr>Задача 4. ListBox</vt:lpstr>
      <vt:lpstr>Задача 4</vt:lpstr>
      <vt:lpstr>Задача 4</vt:lpstr>
      <vt:lpstr>Задача 4</vt:lpstr>
      <vt:lpstr>Задание к задаче 4</vt:lpstr>
      <vt:lpstr>Задача 5. Многострочный TextBox</vt:lpstr>
      <vt:lpstr>Задача 5</vt:lpstr>
      <vt:lpstr>Задача 5</vt:lpstr>
      <vt:lpstr>Задача 5</vt:lpstr>
      <vt:lpstr>Задача 6. Цифры числа</vt:lpstr>
      <vt:lpstr>Задача 6</vt:lpstr>
      <vt:lpstr>Задача 6</vt:lpstr>
      <vt:lpstr>Задача 7. Размер формы</vt:lpstr>
      <vt:lpstr>Задача 7</vt:lpstr>
      <vt:lpstr>Задача 7</vt:lpstr>
      <vt:lpstr>Задание к задаче 7</vt:lpstr>
      <vt:lpstr>Задача 8. Прозрачное окно  </vt:lpstr>
      <vt:lpstr>Задача 8.</vt:lpstr>
      <vt:lpstr>Задача 8</vt:lpstr>
      <vt:lpstr>Задача 8</vt:lpstr>
      <vt:lpstr>Задача 9. Спутник</vt:lpstr>
      <vt:lpstr>Задача 9</vt:lpstr>
      <vt:lpstr>Задача 9</vt:lpstr>
      <vt:lpstr>Задача 9 – обработчики событий</vt:lpstr>
      <vt:lpstr>Задача 9</vt:lpstr>
      <vt:lpstr>Задание к задаче 9 </vt:lpstr>
      <vt:lpstr>Задача 10</vt:lpstr>
      <vt:lpstr>Задача 10</vt:lpstr>
      <vt:lpstr>Задача 10</vt:lpstr>
      <vt:lpstr>Задание к задаче 10</vt:lpstr>
      <vt:lpstr>Задачи для самостоятельного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Большой</dc:creator>
  <cp:lastModifiedBy>Дударев Виктор Анатольевич</cp:lastModifiedBy>
  <cp:revision>294</cp:revision>
  <cp:lastPrinted>1601-01-01T00:00:00Z</cp:lastPrinted>
  <dcterms:created xsi:type="dcterms:W3CDTF">1601-01-01T00:00:00Z</dcterms:created>
  <dcterms:modified xsi:type="dcterms:W3CDTF">2021-11-17T11:46:43Z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