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7"/>
  </p:handoutMasterIdLst>
  <p:sldIdLst>
    <p:sldId id="291" r:id="rId2"/>
    <p:sldId id="289" r:id="rId3"/>
    <p:sldId id="264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7" r:id="rId25"/>
    <p:sldId id="288" r:id="rId2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8A92A-7BA3-41B3-9728-149AFD403BD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DB1BF-7370-4F08-B0FD-B7B7D4977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52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4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2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89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06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2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64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4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08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1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45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E1DD-372A-409B-9702-6592B7F796BE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47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api/system.windows.input.keyboard.keydown?view=windowsdesktop-5.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Модуль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практическое занятие, неделя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dirty="0"/>
          </a:p>
          <a:p>
            <a:pPr eaLnBrk="1" hangingPunct="1"/>
            <a:endParaRPr lang="ru-R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>
                <a:cs typeface="Arial" charset="0"/>
              </a:rPr>
              <a:t>Дисциплина «Программирование»	В.В. </a:t>
            </a:r>
            <a:r>
              <a:rPr lang="ru-RU" dirty="0" err="1">
                <a:cs typeface="Arial" charset="0"/>
              </a:rPr>
              <a:t>Подбельский</a:t>
            </a:r>
            <a:r>
              <a:rPr lang="ru-RU" dirty="0">
                <a:cs typeface="Arial" charset="0"/>
              </a:rPr>
              <a:t>, О.В. </a:t>
            </a:r>
            <a:r>
              <a:rPr lang="ru-RU" dirty="0" err="1">
                <a:cs typeface="Arial" charset="0"/>
              </a:rPr>
              <a:t>Максименкова</a:t>
            </a:r>
            <a:endParaRPr lang="ru-RU" dirty="0">
              <a:cs typeface="Arial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 bwMode="auto">
          <a:xfrm>
            <a:off x="685800" y="4191000"/>
            <a:ext cx="7772400" cy="16002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ru-RU" sz="2800" b="1" dirty="0">
                <a:solidFill>
                  <a:srgbClr val="009900"/>
                </a:solidFill>
              </a:rPr>
              <a:t>Введение в </a:t>
            </a:r>
            <a:r>
              <a:rPr lang="en-US" sz="2800" b="1" dirty="0">
                <a:solidFill>
                  <a:srgbClr val="009900"/>
                </a:solidFill>
              </a:rPr>
              <a:t>WPF</a:t>
            </a:r>
            <a:endParaRPr lang="ru-RU" sz="2800" b="1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endParaRPr lang="ru-RU" sz="2800" b="1" kern="12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558" y="198037"/>
            <a:ext cx="8668973" cy="62654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 RGB-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цвета.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1060" y="931734"/>
            <a:ext cx="8246379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Создать WPF-приложение для выбора цветов и определения соответствующих им кодов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RGB: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панель Grid, движки (ползунки)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поля для вывода текста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 определить с помощью XAML декларации в файле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MainWindow.xaml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Обработчик событий, связанных с перемещениями ползунков, реализовать в виде C# кода в файле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MainWindow.xaml.cs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Внешний вид окна: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5558" y="3347207"/>
            <a:ext cx="4090717" cy="270987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3347207"/>
            <a:ext cx="4293720" cy="2897673"/>
          </a:xfrm>
          <a:prstGeom prst="rect">
            <a:avLst/>
          </a:prstGeom>
        </p:spPr>
      </p:pic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78F6D9FF-B2D2-49CA-BEA3-C141F987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29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365126"/>
            <a:ext cx="10515600" cy="78109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3. Ресурсы окна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697" y="1657949"/>
            <a:ext cx="8682606" cy="35394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TargetType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="00"&gt;&lt;/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FontSize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="24"&gt;&lt;/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="Center"/&gt;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="Margin"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="12"&gt;&lt;/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TargetType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="Slider"&gt;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="Orientation"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="Vertical"&gt;&lt;/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IsDirectionReversed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="True"&gt;&lt;/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="Center"&gt;&lt;/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="Maximum"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="255"&gt;&lt;/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600" b="1" dirty="0"/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4752C785-C1C2-4229-AFBF-9ABD4352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46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365126"/>
            <a:ext cx="10515600" cy="78109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3. Структура сетки </a:t>
            </a:r>
            <a:endParaRPr lang="ru-RU" sz="3200" dirty="0"/>
          </a:p>
        </p:txBody>
      </p:sp>
      <p:sp>
        <p:nvSpPr>
          <p:cNvPr id="4" name="Rectangle 3"/>
          <p:cNvSpPr/>
          <p:nvPr/>
        </p:nvSpPr>
        <p:spPr>
          <a:xfrm>
            <a:off x="533400" y="1376045"/>
            <a:ext cx="8331200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AntiqueWhite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ShowGridLines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="True" 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="*"/&gt;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="*"/&gt;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12587" y="1006713"/>
            <a:ext cx="264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Размещаем в блоке </a:t>
            </a:r>
            <a:r>
              <a:rPr lang="en-US" b="1" dirty="0">
                <a:solidFill>
                  <a:srgbClr val="0070C0"/>
                </a:solidFill>
              </a:rPr>
              <a:t>Grid</a:t>
            </a: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8B29F355-3B81-4788-AE9D-BED453D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63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365126"/>
            <a:ext cx="10515600" cy="78109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3. Красный цвет </a:t>
            </a:r>
            <a:endParaRPr lang="ru-RU" sz="3200" dirty="0"/>
          </a:p>
        </p:txBody>
      </p:sp>
      <p:sp>
        <p:nvSpPr>
          <p:cNvPr id="4" name="Rectangle 3"/>
          <p:cNvSpPr/>
          <p:nvPr/>
        </p:nvSpPr>
        <p:spPr>
          <a:xfrm>
            <a:off x="222250" y="1728044"/>
            <a:ext cx="8699500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="Red"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="Red"/&gt;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Slider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redSlider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="Red"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ValueChanged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OnSliderValueChanged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redValue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="Red"/&gt;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4487" y="1358712"/>
            <a:ext cx="264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Размещаем в блоке </a:t>
            </a:r>
            <a:r>
              <a:rPr lang="en-US" b="1" dirty="0">
                <a:solidFill>
                  <a:srgbClr val="0070C0"/>
                </a:solidFill>
              </a:rPr>
              <a:t>Grid</a:t>
            </a:r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6604000" y="2197100"/>
            <a:ext cx="2133600" cy="914400"/>
          </a:xfrm>
          <a:prstGeom prst="wedgeRoundRectCallout">
            <a:avLst>
              <a:gd name="adj1" fmla="val -117857"/>
              <a:gd name="adj2" fmla="val 1444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Имя обработчика события</a:t>
            </a:r>
            <a:endParaRPr lang="en-US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0B98B569-2F14-48BE-953C-F646F772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18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65126"/>
            <a:ext cx="8064500" cy="78109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3. Зеленый цвет </a:t>
            </a:r>
            <a:endParaRPr lang="ru-RU" sz="3200" dirty="0"/>
          </a:p>
        </p:txBody>
      </p:sp>
      <p:sp>
        <p:nvSpPr>
          <p:cNvPr id="4" name="Rectangle 3"/>
          <p:cNvSpPr/>
          <p:nvPr/>
        </p:nvSpPr>
        <p:spPr>
          <a:xfrm>
            <a:off x="393700" y="1551444"/>
            <a:ext cx="8356600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="Green"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Slider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greenSlider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="Green"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ValueChanged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OnSliderValueChanged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greenValue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03037" y="1146221"/>
            <a:ext cx="264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Размещаем в блоке </a:t>
            </a:r>
            <a:r>
              <a:rPr lang="en-US" b="1" dirty="0">
                <a:solidFill>
                  <a:srgbClr val="0070C0"/>
                </a:solidFill>
              </a:rPr>
              <a:t>Grid</a:t>
            </a: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B1ACA02D-E975-4100-A4E3-73BDF9AC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35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365126"/>
            <a:ext cx="8470900" cy="78109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3. Синий цвет </a:t>
            </a:r>
            <a:endParaRPr lang="ru-RU" sz="3200" dirty="0"/>
          </a:p>
        </p:txBody>
      </p:sp>
      <p:sp>
        <p:nvSpPr>
          <p:cNvPr id="4" name="Rectangle 3"/>
          <p:cNvSpPr/>
          <p:nvPr/>
        </p:nvSpPr>
        <p:spPr>
          <a:xfrm>
            <a:off x="355600" y="1551444"/>
            <a:ext cx="8432800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="Blue"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="Blue"/&gt;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Slider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blueSlider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="Blue"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ValueChanged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OnSliderValueChanged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blueValue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="Blue"/&gt;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41137" y="1146221"/>
            <a:ext cx="264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Размещаем в блоке </a:t>
            </a:r>
            <a:r>
              <a:rPr lang="en-US" b="1" dirty="0">
                <a:solidFill>
                  <a:srgbClr val="0070C0"/>
                </a:solidFill>
              </a:rPr>
              <a:t>Grid</a:t>
            </a: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31D5F96B-2F78-4267-8185-B1937B3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54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365126"/>
            <a:ext cx="10515600" cy="78109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3. Оформление результата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274487" y="1358712"/>
            <a:ext cx="264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Размещаем в блоке </a:t>
            </a:r>
            <a:r>
              <a:rPr lang="en-US" b="1" dirty="0">
                <a:solidFill>
                  <a:srgbClr val="0070C0"/>
                </a:solidFill>
              </a:rPr>
              <a:t>Grid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000" y="1845439"/>
            <a:ext cx="8667750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Rectangle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Grid.RowSpan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="3"&gt;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Rectangle.Fill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="brushResult"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="Black"/&gt;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Rectangle.Fill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Rectangle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67179" y="4206650"/>
            <a:ext cx="475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>
                <a:solidFill>
                  <a:srgbClr val="002060"/>
                </a:solidFill>
              </a:rPr>
              <a:t>Попробуем запустить приложение </a:t>
            </a:r>
            <a:r>
              <a:rPr lang="en-US" b="1" i="1" dirty="0">
                <a:solidFill>
                  <a:srgbClr val="002060"/>
                </a:solidFill>
              </a:rPr>
              <a:t>Ctrl+F5…</a:t>
            </a: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213BC4F0-424F-48FC-86F2-340BA858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689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0026"/>
            <a:ext cx="9144000" cy="66404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3. Файл фонового кода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300" y="902552"/>
            <a:ext cx="84074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System.Windows.Media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WpfApplication2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Interaction logic for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MainWindow.xaml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OnSliderValueChanged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s,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 = (</a:t>
            </a:r>
            <a:r>
              <a:rPr lang="nb-NO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)redSlider.Value;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redValue.Text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 =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greenSlider.Value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greenValue.Text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=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blueSlider.Value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blueValue.Text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brushResult.Color = </a:t>
            </a:r>
            <a:r>
              <a:rPr lang="pt-BR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.FromArgb(255, r, g, b);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9F1FD6F9-81BC-4F33-BBFE-369215E1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24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533" y="275006"/>
            <a:ext cx="8559800" cy="78109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Задание к задаче 3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2533" y="1056101"/>
            <a:ext cx="8559800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Задание: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добавить вывод числовых (шестнадцатеричных) значений трех компонентов цвета: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 виде одной строки: “#FF657338”, где FF – значение прозрачности (альфа-канала).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Поместить вывод в строку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Grid.Row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="2" и столбец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Grid.Column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="3"сетки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 Образец цвета будем выводить в строку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Grid.Row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="1"   и столбец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Grid.Column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="3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EA3C64-1E9E-482D-BFD8-86DF239D8B4B}"/>
              </a:ext>
            </a:extLst>
          </p:cNvPr>
          <p:cNvSpPr/>
          <p:nvPr/>
        </p:nvSpPr>
        <p:spPr>
          <a:xfrm>
            <a:off x="342533" y="2770023"/>
            <a:ext cx="8559800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Задание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Добавить ползунок для регулирования прозрачности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8A9ECA11-F8CE-454D-A9AB-055F0BA2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BA2344-C2CC-4884-9938-994FC5E5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48" y="3499060"/>
            <a:ext cx="5647158" cy="31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8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8468275" cy="72957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4. Цифровая клавиатура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168" y="1096731"/>
            <a:ext cx="8815431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/>
              <a:t>Имитация работы с цифровой клавиатурой, изображение которой выглядит так:</a:t>
            </a:r>
          </a:p>
        </p:txBody>
      </p:sp>
      <p:sp>
        <p:nvSpPr>
          <p:cNvPr id="5" name="Прямоугольник 2"/>
          <p:cNvSpPr/>
          <p:nvPr/>
        </p:nvSpPr>
        <p:spPr>
          <a:xfrm>
            <a:off x="176168" y="2100030"/>
            <a:ext cx="4421231" cy="440120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Для набора цифр используются элементы </a:t>
            </a:r>
            <a:r>
              <a:rPr lang="ru-RU" sz="2000" b="1" dirty="0" err="1"/>
              <a:t>Button</a:t>
            </a:r>
            <a:r>
              <a:rPr lang="ru-RU" sz="2000" dirty="0"/>
              <a:t>. Вводимый пользователем номер отображается в поле элемента </a:t>
            </a:r>
            <a:r>
              <a:rPr lang="ru-RU" sz="2000" b="1" dirty="0" err="1"/>
              <a:t>TextBlock</a:t>
            </a:r>
            <a:r>
              <a:rPr lang="ru-RU" sz="2000" dirty="0"/>
              <a:t>, размещенного над цифровой клавиатурой слева от клавиши со стрелкой. Клавиша со стрелкой позволяет удалять неверно набранные цифры.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Обратите внимание, что кнопка удаления цифр вначале заблокирована и ее следует разблокировать, когда в текстовом поле </a:t>
            </a:r>
            <a:r>
              <a:rPr lang="ru-RU" sz="2000" b="1" dirty="0" err="1"/>
              <a:t>TextBlock</a:t>
            </a:r>
            <a:r>
              <a:rPr lang="ru-RU" sz="2000" dirty="0"/>
              <a:t> появятся цифры.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46A38C-E92F-4052-8C39-4C33C28E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99" y="2100030"/>
            <a:ext cx="3933333" cy="4219048"/>
          </a:xfrm>
          <a:prstGeom prst="rect">
            <a:avLst/>
          </a:prstGeom>
        </p:spPr>
      </p:pic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55B4A0ED-EFD1-412F-848C-859BC417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09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6111"/>
          </a:xfrm>
        </p:spPr>
        <p:txBody>
          <a:bodyPr/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Создание проекта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WPF-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7" y="1381008"/>
            <a:ext cx="7886700" cy="4351338"/>
          </a:xfrm>
        </p:spPr>
        <p:txBody>
          <a:bodyPr/>
          <a:lstStyle/>
          <a:p>
            <a:r>
              <a:rPr lang="en-US" dirty="0"/>
              <a:t>File – New – Project WPF Application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2789C6-8296-4A7D-A23E-32BA53FD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3" y="1890781"/>
            <a:ext cx="7096026" cy="4967219"/>
          </a:xfrm>
          <a:prstGeom prst="rect">
            <a:avLst/>
          </a:prstGeom>
        </p:spPr>
      </p:pic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C11B263F-0073-4F00-A15F-F8F891B8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749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365126"/>
            <a:ext cx="10515600" cy="72957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4. XAML-файл с разметкой </a:t>
            </a: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393700" y="1426845"/>
            <a:ext cx="8572500" cy="280076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="288"&gt;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Grid.Resources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="Button"&gt;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ClickMode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="Press"/&gt;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="Stretch"/&gt;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="Height"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="72"/&gt;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="36"/&gt;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Grid.Resources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/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23BA14E6-C325-4139-B817-3634DCA0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22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365126"/>
            <a:ext cx="10515600" cy="72957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4. XAML-файл с разметкой </a:t>
            </a: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533400" y="1666945"/>
            <a:ext cx="8255000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/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211C8032-8F4F-48F2-A931-ECECDD13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79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365126"/>
            <a:ext cx="10515600" cy="72957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4. XAML-файл с разметкой </a:t>
            </a: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247650" y="1440051"/>
            <a:ext cx="8648700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Grid.ColumnSpan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="3"&gt;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="*"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="Auto"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="Left"&gt;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resultText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="Right"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="24"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it-IT" b="1" dirty="0">
                <a:solidFill>
                  <a:srgbClr val="0000FF"/>
                </a:solidFill>
                <a:latin typeface="Consolas" panose="020B0609020204030204" pitchFamily="49" charset="0"/>
              </a:rPr>
              <a:t>="deleteButton"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it-IT" b="1" dirty="0">
                <a:solidFill>
                  <a:srgbClr val="0000FF"/>
                </a:solidFill>
                <a:latin typeface="Consolas" panose="020B0609020204030204" pitchFamily="49" charset="0"/>
              </a:rPr>
              <a:t>="&amp;#x21E6;"</a:t>
            </a:r>
            <a:endParaRPr lang="it-IT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="False"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FontFamily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="Segoe Symbol"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Padding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="Left"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BorderThickness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OnDeleteButtonClick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b="1" dirty="0"/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3E1E41DB-94DD-464D-89AB-6A4D3479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93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365126"/>
            <a:ext cx="10515600" cy="72957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4. XAML-файл с разметкой </a:t>
            </a: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374650" y="1464037"/>
            <a:ext cx="4102100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="6"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825939" y="1464037"/>
            <a:ext cx="4076700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="7"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="8"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="9"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="*"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="4"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="4"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OnCharButtonClick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4650" y="109470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Клавиши </a:t>
            </a:r>
            <a:r>
              <a:rPr lang="en-US" b="1" dirty="0">
                <a:solidFill>
                  <a:srgbClr val="002060"/>
                </a:solidFill>
              </a:rPr>
              <a:t>1</a:t>
            </a:r>
            <a:r>
              <a:rPr lang="ru-RU" b="1" dirty="0">
                <a:solidFill>
                  <a:srgbClr val="002060"/>
                </a:solidFill>
              </a:rPr>
              <a:t>-6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5939" y="1082063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Оставшиеся клавиши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7D92E400-478A-4DAF-BACE-7EF46018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87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365126"/>
            <a:ext cx="10515600" cy="72957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4. Заготовка файла с кодом </a:t>
            </a:r>
            <a:endParaRPr lang="ru-RU" sz="3200" dirty="0"/>
          </a:p>
        </p:txBody>
      </p:sp>
      <p:sp>
        <p:nvSpPr>
          <p:cNvPr id="4" name="Rectangle 3"/>
          <p:cNvSpPr/>
          <p:nvPr/>
        </p:nvSpPr>
        <p:spPr>
          <a:xfrm>
            <a:off x="336550" y="1439545"/>
            <a:ext cx="8470900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WpfApplication1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Interaction logic for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MainWindow.xaml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OnCharButtonClick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OnDeleteButtonClick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DFB3A7CA-CDCC-423C-BF71-3D86E320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90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5800" y="365126"/>
            <a:ext cx="10515600" cy="72957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4. Задание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5559" y="1094705"/>
            <a:ext cx="8120543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Создайте проект </a:t>
            </a:r>
            <a:r>
              <a:rPr lang="en-US" dirty="0"/>
              <a:t>WPF</a:t>
            </a:r>
            <a:r>
              <a:rPr lang="ru-RU" dirty="0"/>
              <a:t>-приложения, поместите в файл </a:t>
            </a:r>
            <a:r>
              <a:rPr lang="en-US" dirty="0"/>
              <a:t>XAML</a:t>
            </a:r>
            <a:r>
              <a:rPr lang="ru-RU" dirty="0"/>
              <a:t> приведенную выше разметку. В файл с </a:t>
            </a:r>
            <a:r>
              <a:rPr lang="en-US" dirty="0"/>
              <a:t>C#</a:t>
            </a:r>
            <a:r>
              <a:rPr lang="ru-RU" dirty="0"/>
              <a:t> кодом добавьте прототипы обработчиков событий.  Выполните проект и получите изображение кнопочной клавиатуры. </a:t>
            </a:r>
          </a:p>
          <a:p>
            <a:endParaRPr lang="ru-RU" dirty="0"/>
          </a:p>
          <a:p>
            <a:r>
              <a:rPr lang="ru-RU" dirty="0"/>
              <a:t>Дополните обработчики событий кодом, позволяющим вводить телефонные номера и убирать из набранного номера ошибочно введенные цифры. </a:t>
            </a:r>
          </a:p>
          <a:p>
            <a:r>
              <a:rPr lang="ru-RU" dirty="0"/>
              <a:t>Кнопки со значками * и # в проекте использовать не будем. </a:t>
            </a:r>
          </a:p>
          <a:p>
            <a:endParaRPr lang="ru-RU" dirty="0"/>
          </a:p>
          <a:p>
            <a:r>
              <a:rPr lang="ru-RU" dirty="0"/>
              <a:t>Обработчик события </a:t>
            </a:r>
            <a:r>
              <a:rPr lang="en-US" dirty="0" err="1"/>
              <a:t>OnCharButtonClick</a:t>
            </a:r>
            <a:r>
              <a:rPr lang="ru-RU" dirty="0"/>
              <a:t> воспринимает </a:t>
            </a:r>
            <a:r>
              <a:rPr lang="en-US" dirty="0"/>
              <a:t>sender</a:t>
            </a:r>
            <a:r>
              <a:rPr lang="ru-RU" dirty="0"/>
              <a:t> как </a:t>
            </a:r>
            <a:r>
              <a:rPr lang="en-US" dirty="0"/>
              <a:t>Button</a:t>
            </a:r>
            <a:r>
              <a:rPr lang="ru-RU" dirty="0"/>
              <a:t> (операция </a:t>
            </a:r>
            <a:r>
              <a:rPr lang="en-US" b="1" dirty="0"/>
              <a:t>as</a:t>
            </a:r>
            <a:r>
              <a:rPr lang="en-US" dirty="0"/>
              <a:t>)</a:t>
            </a:r>
            <a:r>
              <a:rPr lang="ru-RU" dirty="0"/>
              <a:t>, выбирает из кнопки значение свойства </a:t>
            </a:r>
            <a:r>
              <a:rPr lang="en-US" dirty="0"/>
              <a:t>Content </a:t>
            </a:r>
            <a:r>
              <a:rPr lang="ru-RU" dirty="0"/>
              <a:t> и добавляет это значение к строке с набираемым номером. </a:t>
            </a:r>
          </a:p>
          <a:p>
            <a:endParaRPr lang="ru-RU" dirty="0"/>
          </a:p>
          <a:p>
            <a:r>
              <a:rPr lang="ru-RU" dirty="0"/>
              <a:t>Доработайте приложение по своему усмотрению.</a:t>
            </a: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ADE2872E-C970-4404-A530-B4A55F18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31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74003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Поле ввода и обработчик события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20116" y="1419305"/>
            <a:ext cx="7995234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Самостоятельно создайте в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новый WPF-проект.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заготовке XAML-файла (</a:t>
            </a:r>
            <a:r>
              <a:rPr lang="ru-RU" dirty="0" err="1"/>
              <a:t>MainWindow.xaml</a:t>
            </a:r>
            <a:r>
              <a:rPr lang="ru-RU" dirty="0"/>
              <a:t>) замените </a:t>
            </a:r>
            <a:r>
              <a:rPr lang="ru-RU"/>
              <a:t>элемент Grid </a:t>
            </a:r>
            <a:r>
              <a:rPr lang="ru-RU" dirty="0"/>
              <a:t>приведенным фрагментом </a:t>
            </a:r>
            <a:r>
              <a:rPr lang="ru-RU" dirty="0" err="1"/>
              <a:t>StackPanel</a:t>
            </a:r>
            <a:r>
              <a:rPr lang="ru-RU" dirty="0"/>
              <a:t>, а в файле </a:t>
            </a:r>
            <a:r>
              <a:rPr lang="ru-RU" dirty="0" err="1"/>
              <a:t>MainWindow.xaml.cs</a:t>
            </a:r>
            <a:r>
              <a:rPr lang="ru-RU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дополните класс </a:t>
            </a:r>
            <a:r>
              <a:rPr lang="ru-RU" dirty="0" err="1"/>
              <a:t>MainWindow</a:t>
            </a:r>
            <a:r>
              <a:rPr lang="ru-RU" dirty="0"/>
              <a:t> методом </a:t>
            </a:r>
            <a:r>
              <a:rPr lang="ru-RU" dirty="0" err="1"/>
              <a:t>OnKeyDownHandler</a:t>
            </a:r>
            <a:r>
              <a:rPr lang="ru-RU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20116" y="3210779"/>
            <a:ext cx="3750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Результат выполнения программы: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D51CE1-C8DB-45B0-BD5C-DCFCC8C9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98" y="3867633"/>
            <a:ext cx="4704762" cy="1438095"/>
          </a:xfrm>
          <a:prstGeom prst="rect">
            <a:avLst/>
          </a:prstGeom>
        </p:spPr>
      </p:pic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7387FCE9-2A12-4FE0-86B5-F51B3E1C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12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31442" y="159391"/>
            <a:ext cx="8229600" cy="7159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53082" y="1287042"/>
            <a:ext cx="8246378" cy="206210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Type some text into the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press the Enter key.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="textBox1"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KeyDown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OnKeyDownHandler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="textBlock1"/&gt;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082" y="6089910"/>
            <a:ext cx="8107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Пример с сайта </a:t>
            </a:r>
            <a:r>
              <a:rPr lang="en-US" sz="1200" dirty="0"/>
              <a:t>[</a:t>
            </a:r>
            <a:r>
              <a:rPr lang="en-US" sz="1200" u="sng" dirty="0">
                <a:hlinkClick r:id="rId2"/>
              </a:rPr>
              <a:t>https://docs.microsoft.com/ru-ru/dotnet/api/system.windows.input.keyboard.keydown?view=windowsdesktop-5.0</a:t>
            </a:r>
            <a:r>
              <a:rPr lang="en-US" sz="1200" dirty="0"/>
              <a:t>]</a:t>
            </a:r>
            <a:endParaRPr lang="ru-RU" sz="1200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4EBB4F82-2B34-4BC3-B155-6AE688DE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F4179-C624-46F2-A97F-2FF61F1A97ED}"/>
              </a:ext>
            </a:extLst>
          </p:cNvPr>
          <p:cNvSpPr txBox="1"/>
          <p:nvPr/>
        </p:nvSpPr>
        <p:spPr>
          <a:xfrm>
            <a:off x="553082" y="8793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70C0"/>
                </a:solidFill>
              </a:rPr>
              <a:t>Фрагмент XAML-разметки: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6ACC9-4AED-4474-9CD6-C196F2D881A0}"/>
              </a:ext>
            </a:extLst>
          </p:cNvPr>
          <p:cNvSpPr/>
          <p:nvPr/>
        </p:nvSpPr>
        <p:spPr>
          <a:xfrm>
            <a:off x="553082" y="4479096"/>
            <a:ext cx="8246378" cy="13234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OnKeyDownHandler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textBlock1.Text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Entered: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textBox1.Text;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D29BE-8ADF-4736-BA7C-A3FCD836A749}"/>
              </a:ext>
            </a:extLst>
          </p:cNvPr>
          <p:cNvSpPr txBox="1"/>
          <p:nvPr/>
        </p:nvSpPr>
        <p:spPr>
          <a:xfrm>
            <a:off x="553082" y="4051018"/>
            <a:ext cx="5301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70C0"/>
                </a:solidFill>
              </a:rPr>
              <a:t>Код обработчика присоединённого события на C#:</a:t>
            </a:r>
          </a:p>
        </p:txBody>
      </p:sp>
    </p:spTree>
    <p:extLst>
      <p:ext uri="{BB962C8B-B14F-4D97-AF65-F5344CB8AC3E}">
        <p14:creationId xmlns:p14="http://schemas.microsoft.com/office/powerpoint/2010/main" val="419935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14664" y="162151"/>
            <a:ext cx="8229600" cy="7159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Задание к задаче 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2004" y="1349251"/>
            <a:ext cx="8649049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u="sng" dirty="0"/>
              <a:t>Задание 1</a:t>
            </a:r>
            <a:r>
              <a:rPr lang="ru-RU" dirty="0"/>
              <a:t>: изменить код метода </a:t>
            </a:r>
            <a:r>
              <a:rPr lang="ru-RU" dirty="0" err="1"/>
              <a:t>OnKeyDownHandler</a:t>
            </a:r>
            <a:r>
              <a:rPr lang="ru-RU" dirty="0"/>
              <a:t>, чтобы в поле </a:t>
            </a:r>
          </a:p>
          <a:p>
            <a:r>
              <a:rPr lang="ru-RU" dirty="0"/>
              <a:t>ввода (</a:t>
            </a:r>
            <a:r>
              <a:rPr lang="en-US" dirty="0" err="1"/>
              <a:t>textBox</a:t>
            </a:r>
            <a:r>
              <a:rPr lang="ru-RU" dirty="0"/>
              <a:t>1) можно было вводить только десятичные цифры. </a:t>
            </a:r>
          </a:p>
          <a:p>
            <a:r>
              <a:rPr lang="ru-RU" dirty="0"/>
              <a:t>Любые символы, отличные от цифр, не отображаются в поле ввода и </a:t>
            </a:r>
          </a:p>
          <a:p>
            <a:r>
              <a:rPr lang="ru-RU" dirty="0"/>
              <a:t>не передаются в текст результата (textBlock1.Text). </a:t>
            </a:r>
          </a:p>
          <a:p>
            <a:endParaRPr lang="ru-RU" dirty="0"/>
          </a:p>
          <a:p>
            <a:r>
              <a:rPr lang="ru-RU" b="1" dirty="0">
                <a:solidFill>
                  <a:srgbClr val="0070C0"/>
                </a:solidFill>
              </a:rPr>
              <a:t>Рецепты выполнения задания найдите в интернете.</a:t>
            </a:r>
          </a:p>
          <a:p>
            <a:endParaRPr lang="ru-RU" dirty="0"/>
          </a:p>
          <a:p>
            <a:r>
              <a:rPr lang="ru-RU" b="1" dirty="0"/>
              <a:t>Рекомендации: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получения кода нажатой клавиши используйте нестатический метод </a:t>
            </a:r>
            <a:r>
              <a:rPr lang="ru-RU" dirty="0" err="1"/>
              <a:t>ConvertToString</a:t>
            </a:r>
            <a:r>
              <a:rPr lang="ru-RU" dirty="0"/>
              <a:t>()  класса </a:t>
            </a:r>
            <a:r>
              <a:rPr lang="ru-RU" dirty="0" err="1"/>
              <a:t>KeyConverter</a:t>
            </a:r>
            <a:r>
              <a:rPr lang="ru-RU" dirty="0"/>
              <a:t>, преобразующий значение </a:t>
            </a:r>
            <a:r>
              <a:rPr lang="ru-RU" dirty="0" err="1"/>
              <a:t>e.Key</a:t>
            </a:r>
            <a:r>
              <a:rPr lang="ru-RU" dirty="0"/>
              <a:t> в объект типа </a:t>
            </a:r>
            <a:r>
              <a:rPr lang="ru-RU" b="1" dirty="0" err="1"/>
              <a:t>string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сравнения произвольного символа с цифрой используйте статический метод </a:t>
            </a:r>
            <a:r>
              <a:rPr lang="ru-RU" dirty="0" err="1"/>
              <a:t>Char.IsDigit</a:t>
            </a:r>
            <a:r>
              <a:rPr lang="ru-RU" dirty="0"/>
              <a:t>().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запрета отображения запрещенного (отличного от цифры) символа в поле ввода (textBox1) присвойте значение </a:t>
            </a:r>
            <a:r>
              <a:rPr lang="ru-RU" b="1" dirty="0" err="1"/>
              <a:t>true</a:t>
            </a:r>
            <a:r>
              <a:rPr lang="ru-RU" dirty="0"/>
              <a:t> свойству </a:t>
            </a:r>
            <a:r>
              <a:rPr lang="ru-RU" dirty="0" err="1"/>
              <a:t>Handled</a:t>
            </a:r>
            <a:r>
              <a:rPr lang="ru-RU" dirty="0"/>
              <a:t> параметра e.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9B680F0C-0F26-4C27-9E3D-40AF0681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37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39831" y="138337"/>
            <a:ext cx="8229600" cy="7159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Задание к задаче 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1603" y="973836"/>
            <a:ext cx="8486055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u="sng" dirty="0"/>
              <a:t>Задание 2</a:t>
            </a:r>
            <a:r>
              <a:rPr lang="ru-RU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дополните код возможностью вводить знак числа («плюс» или «минус» только перед цифрами и только один раз)</a:t>
            </a:r>
          </a:p>
          <a:p>
            <a:r>
              <a:rPr lang="ru-RU" b="1" u="sng" dirty="0"/>
              <a:t>Задание 3</a:t>
            </a:r>
            <a:r>
              <a:rPr lang="ru-RU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дополните код возможностью вводить точку или запятую, отделяющую целую часть от дробной (точка или запятая в числе может быть только одна).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7CEA82B9-1628-4972-94B6-D39283A8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20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31442" y="4113"/>
            <a:ext cx="8229600" cy="93834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2.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Консольное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приложение. Стиль текста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9077" y="1125016"/>
            <a:ext cx="8748370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</a:t>
            </a:r>
            <a:r>
              <a:rPr lang="ru-RU" u="sng" dirty="0"/>
              <a:t>консольное</a:t>
            </a:r>
            <a:r>
              <a:rPr lang="ru-RU" dirty="0"/>
              <a:t> приложение, формирующее WPF-окно с изображением вашей фамилии крупным шрифтом в элементе </a:t>
            </a:r>
            <a:r>
              <a:rPr lang="en-US" dirty="0"/>
              <a:t>Label</a:t>
            </a:r>
            <a:r>
              <a:rPr lang="ru-R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Элемент </a:t>
            </a:r>
            <a:r>
              <a:rPr lang="en-US" dirty="0"/>
              <a:t>Label</a:t>
            </a:r>
            <a:r>
              <a:rPr lang="ru-RU" dirty="0"/>
              <a:t> разместить в центре окна приложения.</a:t>
            </a:r>
          </a:p>
          <a:p>
            <a:endParaRPr lang="ru-RU" b="1" u="sng" dirty="0"/>
          </a:p>
          <a:p>
            <a:r>
              <a:rPr lang="ru-RU" dirty="0">
                <a:solidFill>
                  <a:srgbClr val="0070C0"/>
                </a:solidFill>
              </a:rPr>
              <a:t>Пример результата отображения текста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ru-RU" dirty="0">
                <a:solidFill>
                  <a:srgbClr val="0070C0"/>
                </a:solidFill>
              </a:rPr>
              <a:t>Шрифт </a:t>
            </a:r>
            <a:r>
              <a:rPr lang="en-US" dirty="0">
                <a:solidFill>
                  <a:srgbClr val="0070C0"/>
                </a:solidFill>
              </a:rPr>
              <a:t>"Wide Latin"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BEA1D2-A513-4363-9512-7B857EA0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39" y="3586215"/>
            <a:ext cx="7222921" cy="1880230"/>
          </a:xfrm>
          <a:prstGeom prst="rect">
            <a:avLst/>
          </a:prstGeom>
        </p:spPr>
      </p:pic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7DD3CA63-849D-48C7-A03C-0E59E52B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2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31442" y="4113"/>
            <a:ext cx="8229600" cy="7159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4521" y="896957"/>
            <a:ext cx="8380829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Как консольное приложение запускает WPF-окно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Создайте консольное приложение.</a:t>
            </a:r>
            <a:r>
              <a:rPr lang="en-US" dirty="0"/>
              <a:t>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Измените файл </a:t>
            </a:r>
            <a:r>
              <a:rPr lang="en-US" dirty="0"/>
              <a:t>*.</a:t>
            </a:r>
            <a:r>
              <a:rPr lang="en-US" dirty="0" err="1"/>
              <a:t>csproj</a:t>
            </a:r>
            <a:r>
              <a:rPr lang="ru-RU" dirty="0"/>
              <a:t>, чтобы внутри узла </a:t>
            </a:r>
            <a:r>
              <a:rPr lang="en-US" dirty="0" err="1">
                <a:latin typeface="Consolas" panose="020B0609020204030204" pitchFamily="49" charset="0"/>
              </a:rPr>
              <a:t>PropertyGroup</a:t>
            </a:r>
            <a:r>
              <a:rPr lang="ru-RU" dirty="0"/>
              <a:t> было: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	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WinExe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net5.0-windows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UseWPF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UseWPF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Теперь консольное окно при запуске не визуализируется. . .   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727911F1-04EC-4DA1-B54F-118DA0F2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44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31442" y="4113"/>
            <a:ext cx="8229600" cy="7159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Задача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95" y="1342830"/>
            <a:ext cx="8648525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ConsoleWPF_2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myWindow.Title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WPF-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окно из \"консольного\" приложения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//TODO: Определить объект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Label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 задать его свойства: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//TODO: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FontFamily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FontSize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FontStyle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Foreground, Background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//TODO: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Content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//TODO: Подключить Ярлык (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Label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) к окну проекта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Application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Application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app.Run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B0E4D525-CC19-433A-92C2-D3F4065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849AC1-7B71-4461-B9A9-765B7AFC4C29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305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2400</Words>
  <Application>Microsoft Office PowerPoint</Application>
  <PresentationFormat>Экран (4:3)</PresentationFormat>
  <Paragraphs>337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Тема Office</vt:lpstr>
      <vt:lpstr>Модуль 2, практическое занятие, неделя 5</vt:lpstr>
      <vt:lpstr>Создание проекта WPF-приложения</vt:lpstr>
      <vt:lpstr>Задача 1. Поле ввода и обработчик события</vt:lpstr>
      <vt:lpstr>Задача 1</vt:lpstr>
      <vt:lpstr>Задание к задаче 1</vt:lpstr>
      <vt:lpstr>Задание к задаче 1</vt:lpstr>
      <vt:lpstr>Задача 2. “Консольное” приложение. Стиль текста </vt:lpstr>
      <vt:lpstr>Задача 2</vt:lpstr>
      <vt:lpstr>Задача 2</vt:lpstr>
      <vt:lpstr>Задача 3. RGB-цвета.</vt:lpstr>
      <vt:lpstr>Задача 3. Ресурсы окна</vt:lpstr>
      <vt:lpstr>Задача 3. Структура сетки </vt:lpstr>
      <vt:lpstr>Задача 3. Красный цвет </vt:lpstr>
      <vt:lpstr>Задача 3. Зеленый цвет </vt:lpstr>
      <vt:lpstr>Задача 3. Синий цвет </vt:lpstr>
      <vt:lpstr>Задача 3. Оформление результата </vt:lpstr>
      <vt:lpstr>Задача 3. Файл фонового кода</vt:lpstr>
      <vt:lpstr>Задание к задаче 3  </vt:lpstr>
      <vt:lpstr>Задача 4. Цифровая клавиатура</vt:lpstr>
      <vt:lpstr>Задача 4. XAML-файл с разметкой </vt:lpstr>
      <vt:lpstr>Задача 4. XAML-файл с разметкой </vt:lpstr>
      <vt:lpstr>Задача 4. XAML-файл с разметкой </vt:lpstr>
      <vt:lpstr>Задача 4. XAML-файл с разметкой </vt:lpstr>
      <vt:lpstr>Задача 4. Заготовка файла с кодом </vt:lpstr>
      <vt:lpstr>Задача 4.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Две формы</dc:title>
  <dc:creator>Подбельский Вадим Валериевич</dc:creator>
  <cp:lastModifiedBy>Дударев Виктор Анатольевич</cp:lastModifiedBy>
  <cp:revision>26</cp:revision>
  <cp:lastPrinted>2017-02-08T09:42:48Z</cp:lastPrinted>
  <dcterms:created xsi:type="dcterms:W3CDTF">2017-02-08T09:41:21Z</dcterms:created>
  <dcterms:modified xsi:type="dcterms:W3CDTF">2021-11-23T16:47:47Z</dcterms:modified>
</cp:coreProperties>
</file>