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345" r:id="rId2"/>
    <p:sldId id="323" r:id="rId3"/>
    <p:sldId id="324" r:id="rId4"/>
    <p:sldId id="325" r:id="rId5"/>
    <p:sldId id="326" r:id="rId6"/>
    <p:sldId id="327" r:id="rId7"/>
    <p:sldId id="369" r:id="rId8"/>
    <p:sldId id="370" r:id="rId9"/>
    <p:sldId id="356" r:id="rId10"/>
    <p:sldId id="365" r:id="rId11"/>
    <p:sldId id="368" r:id="rId12"/>
    <p:sldId id="359" r:id="rId13"/>
    <p:sldId id="360" r:id="rId14"/>
    <p:sldId id="361" r:id="rId15"/>
    <p:sldId id="363" r:id="rId16"/>
    <p:sldId id="364" r:id="rId17"/>
    <p:sldId id="343" r:id="rId18"/>
    <p:sldId id="371" r:id="rId19"/>
    <p:sldId id="372" r:id="rId20"/>
    <p:sldId id="362" r:id="rId21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6" autoAdjust="0"/>
    <p:restoredTop sz="90236" autoAdjust="0"/>
  </p:normalViewPr>
  <p:slideViewPr>
    <p:cSldViewPr>
      <p:cViewPr varScale="1">
        <p:scale>
          <a:sx n="94" d="100"/>
          <a:sy n="94" d="100"/>
        </p:scale>
        <p:origin x="8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86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F68B36B2-5C98-4B61-ABB1-ED8237F2F786}"/>
    <pc:docChg chg="undo custSel modSld">
      <pc:chgData name="Olga Maksimenkova" userId="f2714537069f5c5f" providerId="LiveId" clId="{F68B36B2-5C98-4B61-ABB1-ED8237F2F786}" dt="2020-01-12T07:34:00.043" v="27" actId="113"/>
      <pc:docMkLst>
        <pc:docMk/>
      </pc:docMkLst>
      <pc:sldChg chg="modSp">
        <pc:chgData name="Olga Maksimenkova" userId="f2714537069f5c5f" providerId="LiveId" clId="{F68B36B2-5C98-4B61-ABB1-ED8237F2F786}" dt="2020-01-12T07:33:24.502" v="10" actId="20577"/>
        <pc:sldMkLst>
          <pc:docMk/>
          <pc:sldMk cId="3187305031" sldId="356"/>
        </pc:sldMkLst>
        <pc:spChg chg="mod">
          <ac:chgData name="Olga Maksimenkova" userId="f2714537069f5c5f" providerId="LiveId" clId="{F68B36B2-5C98-4B61-ABB1-ED8237F2F786}" dt="2020-01-12T07:33:24.502" v="10" actId="20577"/>
          <ac:spMkLst>
            <pc:docMk/>
            <pc:sldMk cId="3187305031" sldId="356"/>
            <ac:spMk id="5124" creationId="{00000000-0000-0000-0000-000000000000}"/>
          </ac:spMkLst>
        </pc:spChg>
      </pc:sldChg>
      <pc:sldChg chg="modSp">
        <pc:chgData name="Olga Maksimenkova" userId="f2714537069f5c5f" providerId="LiveId" clId="{F68B36B2-5C98-4B61-ABB1-ED8237F2F786}" dt="2020-01-12T07:33:54.241" v="26" actId="20577"/>
        <pc:sldMkLst>
          <pc:docMk/>
          <pc:sldMk cId="3220862560" sldId="363"/>
        </pc:sldMkLst>
        <pc:spChg chg="mod">
          <ac:chgData name="Olga Maksimenkova" userId="f2714537069f5c5f" providerId="LiveId" clId="{F68B36B2-5C98-4B61-ABB1-ED8237F2F786}" dt="2020-01-12T07:33:54.241" v="26" actId="20577"/>
          <ac:spMkLst>
            <pc:docMk/>
            <pc:sldMk cId="3220862560" sldId="363"/>
            <ac:spMk id="4" creationId="{00000000-0000-0000-0000-000000000000}"/>
          </ac:spMkLst>
        </pc:spChg>
      </pc:sldChg>
      <pc:sldChg chg="modSp">
        <pc:chgData name="Olga Maksimenkova" userId="f2714537069f5c5f" providerId="LiveId" clId="{F68B36B2-5C98-4B61-ABB1-ED8237F2F786}" dt="2020-01-12T07:34:00.043" v="27" actId="113"/>
        <pc:sldMkLst>
          <pc:docMk/>
          <pc:sldMk cId="4039309355" sldId="364"/>
        </pc:sldMkLst>
        <pc:spChg chg="mod">
          <ac:chgData name="Olga Maksimenkova" userId="f2714537069f5c5f" providerId="LiveId" clId="{F68B36B2-5C98-4B61-ABB1-ED8237F2F786}" dt="2020-01-12T07:34:00.043" v="27" actId="113"/>
          <ac:spMkLst>
            <pc:docMk/>
            <pc:sldMk cId="4039309355" sldId="364"/>
            <ac:spMk id="3" creationId="{00000000-0000-0000-0000-000000000000}"/>
          </ac:spMkLst>
        </pc:spChg>
      </pc:sldChg>
      <pc:sldChg chg="modSp">
        <pc:chgData name="Olga Maksimenkova" userId="f2714537069f5c5f" providerId="LiveId" clId="{F68B36B2-5C98-4B61-ABB1-ED8237F2F786}" dt="2020-01-12T07:33:35.058" v="12" actId="113"/>
        <pc:sldMkLst>
          <pc:docMk/>
          <pc:sldMk cId="637356895" sldId="368"/>
        </pc:sldMkLst>
        <pc:spChg chg="mod">
          <ac:chgData name="Olga Maksimenkova" userId="f2714537069f5c5f" providerId="LiveId" clId="{F68B36B2-5C98-4B61-ABB1-ED8237F2F786}" dt="2020-01-12T07:33:35.058" v="12" actId="113"/>
          <ac:spMkLst>
            <pc:docMk/>
            <pc:sldMk cId="637356895" sldId="36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00CD37B-A4EB-40AD-83F1-A9C14FA7F57A}" type="datetimeFigureOut">
              <a:rPr lang="ru-RU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90F28F3-994D-454B-84A2-C6C2F2E1C8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1187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2295B0F-3BE8-48AE-8B2E-11F1AEC78928}" type="datetimeFigureOut">
              <a:rPr lang="ru-RU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BCFDED4-DAA3-43D5-A69F-46BBD476B4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97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C1EC3-8419-4E69-A015-2CE490F8CF2A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1457B-3249-4616-A355-8C541A0400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26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2B217-A8FB-4E4A-931A-5D7384848C72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0B991-0841-4B2B-B969-3958ACAE53A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04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61F67-C99E-4419-B701-95E16B6F6F68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7457D-8CA8-45C6-BE1E-34F1F089BB6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819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2C448-39D4-4585-9D9E-8991FD943167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194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4B189-9DFA-451B-B588-2595DCE8A0C5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46145-EBB4-429D-B3A0-0781CEC2651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474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77EFEB-BA97-41CF-AD82-3EAE161B7D1C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3B984-0FF3-4BEE-8662-0B47FDF24D0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81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20B3F-76AD-4988-BE6B-BA5BA3CFFA7F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07F12-F1FD-45DB-924C-170A739A07F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4A589-D47D-4324-87EE-74E61E394C31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016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C25C69-4C03-4F69-B741-53EA5E01B3DC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035E6-9E77-4403-8A48-37057260EE2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7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73E06-C186-4945-8179-0995B7DE7071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148F1-B56D-4D14-A11F-BEAE29DD1CE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852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CADC5-FA3F-4762-AD97-8045E0F8640B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37467-9C43-4FA1-BA2D-5702253461E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22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4FE4C9-3E91-4583-A239-1A0C4E91C25D}" type="datetime1">
              <a:rPr lang="ru-RU" smtClean="0"/>
              <a:pPr>
                <a:defRPr/>
              </a:pPr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BE09E0-85B5-48FD-AE81-E717CA92CD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60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8;&#1077;&#1084;&#1087;&#1077;&#1088;&#1072;&#1090;&#1091;&#1088;&#1072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programming-guide/delegat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ru-ru/library/bb397687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занятие 1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6835775" cy="1676400"/>
          </a:xfrm>
          <a:ln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Делегаты</a:t>
            </a:r>
            <a:endParaRPr lang="en-US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 Анонимные методы</a:t>
            </a:r>
            <a:endParaRPr lang="en-US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 Лямбда-выражения</a:t>
            </a:r>
            <a:r>
              <a:rPr lang="en-US" sz="2800" b="1" kern="1200" dirty="0">
                <a:solidFill>
                  <a:srgbClr val="009900"/>
                </a:solidFill>
              </a:rPr>
              <a:t>,</a:t>
            </a:r>
            <a:endParaRPr lang="ru-RU" sz="2800" b="1" kern="1200" dirty="0">
              <a:solidFill>
                <a:srgbClr val="009900"/>
              </a:solidFill>
            </a:endParaRP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Массивы делегатов, Многоадресные делегаты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Шкалы температур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8322" y="1066800"/>
            <a:ext cx="8573278" cy="5181600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Объявите  делегат-тип </a:t>
            </a:r>
            <a:r>
              <a:rPr lang="en-US" b="1" dirty="0" err="1"/>
              <a:t>DelegateConvertTemperature</a:t>
            </a:r>
            <a:r>
              <a:rPr lang="ru-RU" dirty="0"/>
              <a:t>, представляющий методы с одним вещественным параметром и возвращающий вещественное значение.</a:t>
            </a:r>
          </a:p>
          <a:p>
            <a:r>
              <a:rPr lang="ru-RU" dirty="0"/>
              <a:t>В нестатическом классе классе </a:t>
            </a:r>
            <a:r>
              <a:rPr lang="en-US" b="1" dirty="0" err="1"/>
              <a:t>TemperatureConverterImp</a:t>
            </a:r>
            <a:r>
              <a:rPr lang="ru-RU" dirty="0"/>
              <a:t> определите нестатические методы, преобразующие вещественное значение температуры из градусов Цельсия в градусы Фаренгейта и наоборот.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 основной программе свяжите с методами класса </a:t>
            </a:r>
            <a:r>
              <a:rPr lang="en-US" b="1" dirty="0" err="1"/>
              <a:t>TemperatureConverterImp</a:t>
            </a:r>
            <a:r>
              <a:rPr lang="en-US" dirty="0"/>
              <a:t> </a:t>
            </a:r>
            <a:r>
              <a:rPr lang="ru-RU" dirty="0"/>
              <a:t>делегаты типа </a:t>
            </a:r>
            <a:r>
              <a:rPr lang="en-US" b="1" dirty="0" err="1"/>
              <a:t>DelegateConvertTemperature</a:t>
            </a:r>
            <a:r>
              <a:rPr lang="en-US" dirty="0"/>
              <a:t> </a:t>
            </a:r>
            <a:r>
              <a:rPr lang="ru-RU" dirty="0"/>
              <a:t>и протестируйте их (создайте экземпляры делегатов и выведите результат их применения к заданным в программе значениям).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20F8D7-E8DF-4D44-BB6F-2BDBA704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87486"/>
            <a:ext cx="2378809" cy="746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402CC8-08BB-45CE-A931-3DE793B2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00" y="3322809"/>
            <a:ext cx="2200000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175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83163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Замените в методе </a:t>
            </a:r>
            <a:r>
              <a:rPr lang="en-US" b="1" dirty="0"/>
              <a:t>Main()</a:t>
            </a:r>
            <a:r>
              <a:rPr lang="ru-RU" b="1" dirty="0"/>
              <a:t> </a:t>
            </a:r>
            <a:r>
              <a:rPr lang="ru-RU" dirty="0"/>
              <a:t>два делегата – массивом делегатов.</a:t>
            </a:r>
          </a:p>
          <a:p>
            <a:r>
              <a:rPr lang="ru-RU" dirty="0"/>
              <a:t>Объявите класс </a:t>
            </a:r>
            <a:r>
              <a:rPr lang="en-US" b="1" dirty="0" err="1"/>
              <a:t>StaticTempConverters</a:t>
            </a:r>
            <a:r>
              <a:rPr lang="ru-RU" dirty="0"/>
              <a:t> со статическими методами перевода температур из градусов Цельсия в Кельвины, </a:t>
            </a:r>
            <a:r>
              <a:rPr lang="ru-RU" dirty="0" err="1"/>
              <a:t>Ранкины</a:t>
            </a:r>
            <a:r>
              <a:rPr lang="ru-RU" dirty="0"/>
              <a:t> и Реомюры и наоборот. </a:t>
            </a:r>
          </a:p>
          <a:p>
            <a:r>
              <a:rPr lang="ru-RU" dirty="0"/>
              <a:t>В  методе </a:t>
            </a:r>
            <a:r>
              <a:rPr lang="en-US" b="1" dirty="0"/>
              <a:t>Main()</a:t>
            </a:r>
            <a:r>
              <a:rPr lang="ru-RU" b="1" dirty="0"/>
              <a:t> </a:t>
            </a:r>
            <a:r>
              <a:rPr lang="ru-RU" dirty="0"/>
              <a:t>в массив делегатов добавьте методы перевода температур из Цельсия в другие шкалы из классов </a:t>
            </a:r>
            <a:r>
              <a:rPr lang="en-US" b="1" dirty="0" err="1"/>
              <a:t>StaticTempConverters</a:t>
            </a:r>
            <a:r>
              <a:rPr lang="ru-RU" dirty="0"/>
              <a:t> и </a:t>
            </a:r>
            <a:r>
              <a:rPr lang="en-US" b="1" dirty="0" err="1"/>
              <a:t>TemperatureConverterImp</a:t>
            </a:r>
            <a:r>
              <a:rPr lang="en-US" dirty="0"/>
              <a:t>.</a:t>
            </a:r>
          </a:p>
          <a:p>
            <a:r>
              <a:rPr lang="ru-RU" dirty="0"/>
              <a:t>Получая от пользователя значение температуры в Цельсиях выводить таблицу перевода в другие шкалы, с указанием шкалы. </a:t>
            </a:r>
          </a:p>
          <a:p>
            <a:r>
              <a:rPr lang="ru-RU" dirty="0"/>
              <a:t>Таблица перевода</a:t>
            </a:r>
            <a:r>
              <a:rPr lang="en-US" dirty="0"/>
              <a:t> </a:t>
            </a:r>
            <a:r>
              <a:rPr lang="ru-RU" dirty="0"/>
              <a:t>между шкалами температур(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>
                <a:hlinkClick r:id="rId2"/>
              </a:rPr>
              <a:t>Температура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35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888123-1537-4F5C-B071-4CCBCC1E0CA2}" type="slidenum">
              <a:rPr lang="ru-RU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en-US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Робот</a:t>
            </a:r>
          </a:p>
        </p:txBody>
      </p:sp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282575" y="762000"/>
            <a:ext cx="8539163" cy="36988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en-US" b="1"/>
              <a:t>Применение массива делегатов для управления перемещением робота</a:t>
            </a:r>
          </a:p>
        </p:txBody>
      </p:sp>
      <p:sp>
        <p:nvSpPr>
          <p:cNvPr id="9223" name="TextBox 1"/>
          <p:cNvSpPr txBox="1">
            <a:spLocks noChangeArrowheads="1"/>
          </p:cNvSpPr>
          <p:nvPr/>
        </p:nvSpPr>
        <p:spPr bwMode="auto">
          <a:xfrm>
            <a:off x="5715000" y="1230313"/>
            <a:ext cx="33321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b="1" i="1">
                <a:solidFill>
                  <a:srgbClr val="C00000"/>
                </a:solidFill>
              </a:rPr>
              <a:t>Код библиотеки классов</a:t>
            </a:r>
            <a:r>
              <a:rPr lang="ru-RU" altLang="en-US" sz="1800"/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82574" y="1737071"/>
            <a:ext cx="8539163" cy="329320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для представления робота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положение робота на плоскости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Right() { x++; }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направо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Left() { x--; }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налево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Forward() { y++; }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вперед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Backward() { y--; }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назад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сообщить координаты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"The Robot position: x={0}, y={1}"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282574" y="5257800"/>
            <a:ext cx="558482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Steps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делегат-тип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05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6531" y="116707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024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6576F-4498-4C06-BC18-96C9CD3A63F5}" type="slidenum">
              <a:rPr lang="ru-RU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en-US" sz="140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6486525" y="809625"/>
            <a:ext cx="255428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b="1" i="1">
                <a:solidFill>
                  <a:srgbClr val="C00000"/>
                </a:solidFill>
              </a:rPr>
              <a:t>Код метода </a:t>
            </a:r>
            <a:r>
              <a:rPr lang="en-US" altLang="en-US" sz="1800" b="1" i="1">
                <a:solidFill>
                  <a:srgbClr val="C00000"/>
                </a:solidFill>
              </a:rPr>
              <a:t>Main()</a:t>
            </a:r>
            <a:r>
              <a:rPr lang="ru-RU" altLang="en-US" sz="1800"/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2296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Robot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конкретный робот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Steps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trace =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Steps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rob.Backward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Steps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rob.Backward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Steps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rob.Left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сообщить координаты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"Start:</a:t>
            </a:r>
            <a:r>
              <a:rPr lang="ru-RU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rob.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trace.Length; i++)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"Method={0}, Target={1}"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trace[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].Method, trace[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].Target);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trace[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]();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"Finish:</a:t>
            </a:r>
            <a:r>
              <a:rPr lang="ru-RU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rob.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GetPosition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());     </a:t>
            </a:r>
          </a:p>
        </p:txBody>
      </p:sp>
    </p:spTree>
    <p:extLst>
      <p:ext uri="{BB962C8B-B14F-4D97-AF65-F5344CB8AC3E}">
        <p14:creationId xmlns:p14="http://schemas.microsoft.com/office/powerpoint/2010/main" val="220630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8D00E-C868-4EFC-9BD1-6099E105EE43}" type="slidenum">
              <a:rPr lang="ru-RU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en-US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152400" y="652463"/>
            <a:ext cx="8843963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en-US" sz="1600" b="1"/>
              <a:t>Применение многоадресных делегатов для управления перемещением робота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6477000" y="1155700"/>
            <a:ext cx="255428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800" b="1" i="1">
                <a:solidFill>
                  <a:srgbClr val="C00000"/>
                </a:solidFill>
              </a:rPr>
              <a:t>Код метода </a:t>
            </a:r>
            <a:r>
              <a:rPr lang="en-US" altLang="en-US" sz="1800" b="1" i="1">
                <a:solidFill>
                  <a:srgbClr val="C00000"/>
                </a:solidFill>
              </a:rPr>
              <a:t>Main()</a:t>
            </a:r>
            <a:r>
              <a:rPr lang="ru-RU" altLang="en-US" sz="18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84825-4998-4645-926B-225549813523}"/>
              </a:ext>
            </a:extLst>
          </p:cNvPr>
          <p:cNvSpPr txBox="1"/>
          <p:nvPr/>
        </p:nvSpPr>
        <p:spPr>
          <a:xfrm>
            <a:off x="228600" y="1500426"/>
            <a:ext cx="86868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"continue..."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конкретный робот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Steps(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направо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Steps(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налево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Steps(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rob.Forward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вперед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Steps(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rob.Backward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назад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шаги по диагоналям (многоадресные делегаты):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"Start: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rob.GetPosition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delLB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ControlPoint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rob.GetPosition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delRB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"Finish: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rob.GetPosition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53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основной программе получать программу для робота в виде строки </a:t>
            </a:r>
            <a:r>
              <a:rPr lang="en-US" b="1" dirty="0"/>
              <a:t>S</a:t>
            </a:r>
            <a:r>
              <a:rPr lang="ru-RU" dirty="0"/>
              <a:t>. Каждая команда кодируется заглавной латинской буквой: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(Right)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(Left)</a:t>
            </a:r>
          </a:p>
          <a:p>
            <a:pPr lvl="1"/>
            <a:r>
              <a:rPr lang="en-US" b="1" dirty="0"/>
              <a:t>F</a:t>
            </a:r>
            <a:r>
              <a:rPr lang="en-US" dirty="0"/>
              <a:t> (Forward)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(Backward)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многоадресный делегат добавить методы,</a:t>
            </a:r>
            <a:r>
              <a:rPr lang="en-US" dirty="0"/>
              <a:t> </a:t>
            </a:r>
            <a:r>
              <a:rPr lang="ru-RU" dirty="0"/>
              <a:t>в порядке, определённом программой </a:t>
            </a:r>
            <a:r>
              <a:rPr lang="en-US" b="1" dirty="0"/>
              <a:t>S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Запускать программу и выводить исходные и конечные координаты.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086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4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Разработайте для робота консольный интерфейс. Клетки – позиции текстового курсора на экране. </a:t>
            </a:r>
          </a:p>
          <a:p>
            <a:r>
              <a:rPr lang="ru-RU" dirty="0"/>
              <a:t>Ограничения координат на поле получать от пользователя перед запуском робота.</a:t>
            </a:r>
          </a:p>
          <a:p>
            <a:r>
              <a:rPr lang="ru-RU" dirty="0"/>
              <a:t>Программу в виде строки </a:t>
            </a:r>
            <a:r>
              <a:rPr lang="en-US" b="1" dirty="0"/>
              <a:t>S</a:t>
            </a:r>
            <a:r>
              <a:rPr lang="ru-RU" dirty="0"/>
              <a:t> получать от пользователя (см. предыдущий слайд)</a:t>
            </a:r>
          </a:p>
          <a:p>
            <a:r>
              <a:rPr lang="ru-RU" dirty="0"/>
              <a:t>Робот отображается символом </a:t>
            </a:r>
            <a:r>
              <a:rPr lang="en-US" dirty="0"/>
              <a:t>‘*’</a:t>
            </a:r>
            <a:r>
              <a:rPr lang="ru-RU" dirty="0"/>
              <a:t> красного цвета.</a:t>
            </a:r>
          </a:p>
          <a:p>
            <a:r>
              <a:rPr lang="ru-RU" dirty="0"/>
              <a:t>Позиции, в которых побывал робот отмечаются символом </a:t>
            </a:r>
            <a:r>
              <a:rPr lang="en-US" dirty="0"/>
              <a:t>‘+’</a:t>
            </a:r>
            <a:r>
              <a:rPr lang="ru-RU" dirty="0"/>
              <a:t> серого цвета.</a:t>
            </a:r>
          </a:p>
          <a:p>
            <a:r>
              <a:rPr lang="ru-RU" dirty="0"/>
              <a:t>Если программа робота выводит его за пределы поля – останавливать выполнение программы и сообщать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930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F1295-A508-4BFE-98E3-FA9879EF739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7" name="Прямоугольник 3"/>
          <p:cNvSpPr>
            <a:spLocks noChangeArrowheads="1"/>
          </p:cNvSpPr>
          <p:nvPr/>
        </p:nvSpPr>
        <p:spPr bwMode="auto">
          <a:xfrm>
            <a:off x="457200" y="990600"/>
            <a:ext cx="8305800" cy="286232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b="1" dirty="0"/>
              <a:t>Представив вычисление произведения и суммы с помощью лямбда-выражений, вычислить значение выражения</a:t>
            </a:r>
            <a:r>
              <a:rPr lang="en-US" b="1" dirty="0"/>
              <a:t> c </a:t>
            </a:r>
            <a:r>
              <a:rPr lang="ru-RU" b="1" dirty="0"/>
              <a:t>использованием делегатов для вызова методов: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ru-RU" b="1" dirty="0"/>
          </a:p>
          <a:p>
            <a:pPr eaLnBrk="1" hangingPunct="1">
              <a:defRPr/>
            </a:pPr>
            <a:endParaRPr lang="ru-RU" b="1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2057400"/>
            <a:ext cx="239007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39DC7-A0F8-48E5-966E-C84D9CD3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1515B-1909-4A61-996E-F7ED8C55721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В библиотеке классов:</a:t>
            </a:r>
            <a:endParaRPr lang="en-US" dirty="0"/>
          </a:p>
          <a:p>
            <a:pPr lvl="1"/>
            <a:r>
              <a:rPr lang="ru-RU" dirty="0"/>
              <a:t>Объявите делегат</a:t>
            </a:r>
            <a:r>
              <a:rPr lang="en-US" dirty="0"/>
              <a:t>-</a:t>
            </a:r>
            <a:r>
              <a:rPr lang="ru-RU" dirty="0"/>
              <a:t>тип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b="1" dirty="0" err="1"/>
              <a:t>MyDel</a:t>
            </a:r>
            <a:r>
              <a:rPr lang="ru-RU" dirty="0"/>
              <a:t>, представляющий методы с двумя целочисленными параметрами (</a:t>
            </a:r>
            <a:r>
              <a:rPr lang="en-US" b="1" dirty="0" err="1"/>
              <a:t>int</a:t>
            </a:r>
            <a:r>
              <a:rPr lang="ru-RU" dirty="0"/>
              <a:t>) ,  возвращающие целочисленное значение (</a:t>
            </a:r>
            <a:r>
              <a:rPr lang="en-US" b="1" dirty="0" err="1"/>
              <a:t>int</a:t>
            </a:r>
            <a:r>
              <a:rPr lang="ru-RU" dirty="0"/>
              <a:t>);</a:t>
            </a:r>
            <a:endParaRPr lang="en-US" dirty="0"/>
          </a:p>
          <a:p>
            <a:pPr lvl="1"/>
            <a:r>
              <a:rPr lang="ru-RU" dirty="0"/>
              <a:t>Объявите статический класс </a:t>
            </a:r>
            <a:r>
              <a:rPr lang="en-US" b="1" dirty="0" err="1"/>
              <a:t>TestClass</a:t>
            </a:r>
            <a:r>
              <a:rPr lang="ru-RU" dirty="0"/>
              <a:t> со статическим методом </a:t>
            </a:r>
            <a:r>
              <a:rPr lang="en-US" b="1" dirty="0" err="1"/>
              <a:t>TestMethod</a:t>
            </a:r>
            <a:r>
              <a:rPr lang="ru-RU" b="1" dirty="0"/>
              <a:t>()</a:t>
            </a:r>
            <a:r>
              <a:rPr lang="ru-RU" dirty="0"/>
              <a:t>, возвращающим максимальное из двух переданных в качестве параметров целых чисел (</a:t>
            </a:r>
            <a:r>
              <a:rPr lang="en-US" b="1" dirty="0" err="1"/>
              <a:t>int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В проекте консольного приложения:</a:t>
            </a:r>
            <a:endParaRPr lang="en-US" dirty="0"/>
          </a:p>
          <a:p>
            <a:pPr lvl="1"/>
            <a:r>
              <a:rPr lang="ru-RU" dirty="0"/>
              <a:t>В методе </a:t>
            </a:r>
            <a:r>
              <a:rPr lang="en-US" b="1" dirty="0"/>
              <a:t>Main</a:t>
            </a:r>
            <a:r>
              <a:rPr lang="ru-RU" b="1" dirty="0"/>
              <a:t>()</a:t>
            </a:r>
            <a:r>
              <a:rPr lang="ru-RU" dirty="0"/>
              <a:t> связать ссылку типа </a:t>
            </a:r>
            <a:r>
              <a:rPr lang="en-US" b="1" dirty="0" err="1"/>
              <a:t>MyDel</a:t>
            </a:r>
            <a:r>
              <a:rPr lang="ru-RU" dirty="0"/>
              <a:t> с методом </a:t>
            </a:r>
            <a:r>
              <a:rPr lang="en-US" b="1" dirty="0" err="1"/>
              <a:t>TestMethod</a:t>
            </a:r>
            <a:r>
              <a:rPr lang="ru-RU" b="1" dirty="0"/>
              <a:t>()</a:t>
            </a:r>
            <a:r>
              <a:rPr lang="ru-RU" dirty="0"/>
              <a:t> и протестировать вызов делегата для пар чисел, которые вводит с клавиатуры пользователь. Результаты работы метода, вызванного через делегат, выводить на экран.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A56872-35ED-4658-BAC1-4F91F9B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8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C84B-23E9-4ECF-861D-CEBE0CE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для самостоятельного решения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AC0A-8CE8-49CC-AE9B-AB7F7DDB662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ru-RU" dirty="0"/>
              <a:t>В библиотеке классов:</a:t>
            </a:r>
            <a:endParaRPr lang="en-US" dirty="0"/>
          </a:p>
          <a:p>
            <a:pPr lvl="1"/>
            <a:r>
              <a:rPr lang="ru-RU" dirty="0"/>
              <a:t>Объявите делегат-тип </a:t>
            </a:r>
            <a:r>
              <a:rPr lang="en-US" b="1" dirty="0" err="1"/>
              <a:t>MyDel</a:t>
            </a:r>
            <a:r>
              <a:rPr lang="ru-RU" dirty="0"/>
              <a:t>, представляющий методы с двумя вещественными параметрами (</a:t>
            </a:r>
            <a:r>
              <a:rPr lang="en-US" b="1" dirty="0"/>
              <a:t>double</a:t>
            </a:r>
            <a:r>
              <a:rPr lang="ru-RU" dirty="0"/>
              <a:t>) и возвращающие целочисленное значение (</a:t>
            </a:r>
            <a:r>
              <a:rPr lang="en-US" b="1" dirty="0" err="1"/>
              <a:t>int</a:t>
            </a:r>
            <a:r>
              <a:rPr lang="ru-RU" dirty="0"/>
              <a:t>);</a:t>
            </a:r>
            <a:endParaRPr lang="en-US" dirty="0"/>
          </a:p>
          <a:p>
            <a:pPr lvl="1"/>
            <a:r>
              <a:rPr lang="ru-RU" dirty="0"/>
              <a:t>Объявите класс </a:t>
            </a:r>
            <a:r>
              <a:rPr lang="en-US" b="1" dirty="0" err="1"/>
              <a:t>TestClass</a:t>
            </a:r>
            <a:r>
              <a:rPr lang="ru-RU" dirty="0"/>
              <a:t> с нестатическим методом </a:t>
            </a:r>
            <a:r>
              <a:rPr lang="en-US" b="1" dirty="0" err="1"/>
              <a:t>TestMethod</a:t>
            </a:r>
            <a:r>
              <a:rPr lang="ru-RU" b="1" dirty="0"/>
              <a:t>()</a:t>
            </a:r>
            <a:r>
              <a:rPr lang="ru-RU" dirty="0"/>
              <a:t>, возвращающим сумму целых частей из двух переданных в качестве параметров вещественных  чисел (</a:t>
            </a:r>
            <a:r>
              <a:rPr lang="en-US" b="1" dirty="0"/>
              <a:t>double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В проекте консольного приложения:</a:t>
            </a:r>
            <a:endParaRPr lang="en-US" dirty="0"/>
          </a:p>
          <a:p>
            <a:pPr lvl="1"/>
            <a:r>
              <a:rPr lang="ru-RU" dirty="0"/>
              <a:t>В методе </a:t>
            </a:r>
            <a:r>
              <a:rPr lang="en-US" b="1" dirty="0"/>
              <a:t>Main</a:t>
            </a:r>
            <a:r>
              <a:rPr lang="ru-RU" b="1" dirty="0"/>
              <a:t>()</a:t>
            </a:r>
            <a:r>
              <a:rPr lang="ru-RU" dirty="0"/>
              <a:t> связать ссылку типа </a:t>
            </a:r>
            <a:r>
              <a:rPr lang="en-US" b="1" dirty="0" err="1"/>
              <a:t>MyDel</a:t>
            </a:r>
            <a:r>
              <a:rPr lang="ru-RU" dirty="0"/>
              <a:t> с методом </a:t>
            </a:r>
            <a:r>
              <a:rPr lang="en-US" b="1" dirty="0" err="1"/>
              <a:t>TestMethod</a:t>
            </a:r>
            <a:r>
              <a:rPr lang="ru-RU" b="1" dirty="0"/>
              <a:t>()</a:t>
            </a:r>
            <a:r>
              <a:rPr lang="ru-RU" dirty="0"/>
              <a:t> и протестировать вызов делегата для пар вещественных чисел, которые вводит с клавиатуры пользователь. Результаты работы метода, вызванного через делегат, выводить на экран.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60EB-CB18-4D7F-B919-CE3E21C3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29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5524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Делегат</a:t>
            </a:r>
          </a:p>
        </p:txBody>
      </p:sp>
      <p:sp>
        <p:nvSpPr>
          <p:cNvPr id="307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A7987-2360-40FF-AFD9-E8D07216273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207976" y="6172298"/>
            <a:ext cx="8752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ru-RU" altLang="ru-RU" sz="1400" dirty="0"/>
              <a:t>Делегаты</a:t>
            </a:r>
            <a:r>
              <a:rPr lang="en-US" altLang="ru-RU" sz="1400" dirty="0"/>
              <a:t>: </a:t>
            </a:r>
            <a:r>
              <a:rPr lang="en-US" altLang="ru-RU" sz="1400" dirty="0">
                <a:hlinkClick r:id="rId2"/>
              </a:rPr>
              <a:t>https://docs.microsoft.com/ru-ru/dotnet/csharp/programming-guide/delegates/</a:t>
            </a:r>
            <a:endParaRPr lang="en-US" altLang="ru-RU" sz="1400" dirty="0"/>
          </a:p>
        </p:txBody>
      </p:sp>
      <p:sp>
        <p:nvSpPr>
          <p:cNvPr id="3077" name="Прямоугольник 3"/>
          <p:cNvSpPr>
            <a:spLocks noChangeArrowheads="1"/>
          </p:cNvSpPr>
          <p:nvPr/>
        </p:nvSpPr>
        <p:spPr bwMode="auto">
          <a:xfrm>
            <a:off x="1981200" y="817563"/>
            <a:ext cx="6248400" cy="36933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1800" b="1" dirty="0"/>
          </a:p>
        </p:txBody>
      </p:sp>
      <p:sp>
        <p:nvSpPr>
          <p:cNvPr id="3078" name="Прямоугольник 3"/>
          <p:cNvSpPr>
            <a:spLocks noChangeArrowheads="1"/>
          </p:cNvSpPr>
          <p:nvPr/>
        </p:nvSpPr>
        <p:spPr bwMode="auto">
          <a:xfrm>
            <a:off x="2549525" y="1663700"/>
            <a:ext cx="5984875" cy="36933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TramPamPam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1800" b="1" dirty="0"/>
          </a:p>
        </p:txBody>
      </p:sp>
      <p:sp>
        <p:nvSpPr>
          <p:cNvPr id="3079" name="Прямоугольник 3"/>
          <p:cNvSpPr>
            <a:spLocks noChangeArrowheads="1"/>
          </p:cNvSpPr>
          <p:nvPr/>
        </p:nvSpPr>
        <p:spPr bwMode="auto">
          <a:xfrm>
            <a:off x="255588" y="817563"/>
            <a:ext cx="1033462" cy="36988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</a:t>
            </a:r>
            <a:r>
              <a:rPr lang="ru-RU" altLang="ru-RU" sz="1800" b="1"/>
              <a:t>Метод:</a:t>
            </a:r>
          </a:p>
        </p:txBody>
      </p:sp>
      <p:sp>
        <p:nvSpPr>
          <p:cNvPr id="3080" name="Прямоугольник 3"/>
          <p:cNvSpPr>
            <a:spLocks noChangeArrowheads="1"/>
          </p:cNvSpPr>
          <p:nvPr/>
        </p:nvSpPr>
        <p:spPr bwMode="auto">
          <a:xfrm>
            <a:off x="255588" y="1663700"/>
            <a:ext cx="1990725" cy="36988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/>
              <a:t> </a:t>
            </a:r>
            <a:r>
              <a:rPr lang="ru-RU" altLang="ru-RU" sz="1800" b="1"/>
              <a:t>Тип делегата:</a:t>
            </a:r>
          </a:p>
        </p:txBody>
      </p:sp>
      <p:cxnSp>
        <p:nvCxnSpPr>
          <p:cNvPr id="3086" name="Прямая со стрелкой 22"/>
          <p:cNvCxnSpPr>
            <a:cxnSpLocks noChangeShapeType="1"/>
            <a:stCxn id="2" idx="4"/>
            <a:endCxn id="18" idx="0"/>
          </p:cNvCxnSpPr>
          <p:nvPr/>
        </p:nvCxnSpPr>
        <p:spPr bwMode="auto">
          <a:xfrm>
            <a:off x="4096544" y="1186894"/>
            <a:ext cx="15081" cy="47680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7" name="Прямая со стрелкой 24"/>
          <p:cNvCxnSpPr>
            <a:cxnSpLocks noChangeShapeType="1"/>
            <a:stCxn id="17" idx="4"/>
            <a:endCxn id="19" idx="0"/>
          </p:cNvCxnSpPr>
          <p:nvPr/>
        </p:nvCxnSpPr>
        <p:spPr bwMode="auto">
          <a:xfrm>
            <a:off x="6713140" y="1282700"/>
            <a:ext cx="600473" cy="38231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 bwMode="auto">
          <a:xfrm>
            <a:off x="3849687" y="799673"/>
            <a:ext cx="493713" cy="387221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5501480" y="685702"/>
            <a:ext cx="2423319" cy="596998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3879850" y="1663700"/>
            <a:ext cx="463550" cy="395288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Овал 18"/>
          <p:cNvSpPr/>
          <p:nvPr/>
        </p:nvSpPr>
        <p:spPr bwMode="auto">
          <a:xfrm>
            <a:off x="6324600" y="1665010"/>
            <a:ext cx="1978025" cy="381000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791" y="2518897"/>
            <a:ext cx="8458200" cy="353943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делегата-типа: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SimpleDelegate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Test.F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Инстанцирование делегата: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d();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Обращение к делегату и тем самым вызов метода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для самостоятельного решения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229600" cy="4525963"/>
              </a:xfrm>
              <a:ln>
                <a:solidFill>
                  <a:srgbClr val="0070C0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Объявите тип-делегат </a:t>
                </a:r>
                <a:r>
                  <a:rPr lang="en-US" b="1" dirty="0"/>
                  <a:t>Sum</a:t>
                </a:r>
                <a:r>
                  <a:rPr lang="ru-RU" dirty="0"/>
                  <a:t> с одним целочисленным параметром </a:t>
                </a:r>
                <a:r>
                  <a:rPr lang="ru-RU" b="1" dirty="0"/>
                  <a:t>(</a:t>
                </a:r>
                <a:r>
                  <a:rPr lang="en-US" b="1" dirty="0"/>
                  <a:t>n</a:t>
                </a:r>
                <a:r>
                  <a:rPr lang="ru-RU" b="1" dirty="0"/>
                  <a:t>)</a:t>
                </a:r>
                <a:r>
                  <a:rPr lang="ru-RU" dirty="0"/>
                  <a:t>, тип возвращаемого значения </a:t>
                </a:r>
                <a:r>
                  <a:rPr lang="en-US" b="1" dirty="0"/>
                  <a:t>double</a:t>
                </a:r>
                <a:r>
                  <a:rPr lang="ru-RU" b="1" dirty="0"/>
                  <a:t>.</a:t>
                </a:r>
                <a:endParaRPr lang="en-US" b="1" dirty="0"/>
              </a:p>
              <a:p>
                <a:r>
                  <a:rPr lang="ru-RU" dirty="0"/>
                  <a:t>Используя </a:t>
                </a:r>
                <a:r>
                  <a:rPr lang="en-US" b="1" dirty="0"/>
                  <a:t>Sum</a:t>
                </a:r>
                <a:r>
                  <a:rPr lang="ru-RU" dirty="0"/>
                  <a:t>, организовать вычисление двойных сумм вида: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Протестировать делегат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229600" cy="4525963"/>
              </a:xfrm>
              <a:blipFill>
                <a:blip r:embed="rId2"/>
                <a:stretch>
                  <a:fillRect l="-1701" t="-255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84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34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Вызов статического метода через делегат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F9F69B-AD1F-43F5-9E75-DA17DA86D1F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4100" name="Прямоугольник 3"/>
          <p:cNvSpPr>
            <a:spLocks noChangeArrowheads="1"/>
          </p:cNvSpPr>
          <p:nvPr/>
        </p:nvSpPr>
        <p:spPr bwMode="auto">
          <a:xfrm>
            <a:off x="76200" y="965201"/>
            <a:ext cx="8818562" cy="417960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TramPamPam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делегат-тип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Объявление переменной-ссылки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AnyClass.AnyMethod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Инстанцирование 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делата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//Вызов метода через ссылку на экземпляр делегата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//4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4953000"/>
            <a:ext cx="8643938" cy="13716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8788" y="104775"/>
            <a:ext cx="8229600" cy="7810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Вызов нестатического метода через делегат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9C798D-7FFA-4A2A-9D81-4CE5EB530E6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228600" y="762000"/>
            <a:ext cx="8539162" cy="44750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AnyClass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++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TramPamPam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  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AnyObj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Объявление объекта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Объявление переменной-ссылки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AnyObj.AnyMethod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Инстанцирование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//Вызов метода через экземпляр делегата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(p);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Результат: 4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5210175"/>
            <a:ext cx="8674100" cy="12668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3450"/>
          </a:xfrm>
          <a:ln w="9525">
            <a:noFill/>
          </a:ln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анонимного метода</a:t>
            </a:r>
          </a:p>
        </p:txBody>
      </p:sp>
      <p:sp>
        <p:nvSpPr>
          <p:cNvPr id="614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5FC7B4-9570-4B9F-823A-35EA73DB276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6148" name="Прямоугольник 3"/>
          <p:cNvSpPr>
            <a:spLocks noChangeArrowheads="1"/>
          </p:cNvSpPr>
          <p:nvPr/>
        </p:nvSpPr>
        <p:spPr bwMode="auto">
          <a:xfrm>
            <a:off x="152400" y="969963"/>
            <a:ext cx="8915400" cy="447507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//Объявление делегата-типа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TramPamPam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переменной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инстанцирование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делегата: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Anonim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AnyParameter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Anonim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анонимного метода через экземпляр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50" name="Прямоугольник 1"/>
          <p:cNvSpPr>
            <a:spLocks noChangeArrowheads="1"/>
          </p:cNvSpPr>
          <p:nvPr/>
        </p:nvSpPr>
        <p:spPr bwMode="auto">
          <a:xfrm>
            <a:off x="4679092" y="5047446"/>
            <a:ext cx="4388708" cy="1201738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FF"/>
                </a:solidFill>
              </a:rPr>
              <a:t>delegate</a:t>
            </a:r>
            <a:r>
              <a:rPr lang="en-US" altLang="ru-RU" sz="1800" b="1" dirty="0"/>
              <a:t> (&lt;</a:t>
            </a:r>
            <a:r>
              <a:rPr lang="ru-RU" altLang="ru-RU" sz="1800" b="1" dirty="0" err="1"/>
              <a:t>спецификация_параметров</a:t>
            </a:r>
            <a:r>
              <a:rPr lang="en-US" altLang="ru-RU" sz="1800" b="1" dirty="0"/>
              <a:t>&gt;</a:t>
            </a:r>
            <a:r>
              <a:rPr lang="ru-RU" altLang="ru-RU" sz="1800" b="1" dirty="0"/>
              <a:t>)    </a:t>
            </a:r>
            <a:r>
              <a:rPr lang="en-US" altLang="ru-RU" sz="1800" b="1" dirty="0"/>
              <a:t>{</a:t>
            </a: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      </a:t>
            </a:r>
            <a:r>
              <a:rPr lang="en-US" altLang="ru-RU" sz="1800" b="1" dirty="0"/>
              <a:t>&lt;</a:t>
            </a:r>
            <a:r>
              <a:rPr lang="ru-RU" altLang="ru-RU" sz="1800" b="1" dirty="0" err="1"/>
              <a:t>операторы_тела_метода</a:t>
            </a:r>
            <a:r>
              <a:rPr lang="en-US" altLang="ru-RU" sz="1800" b="1" dirty="0"/>
              <a:t>&gt;</a:t>
            </a:r>
            <a:endParaRPr lang="ru-RU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}</a:t>
            </a:r>
            <a:endParaRPr lang="ru-RU" altLang="ru-RU" sz="1800" b="1" dirty="0"/>
          </a:p>
        </p:txBody>
      </p:sp>
      <p:sp>
        <p:nvSpPr>
          <p:cNvPr id="6151" name="Скругленная прямоугольная выноска 2"/>
          <p:cNvSpPr>
            <a:spLocks noChangeArrowheads="1"/>
          </p:cNvSpPr>
          <p:nvPr/>
        </p:nvSpPr>
        <p:spPr bwMode="auto">
          <a:xfrm>
            <a:off x="457200" y="5137934"/>
            <a:ext cx="1981200" cy="1020762"/>
          </a:xfrm>
          <a:prstGeom prst="wedgeRoundRectCallout">
            <a:avLst>
              <a:gd name="adj1" fmla="val 161954"/>
              <a:gd name="adj2" fmla="val -38532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Синтаксис анонимного метода</a:t>
            </a: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60216A79-349F-4C69-82B8-C13A9C70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70" y="2744244"/>
            <a:ext cx="7010400" cy="1219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345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лямбда-выражения</a:t>
            </a:r>
          </a:p>
        </p:txBody>
      </p:sp>
      <p:sp>
        <p:nvSpPr>
          <p:cNvPr id="717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7B8486-624E-4BFC-AA7F-AC4F29D645D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152400" y="969963"/>
            <a:ext cx="8839200" cy="43581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//Объявление делегата-типа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TramPamPam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Объявление переменной и инстанцирование: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AnyDelegateType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Lambda = x =&gt; ++x;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Вызов лямбда-выражения через экземпляр делегата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173" name="Прямоугольник 10"/>
          <p:cNvSpPr>
            <a:spLocks noChangeArrowheads="1"/>
          </p:cNvSpPr>
          <p:nvPr/>
        </p:nvSpPr>
        <p:spPr bwMode="auto">
          <a:xfrm>
            <a:off x="85196" y="6211888"/>
            <a:ext cx="8767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Лямбда-выражение (Руководство по программированию) </a:t>
            </a:r>
            <a:r>
              <a:rPr lang="en-US" altLang="ru-RU" sz="1400" dirty="0"/>
              <a:t>[</a:t>
            </a:r>
            <a:r>
              <a:rPr lang="en-US" altLang="ru-RU" sz="1400" dirty="0">
                <a:hlinkClick r:id="rId2"/>
              </a:rPr>
              <a:t>http://msdn.microsoft.com/ru-ru/library/bb397687.aspx</a:t>
            </a:r>
            <a:r>
              <a:rPr lang="en-US" altLang="ru-RU" sz="1400" dirty="0"/>
              <a:t>]</a:t>
            </a:r>
            <a:endParaRPr lang="ru-RU" altLang="ru-RU" sz="1400" dirty="0"/>
          </a:p>
        </p:txBody>
      </p:sp>
      <p:sp>
        <p:nvSpPr>
          <p:cNvPr id="7175" name="Прямоугольник 6"/>
          <p:cNvSpPr>
            <a:spLocks noChangeArrowheads="1"/>
          </p:cNvSpPr>
          <p:nvPr/>
        </p:nvSpPr>
        <p:spPr bwMode="auto">
          <a:xfrm>
            <a:off x="4236308" y="5356639"/>
            <a:ext cx="4831492" cy="663161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(&lt;</a:t>
            </a:r>
            <a:r>
              <a:rPr lang="ru-RU" altLang="ru-RU" sz="1800" b="1" dirty="0" err="1"/>
              <a:t>спецификация_параметров</a:t>
            </a:r>
            <a:r>
              <a:rPr lang="en-US" altLang="ru-RU" sz="1800" b="1" dirty="0"/>
              <a:t>&gt;</a:t>
            </a:r>
            <a:r>
              <a:rPr lang="ru-RU" altLang="ru-RU" sz="1800" b="1" dirty="0"/>
              <a:t>)  =</a:t>
            </a:r>
            <a:r>
              <a:rPr lang="en-US" altLang="ru-RU" sz="1800" b="1" dirty="0"/>
              <a:t>&gt;</a:t>
            </a:r>
            <a:r>
              <a:rPr lang="ru-RU" altLang="ru-RU" sz="1800" b="1" dirty="0"/>
              <a:t>  </a:t>
            </a: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{</a:t>
            </a:r>
            <a:r>
              <a:rPr lang="ru-RU" altLang="ru-RU" sz="1800" b="1" dirty="0"/>
              <a:t>    </a:t>
            </a:r>
            <a:r>
              <a:rPr lang="en-US" altLang="ru-RU" sz="1800" b="1" dirty="0"/>
              <a:t>&lt;</a:t>
            </a:r>
            <a:r>
              <a:rPr lang="ru-RU" altLang="ru-RU" sz="1800" b="1" dirty="0"/>
              <a:t>операторы</a:t>
            </a:r>
            <a:r>
              <a:rPr lang="en-US" altLang="ru-RU" sz="1800" b="1" dirty="0"/>
              <a:t>&gt;   }</a:t>
            </a:r>
            <a:endParaRPr lang="ru-RU" altLang="ru-RU" sz="1800" b="1" dirty="0"/>
          </a:p>
        </p:txBody>
      </p:sp>
      <p:sp>
        <p:nvSpPr>
          <p:cNvPr id="7176" name="Скругленная прямоугольная выноска 8"/>
          <p:cNvSpPr>
            <a:spLocks noChangeArrowheads="1"/>
          </p:cNvSpPr>
          <p:nvPr/>
        </p:nvSpPr>
        <p:spPr bwMode="auto">
          <a:xfrm>
            <a:off x="301625" y="5534025"/>
            <a:ext cx="2590800" cy="714375"/>
          </a:xfrm>
          <a:prstGeom prst="wedgeRoundRectCallout">
            <a:avLst>
              <a:gd name="adj1" fmla="val 99597"/>
              <a:gd name="adj2" fmla="val -16685"/>
              <a:gd name="adj3" fmla="val 16667"/>
            </a:avLst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/>
              <a:t>Синтаксис лямбда-выражения</a:t>
            </a:r>
          </a:p>
        </p:txBody>
      </p:sp>
      <p:sp>
        <p:nvSpPr>
          <p:cNvPr id="9" name="Скругленный прямоугольник 1">
            <a:extLst>
              <a:ext uri="{FF2B5EF4-FFF2-40B4-BE49-F238E27FC236}">
                <a16:creationId xmlns:a16="http://schemas.microsoft.com/office/drawing/2014/main" id="{32C3D8F0-07A0-4FBB-9450-2D48EEDCD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966" y="2996621"/>
            <a:ext cx="1600200" cy="304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A26EA-2F50-4FAB-8DD5-7FFBD030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Делегат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8750EE-640B-4A2A-B7BB-056B8CA4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2"/>
          </a:xfrm>
          <a:ln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dirty="0"/>
              <a:t>Объявите делегат-тип</a:t>
            </a:r>
            <a:r>
              <a:rPr lang="en-US" dirty="0"/>
              <a:t> </a:t>
            </a:r>
            <a:r>
              <a:rPr lang="en-US" b="1" dirty="0"/>
              <a:t>Cast</a:t>
            </a:r>
            <a:r>
              <a:rPr lang="ru-RU" dirty="0"/>
              <a:t> для представления методов с одним параметром типа </a:t>
            </a:r>
            <a:r>
              <a:rPr lang="en-US" b="1" dirty="0"/>
              <a:t>double</a:t>
            </a:r>
            <a:r>
              <a:rPr lang="ru-RU" dirty="0"/>
              <a:t> и возвращаемым значением типа </a:t>
            </a:r>
            <a:r>
              <a:rPr lang="en-US" b="1" dirty="0"/>
              <a:t>int</a:t>
            </a:r>
            <a:r>
              <a:rPr lang="en-US" dirty="0"/>
              <a:t>.</a:t>
            </a:r>
          </a:p>
          <a:p>
            <a:r>
              <a:rPr lang="ru-RU" dirty="0"/>
              <a:t>Создайте два экземпляра типа </a:t>
            </a:r>
            <a:r>
              <a:rPr lang="en-US" b="1" dirty="0"/>
              <a:t>Cast</a:t>
            </a:r>
            <a:r>
              <a:rPr lang="ru-RU" dirty="0"/>
              <a:t>. Первый свяжите с анонимным методом, возвращающим ближайшее чётное целое к переданному в параметре вещественному числу. Второй – с анонимным методом, вычисляющим порядок переданного в параметре положительного числа.</a:t>
            </a:r>
          </a:p>
          <a:p>
            <a:r>
              <a:rPr lang="ru-RU" dirty="0"/>
              <a:t>Протестируйте вызовы при помощи делегатов</a:t>
            </a:r>
            <a:r>
              <a:rPr lang="en-US" dirty="0"/>
              <a:t>: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(1) на одном тестовом вещественном значении; </a:t>
            </a:r>
            <a:br>
              <a:rPr lang="en-US" dirty="0"/>
            </a:br>
            <a:r>
              <a:rPr lang="ru-RU" dirty="0"/>
              <a:t>(2) на нескольких тестовых вещественных значениях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FC6A3-AA5F-4D52-9902-4191E28A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63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0170C-77F6-4EBA-87F0-40DAF2E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1. Делегат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F541F4-1F1A-48EB-BFC1-BD206B03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363195D4-A902-4661-A113-D1F7D42C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  <a:ln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Используя операцию += свяжите оба анонимных метода из задачи 1 с одним многоадресным делегатом. Вызовите методы через него.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Замените анонимные методы лямбда-выражениями.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Используйте метод </a:t>
            </a:r>
            <a:r>
              <a:rPr lang="en-US" dirty="0"/>
              <a:t>Invoke </a:t>
            </a:r>
            <a:r>
              <a:rPr lang="ru-RU" dirty="0"/>
              <a:t>для вызова делегата.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Используя операцию -= попытайтесь </a:t>
            </a:r>
            <a:r>
              <a:rPr lang="en-US" dirty="0"/>
              <a:t>“</a:t>
            </a:r>
            <a:r>
              <a:rPr lang="ru-RU" dirty="0"/>
              <a:t>удалить</a:t>
            </a:r>
            <a:r>
              <a:rPr lang="en-US" dirty="0"/>
              <a:t>” </a:t>
            </a:r>
            <a:r>
              <a:rPr lang="ru-RU" dirty="0"/>
              <a:t>из многоадресного делегата лямбда-выражение (объясните результат).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Проделайте предыдущий пункт с использованием методов (объясните результат).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94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22116-CF38-44F0-ABF3-E907430022B6}" type="slidenum">
              <a:rPr lang="ru-RU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en-US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228600" y="838200"/>
            <a:ext cx="8686800" cy="569386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en-US" sz="2000" dirty="0"/>
              <a:t>В библиотеке классов определить два делегата-типа. </a:t>
            </a:r>
            <a:br>
              <a:rPr lang="en-US" altLang="en-US" sz="2000" dirty="0"/>
            </a:br>
            <a:r>
              <a:rPr lang="ru-RU" altLang="en-US" sz="2000" dirty="0"/>
              <a:t>Первый с именем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Row</a:t>
            </a:r>
            <a:r>
              <a:rPr lang="ru-RU" altLang="en-US" sz="2000" dirty="0"/>
              <a:t> – для представления методов с целочисленным параметром, возвращающих ссылку на целочисленный массив. </a:t>
            </a:r>
            <a:br>
              <a:rPr lang="en-US" altLang="en-US" sz="2000" dirty="0"/>
            </a:br>
            <a:r>
              <a:rPr lang="ru-RU" altLang="en-US" sz="2000" dirty="0"/>
              <a:t>Второй с именем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Print</a:t>
            </a:r>
            <a:r>
              <a:rPr lang="ru-RU" altLang="en-US" sz="2000" dirty="0"/>
              <a:t> для представления методов, параметр которых – ссылка на целочисленный массив, тип возвращаемого значения </a:t>
            </a:r>
            <a:r>
              <a:rPr lang="en-US" altLang="en-US" sz="2000" b="1" dirty="0"/>
              <a:t>void</a:t>
            </a:r>
            <a:r>
              <a:rPr lang="ru-RU" altLang="en-US" sz="2000" dirty="0"/>
              <a:t>.</a:t>
            </a:r>
          </a:p>
          <a:p>
            <a:pPr>
              <a:buFontTx/>
              <a:buNone/>
            </a:pPr>
            <a:r>
              <a:rPr lang="ru-RU" altLang="en-US" sz="2000" dirty="0"/>
              <a:t>В отдельной библиотеке классов объявить два статических метода. </a:t>
            </a:r>
          </a:p>
          <a:p>
            <a:pPr marL="342900" indent="-342900"/>
            <a:r>
              <a:rPr lang="ru-RU" altLang="en-US" sz="2000" dirty="0"/>
              <a:t>Первый метод формирует по введённому числу массив его цифр. </a:t>
            </a:r>
          </a:p>
          <a:p>
            <a:pPr marL="342900" indent="-342900"/>
            <a:r>
              <a:rPr lang="ru-RU" altLang="en-US" sz="2000" dirty="0"/>
              <a:t>Второй метод выводит массив на экран.</a:t>
            </a:r>
          </a:p>
          <a:p>
            <a:pPr>
              <a:buFontTx/>
              <a:buNone/>
            </a:pPr>
            <a:r>
              <a:rPr lang="ru-RU" altLang="en-US" sz="2000" dirty="0"/>
              <a:t>Для тестирования кода библиотеки разработайте консольное приложение. </a:t>
            </a:r>
          </a:p>
          <a:p>
            <a:pPr>
              <a:buFontTx/>
              <a:buNone/>
            </a:pPr>
            <a:r>
              <a:rPr lang="ru-RU" altLang="en-US" sz="2000" dirty="0"/>
              <a:t>В программе задайте пятизначное число и массив из 10 двузначных чисел. Создайте два экземпляра делегатов (первого и второго типа), свяжите с ними соответствующие методы из библиотеки. Протестируйте их (для этого были созданы массив и число).</a:t>
            </a:r>
          </a:p>
          <a:p>
            <a:pPr>
              <a:buFontTx/>
              <a:buNone/>
            </a:pPr>
            <a:r>
              <a:rPr lang="ru-RU" altLang="en-US" sz="2000" dirty="0"/>
              <a:t>Для каждого делегата выведите на печать результаты вызова свойств </a:t>
            </a:r>
            <a:r>
              <a:rPr lang="en-US" altLang="en-US" sz="2000" b="1" dirty="0"/>
              <a:t>Method</a:t>
            </a:r>
            <a:r>
              <a:rPr lang="en-US" altLang="en-US" sz="2000" dirty="0"/>
              <a:t> </a:t>
            </a:r>
            <a:r>
              <a:rPr lang="ru-RU" altLang="en-US" sz="2000" dirty="0"/>
              <a:t>и </a:t>
            </a:r>
            <a:r>
              <a:rPr lang="en-US" altLang="en-US" sz="2000" b="1" dirty="0"/>
              <a:t>Target</a:t>
            </a:r>
            <a:r>
              <a:rPr lang="en-US" altLang="en-US" sz="2000" dirty="0"/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7305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6916</TotalTime>
  <Words>1808</Words>
  <Application>Microsoft Office PowerPoint</Application>
  <PresentationFormat>Экран (4:3)</PresentationFormat>
  <Paragraphs>237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Тема Office</vt:lpstr>
      <vt:lpstr>Модуль 3, практическое занятие 1a</vt:lpstr>
      <vt:lpstr>Делегат</vt:lpstr>
      <vt:lpstr>Вызов статического метода через делегат</vt:lpstr>
      <vt:lpstr>Вызов нестатического метода через делегат</vt:lpstr>
      <vt:lpstr>Использование анонимного метода</vt:lpstr>
      <vt:lpstr>Использование лямбда-выражения</vt:lpstr>
      <vt:lpstr>Задача 1. Делегат-тип Cast</vt:lpstr>
      <vt:lpstr>Задание к задаче 1. Делегат-тип Cast</vt:lpstr>
      <vt:lpstr>Задача 2</vt:lpstr>
      <vt:lpstr>Задача 3. Шкалы температур</vt:lpstr>
      <vt:lpstr>Задание к задаче 3</vt:lpstr>
      <vt:lpstr>Презентация PowerPoint</vt:lpstr>
      <vt:lpstr>Задача 4</vt:lpstr>
      <vt:lpstr>Презентация PowerPoint</vt:lpstr>
      <vt:lpstr>Задание к задаче 4</vt:lpstr>
      <vt:lpstr>Задание к задаче 4</vt:lpstr>
      <vt:lpstr>Задача 5</vt:lpstr>
      <vt:lpstr>Задание для самостоятельного решения</vt:lpstr>
      <vt:lpstr>Задание для самостоятельного решения</vt:lpstr>
      <vt:lpstr>Задание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Дударев Виктор Анатольевич</cp:lastModifiedBy>
  <cp:revision>356</cp:revision>
  <cp:lastPrinted>1601-01-01T00:00:00Z</cp:lastPrinted>
  <dcterms:created xsi:type="dcterms:W3CDTF">1601-01-01T00:00:00Z</dcterms:created>
  <dcterms:modified xsi:type="dcterms:W3CDTF">2022-01-10T23:11:54Z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