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3" r:id="rId2"/>
    <p:sldId id="334" r:id="rId3"/>
    <p:sldId id="333" r:id="rId4"/>
    <p:sldId id="328" r:id="rId5"/>
    <p:sldId id="322" r:id="rId6"/>
    <p:sldId id="321" r:id="rId7"/>
    <p:sldId id="337" r:id="rId8"/>
    <p:sldId id="338" r:id="rId9"/>
    <p:sldId id="335" r:id="rId10"/>
    <p:sldId id="339" r:id="rId11"/>
    <p:sldId id="340" r:id="rId12"/>
    <p:sldId id="341" r:id="rId13"/>
    <p:sldId id="331" r:id="rId14"/>
    <p:sldId id="324" r:id="rId15"/>
    <p:sldId id="332" r:id="rId16"/>
    <p:sldId id="326" r:id="rId17"/>
    <p:sldId id="327" r:id="rId18"/>
    <p:sldId id="300" r:id="rId19"/>
    <p:sldId id="301" r:id="rId20"/>
    <p:sldId id="302" r:id="rId21"/>
    <p:sldId id="303" r:id="rId22"/>
    <p:sldId id="342" r:id="rId23"/>
    <p:sldId id="343" r:id="rId24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7784" autoAdjust="0"/>
  </p:normalViewPr>
  <p:slideViewPr>
    <p:cSldViewPr>
      <p:cViewPr varScale="1">
        <p:scale>
          <a:sx n="79" d="100"/>
          <a:sy n="79" d="100"/>
        </p:scale>
        <p:origin x="108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D4DC746E-7896-476F-AD4C-B68885356E29}"/>
    <pc:docChg chg="addSld modSld">
      <pc:chgData name="Olga Maksimenkova" userId="f2714537069f5c5f" providerId="LiveId" clId="{D4DC746E-7896-476F-AD4C-B68885356E29}" dt="2018-01-17T17:57:33.671" v="114" actId="404"/>
      <pc:docMkLst>
        <pc:docMk/>
      </pc:docMkLst>
      <pc:sldChg chg="modSp">
        <pc:chgData name="Olga Maksimenkova" userId="f2714537069f5c5f" providerId="LiveId" clId="{D4DC746E-7896-476F-AD4C-B68885356E29}" dt="2018-01-17T17:48:27.340" v="1" actId="20577"/>
        <pc:sldMkLst>
          <pc:docMk/>
          <pc:sldMk cId="0" sldId="323"/>
        </pc:sldMkLst>
        <pc:spChg chg="mod">
          <ac:chgData name="Olga Maksimenkova" userId="f2714537069f5c5f" providerId="LiveId" clId="{D4DC746E-7896-476F-AD4C-B68885356E29}" dt="2018-01-17T17:48:27.340" v="1" actId="20577"/>
          <ac:spMkLst>
            <pc:docMk/>
            <pc:sldMk cId="0" sldId="323"/>
            <ac:spMk id="2050" creationId="{00000000-0000-0000-0000-000000000000}"/>
          </ac:spMkLst>
        </pc:spChg>
      </pc:sldChg>
      <pc:sldChg chg="addSp modSp add">
        <pc:chgData name="Olga Maksimenkova" userId="f2714537069f5c5f" providerId="LiveId" clId="{D4DC746E-7896-476F-AD4C-B68885356E29}" dt="2018-01-17T17:57:33.671" v="114" actId="404"/>
        <pc:sldMkLst>
          <pc:docMk/>
          <pc:sldMk cId="2549296433" sldId="342"/>
        </pc:sldMkLst>
        <pc:spChg chg="mod">
          <ac:chgData name="Olga Maksimenkova" userId="f2714537069f5c5f" providerId="LiveId" clId="{D4DC746E-7896-476F-AD4C-B68885356E29}" dt="2018-01-17T17:55:07.176" v="81" actId="108"/>
          <ac:spMkLst>
            <pc:docMk/>
            <pc:sldMk cId="2549296433" sldId="342"/>
            <ac:spMk id="2" creationId="{76602F93-DC38-4157-960F-42A7586645E8}"/>
          </ac:spMkLst>
        </pc:spChg>
        <pc:spChg chg="add mod">
          <ac:chgData name="Olga Maksimenkova" userId="f2714537069f5c5f" providerId="LiveId" clId="{D4DC746E-7896-476F-AD4C-B68885356E29}" dt="2018-01-17T17:57:33.671" v="114" actId="404"/>
          <ac:spMkLst>
            <pc:docMk/>
            <pc:sldMk cId="2549296433" sldId="342"/>
            <ac:spMk id="4" creationId="{20692E1D-75B3-482D-A98F-291CB3563D35}"/>
          </ac:spMkLst>
        </pc:spChg>
      </pc:sldChg>
      <pc:sldChg chg="modSp add">
        <pc:chgData name="Olga Maksimenkova" userId="f2714537069f5c5f" providerId="LiveId" clId="{D4DC746E-7896-476F-AD4C-B68885356E29}" dt="2018-01-17T17:57:26.614" v="111" actId="208"/>
        <pc:sldMkLst>
          <pc:docMk/>
          <pc:sldMk cId="536196173" sldId="343"/>
        </pc:sldMkLst>
        <pc:spChg chg="mod">
          <ac:chgData name="Olga Maksimenkova" userId="f2714537069f5c5f" providerId="LiveId" clId="{D4DC746E-7896-476F-AD4C-B68885356E29}" dt="2018-01-17T17:57:26.614" v="111" actId="208"/>
          <ac:spMkLst>
            <pc:docMk/>
            <pc:sldMk cId="536196173" sldId="343"/>
            <ac:spMk id="4" creationId="{20692E1D-75B3-482D-A98F-291CB3563D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AC80D8A-AF31-4E9F-8D54-DB75DD785493}" type="datetimeFigureOut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20AB80-7690-4180-BFFC-D393E624F1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8D96ADB-3745-409A-92A3-98C18BEA2266}" type="datetimeFigureOut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A90029-DA46-4E00-893B-566E4AC254C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A8BA-C49B-41FA-AF35-490EABCAF0E1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DD205-E699-4C16-9430-A5B5251E11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83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D727C-8AC9-4EC5-9398-E1CEA7E5EDA7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0C366-3431-49A3-BA2F-10F51875E5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76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BA8BB-903C-429C-8959-1B71BF78F8A3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D2667-682A-44A9-AE33-4523DA3491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41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EE9D0-4E52-41D6-B232-1F6EBCA0A866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646E0-EA93-4219-9221-6CF101A7B1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88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56581-3DB3-4CE1-96B8-7B3B3909B4EF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C196C-D344-4048-BF57-EFCF4ABB36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2845-6B40-4948-B938-11101562B5B9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8EFED-CBB3-43E9-93E2-B57738EB338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171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7E6E-AC27-490B-A98F-A97935BA60B4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F6B05-4667-40C7-A41D-D1230715C3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703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514E5-AAE2-4221-826F-D1212A7C5BFD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AC385-A05C-431D-8539-2AAAE30FA2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3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870A0-B9F9-4512-9A71-1258B829D690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53C26-80A5-43C9-9C5E-423CB8F86C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363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B47-C6DA-4F6B-BFD7-D37502230087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D4DCE-D34C-4305-BDCB-01D5F28E71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21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2EBD-F89F-4BD2-908C-7BBAE3DB0284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922F9-616C-408B-8C01-5FF6F5A00E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01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C4025F1A-3BDE-4B01-A5FE-9215FF7B065B}" type="datetime1">
              <a:rPr lang="ru-RU"/>
              <a:pPr>
                <a:defRPr/>
              </a:pPr>
              <a:t>17.01.2022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347E6EB-4474-472C-AB3B-B7268A93B9C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standard/even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2a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35775" cy="12192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События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19864-8318-472E-9F04-45C189C9064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16638"/>
            <a:ext cx="8534400" cy="54952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"Default text"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Str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str;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 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str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} }    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 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специальная строка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} }    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GetStringFromUI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 { 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Введите новое значение строки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: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RefreshUI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}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CreateUI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 {         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RefreshUI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}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RefreshUI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 {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обновление строки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.Clear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Текст строки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: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s.Str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}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Код метода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90223-FE43-423A-AA30-A80A321D305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1219200"/>
            <a:ext cx="8763000" cy="280076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 {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c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        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c.CreateUI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запускаем выполнение объекта класса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c.GetStringFromUI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();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// изменяем значение строки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"Чтобы закончить эксперименты, нажмите ESC..."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).Key !=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ConsoleKey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.Escape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);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</a:t>
            </a:r>
            <a:endParaRPr lang="ru-RU" sz="1600" b="1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B66DA-5CFD-48C8-B3E0-299926DA5C1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267789" y="990600"/>
            <a:ext cx="8534400" cy="51091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Результатом работы метода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GetStringFromUI</a:t>
            </a:r>
            <a:r>
              <a:rPr lang="ru-RU" sz="14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()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 должно стать изменение значения поля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str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объекта класса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UIString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Для достижения данного результата изменить существующий код, добавив него событие «Изменение строки интерфейса» и его обработчик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:</a:t>
            </a:r>
            <a:endParaRPr lang="ru-RU" sz="1400" b="1" dirty="0">
              <a:latin typeface="+mn-lt"/>
              <a:ea typeface="Times New Roman"/>
              <a:cs typeface="Times New Roman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Добавьте в программу объявление событийного делегата-типа: </a:t>
            </a:r>
          </a:p>
          <a:p>
            <a:pPr marL="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delegate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s); 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Times New Roman"/>
              <a:cs typeface="Times New Roman"/>
            </a:endParaRPr>
          </a:p>
          <a:p>
            <a:pPr marL="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В классе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ConsoleUI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объявите нестатическое событие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NewStringValueHappened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с типом делегата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</a:t>
            </a:r>
            <a:r>
              <a:rPr lang="en-US" sz="1400" b="1" dirty="0">
                <a:solidFill>
                  <a:srgbClr val="2B91AF"/>
                </a:solidFill>
                <a:latin typeface="+mn-lt"/>
                <a:ea typeface="Times New Roman"/>
                <a:cs typeface="Times New Roman"/>
              </a:rPr>
              <a:t>. </a:t>
            </a:r>
            <a:endParaRPr lang="ru-RU" sz="1400" b="1" dirty="0">
              <a:latin typeface="+mn-lt"/>
              <a:ea typeface="Times New Roman"/>
              <a:cs typeface="Times New Roman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В класс</a:t>
            </a:r>
            <a:r>
              <a:rPr lang="ru-RU" sz="14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UIString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добавьте метод с заголовком:</a:t>
            </a:r>
          </a:p>
          <a:p>
            <a:pPr marL="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NewStringValueHappenedHandler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s)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. </a:t>
            </a:r>
            <a:endParaRPr lang="ru-RU" sz="1400" b="1" dirty="0">
              <a:latin typeface="+mn-lt"/>
              <a:ea typeface="Times New Roman"/>
              <a:cs typeface="Times New Roman"/>
            </a:endParaRPr>
          </a:p>
          <a:p>
            <a:pPr marL="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Метод будет обработчиком события 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NewStringValueHappened</a:t>
            </a:r>
            <a:r>
              <a:rPr lang="ru-RU" sz="14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. В ответ на событие метод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 изменит значение поля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str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 класса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UIString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на значение 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s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. </a:t>
            </a:r>
          </a:p>
          <a:p>
            <a:pPr marL="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В коде метода 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CreateUI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 класса </a:t>
            </a:r>
            <a:r>
              <a:rPr lang="ru-RU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ConsoleUI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 добавьте в список обработчиков события</a:t>
            </a:r>
          </a:p>
          <a:p>
            <a:pPr marL="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1400" b="1" dirty="0" err="1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NewStringValueHappened</a:t>
            </a:r>
            <a:r>
              <a:rPr lang="ru-RU" sz="14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метод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NewStringValueHappenedHandler</a:t>
            </a:r>
            <a:r>
              <a:rPr lang="ru-RU" sz="14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(тем самым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объект класса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UIString</a:t>
            </a:r>
            <a:r>
              <a:rPr lang="en-US" sz="14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подпишите  на получение события 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NewStringValueHappened</a:t>
            </a:r>
            <a:r>
              <a:rPr lang="ru-RU" sz="14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).</a:t>
            </a:r>
            <a:endParaRPr lang="ru-RU" sz="1400" b="1" dirty="0">
              <a:latin typeface="+mn-lt"/>
              <a:ea typeface="Times New Roman"/>
              <a:cs typeface="Times New Roman"/>
            </a:endParaRPr>
          </a:p>
          <a:p>
            <a:pPr marL="285750" indent="-28575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Поместите в метод 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GetStringFromUI</a:t>
            </a:r>
            <a:r>
              <a:rPr lang="ru-RU" sz="14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класса </a:t>
            </a:r>
            <a:r>
              <a:rPr lang="ru-RU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ConsoleUI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 код запуска (генерации) события </a:t>
            </a:r>
            <a:r>
              <a:rPr lang="ru-RU" sz="1400" b="1" dirty="0" err="1">
                <a:latin typeface="+mn-lt"/>
                <a:ea typeface="Times New Roman"/>
                <a:cs typeface="Times New Roman"/>
              </a:rPr>
              <a:t>NewStringValueHappened</a:t>
            </a:r>
            <a:r>
              <a:rPr lang="ru-RU" sz="1400" b="1" dirty="0">
                <a:latin typeface="+mn-lt"/>
                <a:ea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latin typeface="+mn-lt"/>
                <a:ea typeface="Times New Roman"/>
                <a:cs typeface="Times New Roman"/>
              </a:rPr>
              <a:t>Запустите и отладьте программу.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Печать массива и событие</a:t>
            </a:r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D0E29-5C24-4344-8557-D731A366089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04800" y="914400"/>
            <a:ext cx="8610600" cy="175418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/>
              <a:t>Описать класс, содержащий статические методы работы с двумерным целочисленным массивом.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/>
              <a:t>В классе описать метод построчной печати элементов двумерного массива (по пять элементов в строке). Перевод строки организовать при помощи событий.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Печать массива и событие</a:t>
            </a:r>
          </a:p>
        </p:txBody>
      </p:sp>
      <p:sp>
        <p:nvSpPr>
          <p:cNvPr id="1638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90EA4-4632-4DAE-B505-496D20FC4A0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990600"/>
            <a:ext cx="85344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LineCompleteEvent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статическое событие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LineCompleteEvent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LineComplete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ArrayPrint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 {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LineComplete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событие для перевода строки!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600" b="1" dirty="0">
              <a:latin typeface="Arial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6E9D3F9-38AF-47EF-87DC-08B03D48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534400" cy="12003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коде метода </a:t>
            </a:r>
            <a:r>
              <a:rPr lang="en-US" altLang="ru-RU" sz="1800" b="1" dirty="0"/>
              <a:t>Main </a:t>
            </a:r>
            <a:r>
              <a:rPr lang="ru-RU" altLang="ru-RU" sz="1800" b="1" dirty="0"/>
              <a:t>сгенерируйте случайную матрицу.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Подпишитесь на событие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LineComplete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altLang="ru-RU" sz="1800" b="1" dirty="0"/>
              <a:t>и в обработчике осуществите перевод строки. С использованием метода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ArrayPrint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altLang="ru-RU" sz="1800" b="1" dirty="0"/>
              <a:t>выведите матрицу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6C958-84D3-4DC8-855E-9BF2542034C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04800" y="825500"/>
            <a:ext cx="8458200" cy="20320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Дополнить класс из задачи </a:t>
            </a:r>
            <a:r>
              <a:rPr lang="en-US" altLang="ru-RU" sz="1800" b="1" dirty="0"/>
              <a:t>5</a:t>
            </a:r>
            <a:r>
              <a:rPr lang="ru-RU" altLang="ru-RU" sz="1800" b="1" dirty="0"/>
              <a:t> кодом метода заполнения двумерного массива.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Описать новое событие </a:t>
            </a:r>
            <a:r>
              <a:rPr lang="en-US" altLang="ru-RU" sz="1800" b="1" dirty="0" err="1">
                <a:solidFill>
                  <a:srgbClr val="0000FF"/>
                </a:solidFill>
              </a:rPr>
              <a:t>NewItemFilled</a:t>
            </a:r>
            <a:r>
              <a:rPr lang="ru-RU" altLang="ru-RU" sz="1800" b="1" dirty="0"/>
              <a:t>, запускаемое после присваивания нового значения очередному элементу массива.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В обработчике вычислять и выводить на экран сумму элементов двумерного массива.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D742A-8287-4172-B5C0-0A58D71EB80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87382" y="533400"/>
            <a:ext cx="8628017" cy="62478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ItemEvents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MethodsEvents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LineComplete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 строка заполнена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новый элемент проинициализирован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ItemEvents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NewItemFilled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метод заполнения массива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ArrayFill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NewItemFilled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?.Invoke(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обработчик события добавления элемента вычисляет сумму элементов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PrintSum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 = 0;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sum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j];           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(sum);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6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9F0F9-BFA2-4083-A66B-CCC6ED6836C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38150" y="3176588"/>
            <a:ext cx="8229600" cy="1479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</a:rPr>
              <a:t>TODO: </a:t>
            </a:r>
            <a:r>
              <a:rPr lang="ru-RU" sz="1800" b="1" dirty="0"/>
              <a:t>Связать с событием </a:t>
            </a:r>
            <a:r>
              <a:rPr lang="en-US" sz="1800" b="1" dirty="0" err="1">
                <a:solidFill>
                  <a:srgbClr val="0000FF"/>
                </a:solidFill>
              </a:rPr>
              <a:t>NewItemFilled</a:t>
            </a:r>
            <a:r>
              <a:rPr lang="en-US" sz="1800" b="1" dirty="0"/>
              <a:t> </a:t>
            </a:r>
            <a:r>
              <a:rPr lang="ru-RU" sz="1800" b="1" dirty="0"/>
              <a:t>два обработчика. 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sz="1800" b="1" dirty="0"/>
              <a:t>Первый подсчитывает среднее значение всех заполненных (не нулевых) элементов массива и выводит его на экран. 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sz="1800" b="1" dirty="0"/>
              <a:t>Второй переопределяет значение максимального элемента среди получивших значение.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5908" y="1676400"/>
            <a:ext cx="8201297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arr2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[15, 15];</a:t>
            </a:r>
          </a:p>
          <a:p>
            <a:pPr>
              <a:defRPr/>
            </a:pP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.NewItemFilled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.PrintSum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.ArrayFill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(arr2);</a:t>
            </a:r>
          </a:p>
        </p:txBody>
      </p:sp>
      <p:sp>
        <p:nvSpPr>
          <p:cNvPr id="20486" name="TextBox 3"/>
          <p:cNvSpPr txBox="1">
            <a:spLocks noChangeArrowheads="1"/>
          </p:cNvSpPr>
          <p:nvPr/>
        </p:nvSpPr>
        <p:spPr bwMode="auto">
          <a:xfrm>
            <a:off x="465138" y="1143000"/>
            <a:ext cx="8202612" cy="3698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/>
              <a:t>Метод печати двумерного массива оставляем без изменений.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</a:t>
            </a:r>
            <a:r>
              <a:rPr lang="ru-R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Трудоемкость сортировки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2BE83-B8C0-4F62-BD83-56461FB580A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21508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25860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/>
              <a:t>Программа оценивает "трудоемкость" алгоритма сортировки массива.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/>
              <a:t>В конце каждой итерации внешнего цикла сортировки возникает событие.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/>
              <a:t>На событие реагируют два объекта-наблюдателя. 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sz="1800" b="1" dirty="0"/>
              <a:t>Один выводит текущее значение счетчика выполненных обменов при сортировке. 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sz="1800" b="1" dirty="0"/>
              <a:t>Второй - визуализирует с помощью "индикатора процесса" выполнение сортировки.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/>
              <a:t>Один из методов наблюдения статический, второй - метод объекта.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B8F84-2DCB-4A8B-A1E4-3DBD94D1B41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8323" y="457200"/>
            <a:ext cx="8655232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Объявление делегата-типа: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SortHandler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b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cn, </a:t>
            </a:r>
            <a:r>
              <a:rPr lang="nb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si, </a:t>
            </a:r>
            <a:r>
              <a:rPr lang="nb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kl);</a:t>
            </a:r>
          </a:p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класс сортировки массивов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ссылка на массив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счетчик выполненных обменов при сортировке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SortHandler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onSort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объявление события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Sorting(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конструктор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count = 0;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{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сортировка с посылкой извещений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temp;</a:t>
            </a:r>
          </a:p>
          <a:p>
            <a:pPr>
              <a:defRPr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ar.Length - 1; i++)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&gt;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temp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temp;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count++;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onSort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?.Invoke(count,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генерация события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6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Статическое событие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60" y="1219199"/>
            <a:ext cx="8229600" cy="4721879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Описать событийный делегат </a:t>
            </a:r>
            <a:r>
              <a:rPr lang="en-US" sz="2000" b="1" kern="1200" dirty="0">
                <a:solidFill>
                  <a:srgbClr val="0000FF"/>
                </a:solidFill>
                <a:highlight>
                  <a:srgbClr val="FFFFFF"/>
                </a:highlight>
              </a:rPr>
              <a:t>Del</a:t>
            </a:r>
            <a:r>
              <a:rPr lang="en-US" sz="2000" b="1" kern="1200" dirty="0">
                <a:highlight>
                  <a:srgbClr val="FFFFFF"/>
                </a:highlight>
              </a:rPr>
              <a:t>. </a:t>
            </a:r>
            <a:endParaRPr lang="ru-RU" sz="2000" b="1" kern="1200" dirty="0">
              <a:highlight>
                <a:srgbClr val="FFFFFF"/>
              </a:highlight>
            </a:endParaRPr>
          </a:p>
          <a:p>
            <a:pPr marL="0" indent="0">
              <a:buFontTx/>
              <a:buNone/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В классе описать статическое событие</a:t>
            </a:r>
            <a:r>
              <a:rPr lang="en-US" sz="2000" b="1" kern="1200" dirty="0">
                <a:highlight>
                  <a:srgbClr val="FFFFFF"/>
                </a:highlight>
              </a:rPr>
              <a:t> </a:t>
            </a:r>
            <a:r>
              <a:rPr lang="en-US" sz="2000" b="1" kern="1200" dirty="0" err="1">
                <a:solidFill>
                  <a:srgbClr val="0000FF"/>
                </a:solidFill>
                <a:highlight>
                  <a:srgbClr val="FFFFFF"/>
                </a:highlight>
              </a:rPr>
              <a:t>Ev</a:t>
            </a:r>
            <a:r>
              <a:rPr lang="ru-RU" sz="2000" b="1" kern="1200" dirty="0">
                <a:highlight>
                  <a:srgbClr val="FFFFFF"/>
                </a:highlight>
              </a:rPr>
              <a:t> и определить три обработчика.</a:t>
            </a:r>
          </a:p>
          <a:p>
            <a:pPr marL="0" indent="0">
              <a:buFontTx/>
              <a:buNone/>
              <a:defRPr/>
            </a:pPr>
            <a:endParaRPr lang="ru-RU" sz="2000" b="1" kern="1200" dirty="0">
              <a:highlight>
                <a:srgbClr val="FFFFFF"/>
              </a:highlight>
            </a:endParaRPr>
          </a:p>
          <a:p>
            <a:pPr marL="0" indent="0">
              <a:buFontTx/>
              <a:buNone/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В основной программе связать с событием</a:t>
            </a:r>
            <a:r>
              <a:rPr lang="en-US" sz="2000" b="1" kern="1200" dirty="0">
                <a:highlight>
                  <a:srgbClr val="FFFFFF"/>
                </a:highlight>
              </a:rPr>
              <a:t> </a:t>
            </a:r>
            <a:r>
              <a:rPr lang="ru-RU" sz="2000" b="1" kern="1200" dirty="0">
                <a:highlight>
                  <a:srgbClr val="FFFFFF"/>
                </a:highlight>
              </a:rPr>
              <a:t>обработчики и активировать событие.</a:t>
            </a:r>
          </a:p>
          <a:p>
            <a:pPr marL="0" indent="0">
              <a:buFontTx/>
              <a:buNone/>
              <a:defRPr/>
            </a:pPr>
            <a:endParaRPr lang="ru-RU" sz="2000" b="1" kern="1200" dirty="0">
              <a:highlight>
                <a:srgbClr val="FFFFFF"/>
              </a:highlight>
            </a:endParaRPr>
          </a:p>
          <a:p>
            <a:pPr marL="0" indent="0">
              <a:buFontTx/>
              <a:buNone/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Самостоятельно:</a:t>
            </a:r>
          </a:p>
          <a:p>
            <a:pPr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Замените тип делегата на </a:t>
            </a:r>
            <a:r>
              <a:rPr lang="en-US" sz="2000" b="1" kern="1200" dirty="0">
                <a:highlight>
                  <a:srgbClr val="FFFFFF"/>
                </a:highlight>
              </a:rPr>
              <a:t>Action</a:t>
            </a:r>
            <a:r>
              <a:rPr lang="ru-RU" sz="2000" b="1" kern="1200" dirty="0">
                <a:highlight>
                  <a:srgbClr val="FFFFFF"/>
                </a:highlight>
              </a:rPr>
              <a:t> (</a:t>
            </a:r>
            <a:r>
              <a:rPr lang="en-US" sz="2000" b="1" kern="1200" dirty="0">
                <a:highlight>
                  <a:srgbClr val="FFFFFF"/>
                </a:highlight>
              </a:rPr>
              <a:t>Del </a:t>
            </a:r>
            <a:r>
              <a:rPr lang="ru-RU" sz="2000" b="1" kern="1200" dirty="0">
                <a:highlight>
                  <a:srgbClr val="FFFFFF"/>
                </a:highlight>
              </a:rPr>
              <a:t>удалите)</a:t>
            </a:r>
            <a:r>
              <a:rPr lang="en-US" sz="2000" b="1" kern="1200" dirty="0">
                <a:highlight>
                  <a:srgbClr val="FFFFFF"/>
                </a:highlight>
              </a:rPr>
              <a:t>;</a:t>
            </a:r>
          </a:p>
          <a:p>
            <a:pPr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Подпишите на событие анонимный метод</a:t>
            </a:r>
            <a:r>
              <a:rPr lang="en-US" sz="2000" b="1" kern="1200" dirty="0">
                <a:highlight>
                  <a:srgbClr val="FFFFFF"/>
                </a:highlight>
              </a:rPr>
              <a:t>;</a:t>
            </a:r>
            <a:endParaRPr lang="ru-RU" sz="2000" b="1" kern="1200" dirty="0">
              <a:highlight>
                <a:srgbClr val="FFFFFF"/>
              </a:highlight>
            </a:endParaRPr>
          </a:p>
          <a:p>
            <a:pPr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Подпишите на событие лямбда-выражение</a:t>
            </a:r>
            <a:r>
              <a:rPr lang="en-US" sz="2000" b="1" kern="1200" dirty="0">
                <a:highlight>
                  <a:srgbClr val="FFFFFF"/>
                </a:highlight>
              </a:rPr>
              <a:t>;</a:t>
            </a:r>
          </a:p>
          <a:p>
            <a:pPr>
              <a:defRPr/>
            </a:pPr>
            <a:r>
              <a:rPr lang="ru-RU" sz="2000" b="1" kern="1200" dirty="0">
                <a:highlight>
                  <a:srgbClr val="FFFFFF"/>
                </a:highlight>
              </a:rPr>
              <a:t>Отпишите от события любые два метода и вызовите событие</a:t>
            </a:r>
            <a:r>
              <a:rPr lang="en-US" sz="2000" b="1" kern="1200" dirty="0">
                <a:highlight>
                  <a:srgbClr val="FFFFFF"/>
                </a:highlight>
              </a:rPr>
              <a:t>.</a:t>
            </a:r>
            <a:endParaRPr lang="ru-RU" sz="2000" b="1" kern="1200" dirty="0">
              <a:highlight>
                <a:srgbClr val="FFFFFF"/>
              </a:highlight>
            </a:endParaRPr>
          </a:p>
          <a:p>
            <a:pPr marL="0" indent="0">
              <a:buFontTx/>
              <a:buNone/>
              <a:defRPr/>
            </a:pPr>
            <a:endParaRPr lang="ru-RU" sz="2000" b="1" kern="1200" dirty="0">
              <a:highlight>
                <a:srgbClr val="FFFFFF"/>
              </a:highlight>
            </a:endParaRPr>
          </a:p>
        </p:txBody>
      </p:sp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CF711D-2DD8-4D7B-A0C1-B705C24A52C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171450" y="6069667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Обработка и инициация событий: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hlinkClick r:id="rId2"/>
              </a:rPr>
              <a:t>https://docs.microsoft.com/ru-ru/dotnet/standard/events/</a:t>
            </a:r>
            <a:endParaRPr lang="ru-RU" altLang="ru-RU" sz="1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0563C-2F2B-4279-B65E-EE0CBA5975A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42863"/>
            <a:ext cx="8229600" cy="5095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1143000"/>
            <a:ext cx="83820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Обработчик событий в объектах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NShow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kl) {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"\r"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n);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статус сортировки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Обработчик событий в этом классе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30;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BarShow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kl) {</a:t>
            </a:r>
          </a:p>
          <a:p>
            <a:pPr>
              <a:defRPr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 = 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.Abs((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)kl / si * len));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s1 =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'\u258c'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//код для вертикального бара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'-'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 +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'\u25c4'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unicode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для треугольника;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s1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'\u258c'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s2;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//'\u258c' - код прямоугольника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"\r\t\t"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6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AAF0C-5BE3-4856-9660-3592108E0AB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85800" y="52388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3400" y="838200"/>
            <a:ext cx="82296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ran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(55);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[19999];</a:t>
            </a:r>
          </a:p>
          <a:p>
            <a:pPr>
              <a:defRPr/>
            </a:pP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ar.Length; i++)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ran.Next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run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watch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View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Создан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объект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run.onSort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.BarShow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run.onSort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watch.NShow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run.Sort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2F93-DC38-4157-960F-42A7586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для самостоятельного решения</a:t>
            </a:r>
            <a:endPara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2E1D-75B3-482D-A98F-291CB3563D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i="1" dirty="0"/>
              <a:t>В библиотеке классов описать:</a:t>
            </a:r>
            <a:endParaRPr lang="en-US" sz="1800" dirty="0"/>
          </a:p>
          <a:p>
            <a:pPr lvl="1"/>
            <a:r>
              <a:rPr lang="ru-RU" sz="1400" dirty="0"/>
              <a:t>событийный делегат </a:t>
            </a:r>
            <a:r>
              <a:rPr lang="en-US" sz="1400" b="1" dirty="0" err="1"/>
              <a:t>CoordChanged</a:t>
            </a:r>
            <a:r>
              <a:rPr lang="ru-RU" sz="1400" dirty="0"/>
              <a:t>, представляющий методы одним параметром типа </a:t>
            </a:r>
            <a:r>
              <a:rPr lang="en-US" sz="1400" b="1" dirty="0"/>
              <a:t>Dot</a:t>
            </a:r>
            <a:r>
              <a:rPr lang="ru-RU" sz="1400" dirty="0"/>
              <a:t>, возвращающие значение </a:t>
            </a:r>
            <a:r>
              <a:rPr lang="en-US" sz="1400" b="1" dirty="0"/>
              <a:t>void</a:t>
            </a:r>
            <a:r>
              <a:rPr lang="ru-RU" sz="1400" dirty="0"/>
              <a:t>.</a:t>
            </a:r>
            <a:endParaRPr lang="en-US" sz="1400" dirty="0"/>
          </a:p>
          <a:p>
            <a:pPr lvl="1"/>
            <a:r>
              <a:rPr lang="ru-RU" sz="1400" dirty="0"/>
              <a:t>класс </a:t>
            </a:r>
            <a:r>
              <a:rPr lang="en-US" sz="1400" b="1" dirty="0"/>
              <a:t>Dot</a:t>
            </a:r>
            <a:r>
              <a:rPr lang="en-US" sz="1400" dirty="0"/>
              <a:t> </a:t>
            </a:r>
            <a:r>
              <a:rPr lang="ru-RU" sz="1400" dirty="0"/>
              <a:t>– точка на плоскости с двумя вещественными координатами. В классе разместите:</a:t>
            </a:r>
            <a:endParaRPr lang="en-US" sz="1400" dirty="0"/>
          </a:p>
          <a:p>
            <a:pPr lvl="1"/>
            <a:r>
              <a:rPr lang="ru-RU" sz="1400" dirty="0"/>
              <a:t>событие </a:t>
            </a:r>
            <a:r>
              <a:rPr lang="en-US" sz="1400" b="1" dirty="0" err="1"/>
              <a:t>OnCoordChanged</a:t>
            </a:r>
            <a:r>
              <a:rPr lang="en-US" sz="1400" dirty="0"/>
              <a:t> </a:t>
            </a:r>
            <a:r>
              <a:rPr lang="ru-RU" sz="1400" dirty="0"/>
              <a:t>с типом </a:t>
            </a:r>
            <a:r>
              <a:rPr lang="en-US" sz="1400" b="1" dirty="0" err="1"/>
              <a:t>CoordChanged</a:t>
            </a:r>
            <a:r>
              <a:rPr lang="en-US" sz="1400" dirty="0"/>
              <a:t>;</a:t>
            </a:r>
          </a:p>
          <a:p>
            <a:pPr lvl="1"/>
            <a:r>
              <a:rPr lang="ru-RU" sz="1400" dirty="0"/>
              <a:t>метод </a:t>
            </a:r>
            <a:r>
              <a:rPr lang="en-US" sz="1400" b="1" dirty="0" err="1"/>
              <a:t>DotFlow</a:t>
            </a:r>
            <a:r>
              <a:rPr lang="ru-RU" sz="1400" b="1" dirty="0"/>
              <a:t>()</a:t>
            </a:r>
            <a:r>
              <a:rPr lang="ru-RU" sz="1400" dirty="0"/>
              <a:t>, который в цикле присваивает координатам точки </a:t>
            </a:r>
            <a:r>
              <a:rPr lang="ru-RU" sz="1400" b="1" dirty="0"/>
              <a:t>10</a:t>
            </a:r>
            <a:r>
              <a:rPr lang="ru-RU" sz="1400" dirty="0"/>
              <a:t> раз случайные вещественные значения из диапазона </a:t>
            </a:r>
            <a:r>
              <a:rPr lang="ru-RU" sz="1400" b="1" dirty="0"/>
              <a:t>(-10; 10)</a:t>
            </a:r>
            <a:r>
              <a:rPr lang="ru-RU" sz="1400" dirty="0"/>
              <a:t>. Если обе координаты точки отрицательные значения – запускать событие </a:t>
            </a:r>
            <a:r>
              <a:rPr lang="en-US" sz="1400" b="1" dirty="0" err="1"/>
              <a:t>OnCoordChanged</a:t>
            </a:r>
            <a:r>
              <a:rPr lang="ru-RU" sz="1400" dirty="0"/>
              <a:t>, и передавать в него ссылку на объект.</a:t>
            </a:r>
            <a:endParaRPr lang="en-US" sz="1400" dirty="0"/>
          </a:p>
          <a:p>
            <a:r>
              <a:rPr lang="ru-RU" sz="1800" i="1" dirty="0"/>
              <a:t>В основной программе:</a:t>
            </a:r>
            <a:endParaRPr lang="ru-RU" sz="1800" dirty="0"/>
          </a:p>
          <a:p>
            <a:pPr lvl="1"/>
            <a:r>
              <a:rPr lang="ru-RU" sz="1400" dirty="0"/>
              <a:t>описать статический метод </a:t>
            </a:r>
            <a:r>
              <a:rPr lang="en-US" sz="1400" b="1" dirty="0" err="1"/>
              <a:t>PrintInfo</a:t>
            </a:r>
            <a:r>
              <a:rPr lang="ru-RU" sz="1400" b="1" dirty="0"/>
              <a:t>(</a:t>
            </a:r>
            <a:r>
              <a:rPr lang="en-US" sz="1400" b="1" dirty="0"/>
              <a:t>A</a:t>
            </a:r>
            <a:r>
              <a:rPr lang="ru-RU" sz="1400" b="1" dirty="0"/>
              <a:t>)</a:t>
            </a:r>
            <a:r>
              <a:rPr lang="ru-RU" sz="1400" dirty="0"/>
              <a:t>, возвращающий значение </a:t>
            </a:r>
            <a:r>
              <a:rPr lang="en-US" sz="1400" b="1" dirty="0"/>
              <a:t>void</a:t>
            </a:r>
            <a:r>
              <a:rPr lang="en-US" sz="1400" dirty="0"/>
              <a:t> </a:t>
            </a:r>
            <a:r>
              <a:rPr lang="ru-RU" sz="1400" dirty="0"/>
              <a:t>и выводящий в консоль координаты объекта </a:t>
            </a:r>
            <a:r>
              <a:rPr lang="en-US" sz="1400" b="1" dirty="0"/>
              <a:t>A</a:t>
            </a:r>
            <a:r>
              <a:rPr lang="en-US" sz="1400" dirty="0"/>
              <a:t> </a:t>
            </a:r>
            <a:r>
              <a:rPr lang="ru-RU" sz="1400" dirty="0"/>
              <a:t>типа </a:t>
            </a:r>
            <a:r>
              <a:rPr lang="en-US" sz="1400" b="1" dirty="0"/>
              <a:t>Dot</a:t>
            </a:r>
            <a:r>
              <a:rPr lang="ru-RU" sz="1400" dirty="0"/>
              <a:t>, переданного в качестве параметра.</a:t>
            </a:r>
            <a:endParaRPr lang="en-US" sz="1400" dirty="0"/>
          </a:p>
          <a:p>
            <a:pPr lvl="1"/>
            <a:r>
              <a:rPr lang="ru-RU" sz="1400" dirty="0"/>
              <a:t>В методе </a:t>
            </a:r>
            <a:r>
              <a:rPr lang="en-US" sz="1400" b="1" dirty="0"/>
              <a:t>Main</a:t>
            </a:r>
            <a:r>
              <a:rPr lang="ru-RU" sz="1400" b="1" dirty="0"/>
              <a:t>()</a:t>
            </a:r>
            <a:r>
              <a:rPr lang="ru-RU" sz="1400" dirty="0"/>
              <a:t> получить от пользователя две вещественные координаты </a:t>
            </a:r>
            <a:r>
              <a:rPr lang="en-US" sz="1400" b="1" dirty="0"/>
              <a:t>X</a:t>
            </a:r>
            <a:r>
              <a:rPr lang="ru-RU" sz="1400" dirty="0"/>
              <a:t> и </a:t>
            </a:r>
            <a:r>
              <a:rPr lang="en-US" sz="1400" b="1" dirty="0"/>
              <a:t>Y</a:t>
            </a:r>
            <a:r>
              <a:rPr lang="ru-RU" sz="1400" dirty="0"/>
              <a:t>. Создать объект </a:t>
            </a:r>
            <a:r>
              <a:rPr lang="en-US" sz="1400" b="1" dirty="0"/>
              <a:t>D </a:t>
            </a:r>
            <a:r>
              <a:rPr lang="ru-RU" sz="1400" dirty="0"/>
              <a:t>типа </a:t>
            </a:r>
            <a:r>
              <a:rPr lang="en-US" sz="1400" b="1" dirty="0"/>
              <a:t>Dot</a:t>
            </a:r>
            <a:r>
              <a:rPr lang="ru-RU" sz="1400" dirty="0"/>
              <a:t> с координатами </a:t>
            </a:r>
            <a:r>
              <a:rPr lang="en-US" sz="1400" b="1" dirty="0"/>
              <a:t>X</a:t>
            </a:r>
            <a:r>
              <a:rPr lang="ru-RU" sz="1400" dirty="0"/>
              <a:t> и </a:t>
            </a:r>
            <a:r>
              <a:rPr lang="en-US" sz="1400" b="1" dirty="0"/>
              <a:t>Y</a:t>
            </a:r>
            <a:r>
              <a:rPr lang="ru-RU" sz="1400" dirty="0"/>
              <a:t>. Подписать метод </a:t>
            </a:r>
            <a:r>
              <a:rPr lang="en-US" sz="1400" b="1" dirty="0" err="1"/>
              <a:t>PrintInfo</a:t>
            </a:r>
            <a:r>
              <a:rPr lang="ru-RU" sz="1400" b="1" dirty="0"/>
              <a:t>()</a:t>
            </a:r>
            <a:r>
              <a:rPr lang="ru-RU" sz="1400" dirty="0"/>
              <a:t> на событие </a:t>
            </a:r>
            <a:r>
              <a:rPr lang="en-US" sz="1400" b="1" dirty="0" err="1"/>
              <a:t>OnCoordChanged</a:t>
            </a:r>
            <a:r>
              <a:rPr lang="ru-RU" sz="1400" dirty="0"/>
              <a:t>. Запустить для объекта </a:t>
            </a:r>
            <a:r>
              <a:rPr lang="en-US" sz="1400" b="1" dirty="0"/>
              <a:t>D</a:t>
            </a:r>
            <a:r>
              <a:rPr lang="ru-RU" sz="1400" dirty="0"/>
              <a:t> метод </a:t>
            </a:r>
            <a:r>
              <a:rPr lang="en-US" sz="1400" b="1" dirty="0" err="1"/>
              <a:t>DotFlow</a:t>
            </a:r>
            <a:r>
              <a:rPr lang="ru-RU" sz="1400" b="1" dirty="0"/>
              <a:t>()</a:t>
            </a:r>
            <a:r>
              <a:rPr lang="ru-RU" sz="1400" dirty="0"/>
              <a:t>.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5F1D7-75D5-4F02-A631-B8733B26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C385-A05C-431D-8539-2AAAE30FA21A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9296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2F93-DC38-4157-960F-42A7586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для самостоятельного решения</a:t>
            </a:r>
            <a:endPara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2E1D-75B3-482D-A98F-291CB3563D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i="1" dirty="0"/>
              <a:t>В библиотеке классов описать:</a:t>
            </a:r>
            <a:endParaRPr lang="en-US" sz="1800" dirty="0"/>
          </a:p>
          <a:p>
            <a:pPr lvl="1"/>
            <a:r>
              <a:rPr lang="ru-RU" sz="1400" dirty="0"/>
              <a:t>событийный делегат </a:t>
            </a:r>
            <a:r>
              <a:rPr lang="en-US" sz="1400" b="1" dirty="0" err="1"/>
              <a:t>SquareSizeChanged</a:t>
            </a:r>
            <a:r>
              <a:rPr lang="ru-RU" sz="1400" dirty="0"/>
              <a:t>, представляющий методы </a:t>
            </a:r>
            <a:r>
              <a:rPr lang="en-US" sz="1400" dirty="0"/>
              <a:t>c </a:t>
            </a:r>
            <a:r>
              <a:rPr lang="ru-RU" sz="1400" dirty="0"/>
              <a:t>одним вещественным параметром и возвращающие значение </a:t>
            </a:r>
            <a:r>
              <a:rPr lang="en-US" sz="1400" b="1" dirty="0"/>
              <a:t>void</a:t>
            </a:r>
            <a:r>
              <a:rPr lang="ru-RU" sz="1400" dirty="0"/>
              <a:t>. </a:t>
            </a:r>
            <a:endParaRPr lang="en-US" sz="1400" dirty="0"/>
          </a:p>
          <a:p>
            <a:pPr lvl="1"/>
            <a:r>
              <a:rPr lang="ru-RU" sz="1400" dirty="0"/>
              <a:t>класс </a:t>
            </a:r>
            <a:r>
              <a:rPr lang="en-US" sz="1400" b="1" dirty="0"/>
              <a:t>Square</a:t>
            </a:r>
            <a:r>
              <a:rPr lang="en-US" sz="1400" dirty="0"/>
              <a:t> </a:t>
            </a:r>
            <a:r>
              <a:rPr lang="ru-RU" sz="1400" dirty="0"/>
              <a:t>– квадрат на плоскости. Квадрат задан координатами верхнего левого и правого нижнего углов. В классе разместите:</a:t>
            </a:r>
            <a:endParaRPr lang="en-US" sz="1400" dirty="0"/>
          </a:p>
          <a:p>
            <a:pPr lvl="1"/>
            <a:r>
              <a:rPr lang="ru-RU" sz="1400" dirty="0"/>
              <a:t>событие </a:t>
            </a:r>
            <a:r>
              <a:rPr lang="en-US" sz="1400" b="1" dirty="0" err="1"/>
              <a:t>OnSizeChanged</a:t>
            </a:r>
            <a:r>
              <a:rPr lang="en-US" sz="1400" dirty="0"/>
              <a:t> </a:t>
            </a:r>
            <a:r>
              <a:rPr lang="ru-RU" sz="1400" dirty="0"/>
              <a:t>с типом </a:t>
            </a:r>
            <a:r>
              <a:rPr lang="en-US" sz="1400" b="1" dirty="0" err="1"/>
              <a:t>SquareSizeChanged</a:t>
            </a:r>
            <a:r>
              <a:rPr lang="en-US" sz="1400" dirty="0"/>
              <a:t>;</a:t>
            </a:r>
          </a:p>
          <a:p>
            <a:pPr lvl="1"/>
            <a:r>
              <a:rPr lang="ru-RU" sz="1400" dirty="0"/>
              <a:t>свойства доступа к координатам определяющих углов квадрата. В коде каждого свойства после изменения значения поля запускает событие </a:t>
            </a:r>
            <a:r>
              <a:rPr lang="en-US" sz="1400" b="1" dirty="0" err="1"/>
              <a:t>OnSizeChanged</a:t>
            </a:r>
            <a:r>
              <a:rPr lang="ru-RU" sz="1400" dirty="0"/>
              <a:t>, в качестве параметра передаётся новое значение длины стороны квадрата.</a:t>
            </a:r>
            <a:endParaRPr lang="en-US" sz="1400" dirty="0"/>
          </a:p>
          <a:p>
            <a:r>
              <a:rPr lang="ru-RU" sz="1800" i="1" dirty="0"/>
              <a:t>В основной программе:</a:t>
            </a:r>
          </a:p>
          <a:p>
            <a:pPr lvl="1"/>
            <a:r>
              <a:rPr lang="ru-RU" sz="1400" dirty="0"/>
              <a:t> описать статический метод </a:t>
            </a:r>
            <a:r>
              <a:rPr lang="en-US" sz="1400" b="1" dirty="0" err="1"/>
              <a:t>SquareConsoleInfo</a:t>
            </a:r>
            <a:r>
              <a:rPr lang="ru-RU" sz="1400" b="1" dirty="0"/>
              <a:t>(</a:t>
            </a:r>
            <a:r>
              <a:rPr lang="en-US" sz="1400" b="1" dirty="0"/>
              <a:t>A</a:t>
            </a:r>
            <a:r>
              <a:rPr lang="ru-RU" sz="1400" b="1" dirty="0"/>
              <a:t>)</a:t>
            </a:r>
            <a:r>
              <a:rPr lang="ru-RU" sz="1400" dirty="0"/>
              <a:t>, возвращающий значение </a:t>
            </a:r>
            <a:r>
              <a:rPr lang="en-US" sz="1400" b="1" dirty="0"/>
              <a:t>void</a:t>
            </a:r>
            <a:r>
              <a:rPr lang="en-US" sz="1400" dirty="0"/>
              <a:t> </a:t>
            </a:r>
            <a:r>
              <a:rPr lang="ru-RU" sz="1400" dirty="0"/>
              <a:t>и выводящий в консоль, с точностью до двух знаков после запятой вещественное число </a:t>
            </a:r>
            <a:r>
              <a:rPr lang="en-US" sz="1400" b="1" dirty="0"/>
              <a:t>A</a:t>
            </a:r>
            <a:r>
              <a:rPr lang="ru-RU" sz="1400" dirty="0"/>
              <a:t>, переданное в качестве параметра.</a:t>
            </a:r>
            <a:endParaRPr lang="en-US" sz="1400" dirty="0"/>
          </a:p>
          <a:p>
            <a:pPr lvl="1"/>
            <a:r>
              <a:rPr lang="ru-RU" sz="1400" dirty="0"/>
              <a:t>В методе </a:t>
            </a:r>
            <a:r>
              <a:rPr lang="en-US" sz="1400" b="1" dirty="0"/>
              <a:t>Main</a:t>
            </a:r>
            <a:r>
              <a:rPr lang="ru-RU" sz="1400" b="1" dirty="0"/>
              <a:t>()</a:t>
            </a:r>
            <a:r>
              <a:rPr lang="ru-RU" sz="1400" dirty="0"/>
              <a:t> получить от пользователя координаты углов квадрата. На основе этих координат создать объект </a:t>
            </a:r>
            <a:r>
              <a:rPr lang="en-US" sz="1400" b="1" dirty="0"/>
              <a:t>S</a:t>
            </a:r>
            <a:r>
              <a:rPr lang="ru-RU" sz="1400" dirty="0"/>
              <a:t> типа </a:t>
            </a:r>
            <a:r>
              <a:rPr lang="en-US" sz="1400" b="1" dirty="0"/>
              <a:t>Square</a:t>
            </a:r>
            <a:r>
              <a:rPr lang="ru-RU" sz="1400" dirty="0"/>
              <a:t>. Связать метод </a:t>
            </a:r>
            <a:r>
              <a:rPr lang="en-US" sz="1400" b="1" dirty="0" err="1"/>
              <a:t>SquareConsoleInfo</a:t>
            </a:r>
            <a:r>
              <a:rPr lang="ru-RU" sz="1400" b="1" dirty="0"/>
              <a:t>()</a:t>
            </a:r>
            <a:r>
              <a:rPr lang="ru-RU" sz="1400" dirty="0"/>
              <a:t> с событием</a:t>
            </a:r>
            <a:r>
              <a:rPr lang="ru-RU" sz="1400" b="1" dirty="0"/>
              <a:t> </a:t>
            </a:r>
            <a:r>
              <a:rPr lang="en-US" sz="1400" b="1" dirty="0" err="1"/>
              <a:t>OnSizeChanged</a:t>
            </a:r>
            <a:r>
              <a:rPr lang="en-US" sz="1400" b="1" dirty="0"/>
              <a:t> </a:t>
            </a:r>
            <a:r>
              <a:rPr lang="ru-RU" sz="1400" dirty="0"/>
              <a:t>объекта </a:t>
            </a:r>
            <a:r>
              <a:rPr lang="en-US" sz="1400" b="1" dirty="0"/>
              <a:t>S</a:t>
            </a:r>
            <a:r>
              <a:rPr lang="ru-RU" sz="1400" dirty="0"/>
              <a:t>.  В цикле получать от пользователя координаты правого нижнего угла квадрата </a:t>
            </a:r>
            <a:r>
              <a:rPr lang="en-US" sz="1400" b="1" dirty="0"/>
              <a:t>X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b="1" dirty="0"/>
              <a:t>Y</a:t>
            </a:r>
            <a:r>
              <a:rPr lang="ru-RU" sz="1400" dirty="0"/>
              <a:t>, используя свойства объекта </a:t>
            </a:r>
            <a:r>
              <a:rPr lang="en-US" sz="1400" b="1" dirty="0"/>
              <a:t>Square</a:t>
            </a:r>
            <a:r>
              <a:rPr lang="ru-RU" sz="1400" dirty="0"/>
              <a:t>, изменять координаты углов </a:t>
            </a:r>
            <a:r>
              <a:rPr lang="en-US" sz="1400" b="1" dirty="0"/>
              <a:t>S</a:t>
            </a:r>
            <a:r>
              <a:rPr lang="ru-RU" sz="1400" dirty="0"/>
              <a:t>, условие окончания цикла определить самостоятельно.</a:t>
            </a:r>
            <a:endParaRPr lang="en-US" sz="650" dirty="0"/>
          </a:p>
          <a:p>
            <a:endParaRPr lang="en-US" sz="1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5F1D7-75D5-4F02-A631-B8733B26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C385-A05C-431D-8539-2AAAE30FA21A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619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Заготовка кода</a:t>
            </a:r>
          </a:p>
        </p:txBody>
      </p:sp>
      <p:sp>
        <p:nvSpPr>
          <p:cNvPr id="409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275ED-33E9-4CCB-A28C-0DFC8691CB5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348343" y="990600"/>
            <a:ext cx="82296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событийный делегат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событие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набор обработчиков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F1() {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"F1"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F2() {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"F2"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F3() {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"F3"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F1;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добавление обработчика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F3;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добавление обработчика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F2;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добавление обработчика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запуск события!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2D6AB-D046-410F-9D30-12B1BAF19F9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</a:t>
            </a:r>
          </a:p>
        </p:txBody>
      </p:sp>
      <p:pic>
        <p:nvPicPr>
          <p:cNvPr id="5124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08100"/>
            <a:ext cx="7239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84175" y="887413"/>
            <a:ext cx="616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Составить программный код, демонстрирующий схему: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6400800" y="429339"/>
            <a:ext cx="2438400" cy="715089"/>
          </a:xfrm>
          <a:prstGeom prst="wedgeRoundRectCallout">
            <a:avLst>
              <a:gd name="adj1" fmla="val -85395"/>
              <a:gd name="adj2" fmla="val 132197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>
                <a:highlight>
                  <a:srgbClr val="FFFFFF"/>
                </a:highlight>
              </a:rPr>
              <a:t>delegate void EventHappened()</a:t>
            </a:r>
            <a:endParaRPr lang="ru-RU" b="1" dirty="0"/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152400" y="2133600"/>
            <a:ext cx="2971800" cy="715089"/>
          </a:xfrm>
          <a:prstGeom prst="wedgeRoundRectCallout">
            <a:avLst>
              <a:gd name="adj1" fmla="val 61007"/>
              <a:gd name="adj2" fmla="val 182463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dirty="0">
                <a:highlight>
                  <a:srgbClr val="FFFFFF"/>
                </a:highlight>
              </a:rPr>
              <a:t>event </a:t>
            </a:r>
            <a:r>
              <a:rPr lang="en-US" b="1" dirty="0" err="1">
                <a:highlight>
                  <a:srgbClr val="FFFFFF"/>
                </a:highlight>
              </a:rPr>
              <a:t>EventHappened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SomethingHappened</a:t>
            </a:r>
            <a:endParaRPr lang="ru-RU" b="1" dirty="0"/>
          </a:p>
        </p:txBody>
      </p:sp>
      <p:sp>
        <p:nvSpPr>
          <p:cNvPr id="12" name="Скругленная прямоугольная выноска 11"/>
          <p:cNvSpPr/>
          <p:nvPr/>
        </p:nvSpPr>
        <p:spPr bwMode="auto">
          <a:xfrm>
            <a:off x="609600" y="5738455"/>
            <a:ext cx="2514600" cy="715089"/>
          </a:xfrm>
          <a:prstGeom prst="wedgeRoundRectCallout">
            <a:avLst>
              <a:gd name="adj1" fmla="val 65015"/>
              <a:gd name="adj2" fmla="val -169515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dirty="0">
                <a:highlight>
                  <a:srgbClr val="FFFFFF"/>
                </a:highlight>
              </a:rPr>
              <a:t>public void </a:t>
            </a:r>
            <a:r>
              <a:rPr lang="en-US" b="1" dirty="0" err="1">
                <a:highlight>
                  <a:srgbClr val="FFFFFF"/>
                </a:highlight>
              </a:rPr>
              <a:t>FireEvent</a:t>
            </a:r>
            <a:r>
              <a:rPr lang="en-US" b="1" dirty="0">
                <a:highlight>
                  <a:srgbClr val="FFFFFF"/>
                </a:highlight>
              </a:rPr>
              <a:t>()</a:t>
            </a:r>
            <a:endParaRPr lang="ru-RU" b="1" dirty="0"/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5410200" y="5355868"/>
            <a:ext cx="3581400" cy="715089"/>
          </a:xfrm>
          <a:prstGeom prst="wedgeRoundRectCallout">
            <a:avLst>
              <a:gd name="adj1" fmla="val -43229"/>
              <a:gd name="adj2" fmla="val -185103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dirty="0">
                <a:highlight>
                  <a:srgbClr val="FFFFFF"/>
                </a:highlight>
              </a:rPr>
              <a:t>void </a:t>
            </a:r>
            <a:r>
              <a:rPr lang="en-US" b="1" dirty="0" err="1">
                <a:highlight>
                  <a:srgbClr val="FFFFFF"/>
                </a:highlight>
              </a:rPr>
              <a:t>SomethingHappenedHandler</a:t>
            </a:r>
            <a:r>
              <a:rPr lang="en-US" b="1" dirty="0">
                <a:highlight>
                  <a:srgbClr val="FFFFFF"/>
                </a:highlight>
              </a:rPr>
              <a:t>()</a:t>
            </a:r>
            <a:endParaRPr lang="ru-RU" b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6374091" y="1929289"/>
            <a:ext cx="914400" cy="408623"/>
          </a:xfrm>
          <a:prstGeom prst="wedgeRoundRectCallout">
            <a:avLst>
              <a:gd name="adj1" fmla="val -162070"/>
              <a:gd name="adj2" fmla="val 110946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>
                <a:highlight>
                  <a:srgbClr val="FFFFFF"/>
                </a:highlight>
              </a:rPr>
              <a:t>+=</a:t>
            </a:r>
            <a:endParaRPr lang="ru-RU" b="1" dirty="0"/>
          </a:p>
        </p:txBody>
      </p:sp>
      <p:sp>
        <p:nvSpPr>
          <p:cNvPr id="5131" name="Овал 14"/>
          <p:cNvSpPr>
            <a:spLocks noChangeArrowheads="1"/>
          </p:cNvSpPr>
          <p:nvPr/>
        </p:nvSpPr>
        <p:spPr bwMode="auto">
          <a:xfrm>
            <a:off x="6172200" y="220663"/>
            <a:ext cx="533400" cy="519112"/>
          </a:xfrm>
          <a:prstGeom prst="ellipse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1</a:t>
            </a:r>
          </a:p>
        </p:txBody>
      </p:sp>
      <p:sp>
        <p:nvSpPr>
          <p:cNvPr id="5132" name="Овал 15"/>
          <p:cNvSpPr>
            <a:spLocks noChangeArrowheads="1"/>
          </p:cNvSpPr>
          <p:nvPr/>
        </p:nvSpPr>
        <p:spPr bwMode="auto">
          <a:xfrm>
            <a:off x="117475" y="1749425"/>
            <a:ext cx="533400" cy="519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2</a:t>
            </a:r>
          </a:p>
        </p:txBody>
      </p:sp>
      <p:sp>
        <p:nvSpPr>
          <p:cNvPr id="5133" name="Овал 16"/>
          <p:cNvSpPr>
            <a:spLocks noChangeArrowheads="1"/>
          </p:cNvSpPr>
          <p:nvPr/>
        </p:nvSpPr>
        <p:spPr bwMode="auto">
          <a:xfrm>
            <a:off x="422275" y="5499100"/>
            <a:ext cx="533400" cy="519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3</a:t>
            </a:r>
          </a:p>
        </p:txBody>
      </p:sp>
      <p:sp>
        <p:nvSpPr>
          <p:cNvPr id="5134" name="Овал 17"/>
          <p:cNvSpPr>
            <a:spLocks noChangeArrowheads="1"/>
          </p:cNvSpPr>
          <p:nvPr/>
        </p:nvSpPr>
        <p:spPr bwMode="auto">
          <a:xfrm>
            <a:off x="5029200" y="5835650"/>
            <a:ext cx="533400" cy="520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4</a:t>
            </a:r>
          </a:p>
        </p:txBody>
      </p:sp>
      <p:sp>
        <p:nvSpPr>
          <p:cNvPr id="5135" name="Овал 18"/>
          <p:cNvSpPr>
            <a:spLocks noChangeArrowheads="1"/>
          </p:cNvSpPr>
          <p:nvPr/>
        </p:nvSpPr>
        <p:spPr bwMode="auto">
          <a:xfrm>
            <a:off x="7021513" y="2106613"/>
            <a:ext cx="533400" cy="520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DF582-C9C3-411D-80EA-473C3BA3462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219200"/>
            <a:ext cx="86106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EventHappened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событийный делегат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Publisher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класс-издатель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EventHappened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SomethingHappened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событие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FireEvent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"Fire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SomethingHappened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!!!"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SomethingHappened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?.Invoke();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запуск события!!!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класс-подписчик на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SomethingHappened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SomethingHappenedSubscriber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SomethingHappenedHandler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код обработки события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"Subscriber has handled an event!"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6E0FD-E8B7-4975-9DF7-1BA2A459F50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457200" y="5137150"/>
            <a:ext cx="8458200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800000"/>
                </a:solidFill>
              </a:rPr>
              <a:t>TODO: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1) </a:t>
            </a:r>
            <a:r>
              <a:rPr lang="ru-RU" altLang="ru-RU" sz="1800" b="1" dirty="0"/>
              <a:t>Добавить второй класс, в который поместить статический обработчик события</a:t>
            </a:r>
            <a:r>
              <a:rPr lang="en-US" altLang="ru-RU" sz="1800" b="1" dirty="0"/>
              <a:t> </a:t>
            </a:r>
            <a:r>
              <a:rPr lang="en-US" altLang="ru-RU" sz="1800" b="1" dirty="0" err="1">
                <a:solidFill>
                  <a:srgbClr val="0000FF"/>
                </a:solidFill>
              </a:rPr>
              <a:t>SomethingHappened</a:t>
            </a:r>
            <a:r>
              <a:rPr lang="ru-RU" altLang="ru-RU" sz="1800" b="1" dirty="0"/>
              <a:t>.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Подписать обработчик на событие и вызвать его.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2) Заменить тип делегата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EventHappened</a:t>
            </a:r>
            <a:r>
              <a:rPr lang="en-US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altLang="ru-RU" sz="1800" b="1" dirty="0"/>
              <a:t>на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800" b="1" dirty="0">
                <a:highlight>
                  <a:srgbClr val="FFFFFF"/>
                </a:highlight>
                <a:latin typeface="+mj-lt"/>
              </a:rPr>
              <a:t>.</a:t>
            </a:r>
            <a:endParaRPr lang="ru-RU" altLang="ru-RU" sz="1800" b="1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066800"/>
            <a:ext cx="84582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объект класса-источника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Publisher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Publisher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объект класса-подписчика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SomethingHappenedSubscriber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SomethingHappenedSubscriber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добавляем подписчика к событию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pub.SomethingHappened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shs.SomethingHappenedHandler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вызвали метод, запускающий событие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pub.FireEvent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Windows Forms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события мыши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9A2A29-63F6-4C6E-8E25-1BEF007B5CE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65113" y="1143000"/>
            <a:ext cx="8574087" cy="23083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arenR"/>
            </a:pPr>
            <a:r>
              <a:rPr lang="ru-RU" altLang="ru-RU" sz="1800" dirty="0"/>
              <a:t>Создайте проект оконного приложения</a:t>
            </a:r>
            <a:r>
              <a:rPr lang="en-US" altLang="ru-RU" sz="1800" dirty="0"/>
              <a:t> Windows Forms</a:t>
            </a:r>
            <a:endParaRPr lang="ru-RU" altLang="ru-RU" sz="1800" dirty="0"/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ru-RU" altLang="ru-RU" sz="1800" dirty="0"/>
              <a:t>Перейдите в код формы (</a:t>
            </a:r>
            <a:r>
              <a:rPr lang="en-US" altLang="ru-RU" sz="1800" b="1" dirty="0"/>
              <a:t>F7</a:t>
            </a:r>
            <a:r>
              <a:rPr lang="en-US" altLang="ru-RU" sz="1800" dirty="0"/>
              <a:t>)</a:t>
            </a:r>
            <a:endParaRPr lang="ru-RU" altLang="ru-RU" sz="1800" dirty="0"/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ru-RU" altLang="ru-RU" sz="1800" dirty="0"/>
              <a:t>Добавьте в описание класса статическое поле</a:t>
            </a:r>
            <a:r>
              <a:rPr lang="en-US" altLang="ru-RU" sz="1800" dirty="0"/>
              <a:t> </a:t>
            </a:r>
            <a:r>
              <a:rPr lang="en-US" altLang="ru-RU" sz="1800" b="1" dirty="0"/>
              <a:t>counter</a:t>
            </a:r>
            <a:r>
              <a:rPr lang="en-US" altLang="ru-RU" sz="1800" dirty="0"/>
              <a:t> – </a:t>
            </a:r>
            <a:r>
              <a:rPr lang="ru-RU" altLang="ru-RU" sz="1800" dirty="0"/>
              <a:t>счётчик входов мыши в форму</a:t>
            </a:r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ru-RU" altLang="ru-RU" sz="1800" dirty="0"/>
              <a:t>В конструкторе свяжите событие «Вход мыши»</a:t>
            </a:r>
            <a:r>
              <a:rPr lang="en-US" altLang="ru-RU" sz="1800" dirty="0"/>
              <a:t> (</a:t>
            </a:r>
            <a:r>
              <a:rPr lang="en-US" altLang="ru-RU" sz="1800" b="1" dirty="0" err="1"/>
              <a:t>OnMouseEnter</a:t>
            </a:r>
            <a:r>
              <a:rPr lang="en-US" altLang="ru-RU" sz="1800" dirty="0"/>
              <a:t>)</a:t>
            </a:r>
            <a:r>
              <a:rPr lang="ru-RU" altLang="ru-RU" sz="1800" dirty="0"/>
              <a:t> с обработчиком, передаваемым при помощи лямбда-выражения. В лямбда-выражении содержится код, изменяющий заголовок формы на информацию о количестве «входов» мыши на форму</a:t>
            </a:r>
            <a:r>
              <a:rPr lang="en-US" altLang="ru-RU" sz="1800" dirty="0"/>
              <a:t>:</a:t>
            </a:r>
            <a:endParaRPr lang="ru-RU" altLang="ru-RU" sz="1800" dirty="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762000" y="2514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" name="Прямоугольник 5"/>
          <p:cNvSpPr/>
          <p:nvPr/>
        </p:nvSpPr>
        <p:spPr>
          <a:xfrm>
            <a:off x="265524" y="3505200"/>
            <a:ext cx="8573678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MouseEnter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=&gt; {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Входов мыши: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counter;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EF107-773C-4DAA-93A2-3C092A43634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369331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В конструкторе </a:t>
            </a:r>
            <a:r>
              <a:rPr lang="en-US" altLang="ru-RU" sz="1800" b="1" dirty="0"/>
              <a:t>Form1() </a:t>
            </a:r>
            <a:r>
              <a:rPr lang="ru-RU" altLang="ru-RU" sz="1800" dirty="0"/>
              <a:t>добавить обработчик события </a:t>
            </a:r>
            <a:r>
              <a:rPr lang="en-US" altLang="ru-RU" sz="1800" b="1" dirty="0" err="1"/>
              <a:t>MouseClick</a:t>
            </a:r>
            <a:r>
              <a:rPr lang="ru-RU" altLang="ru-RU" sz="1800" dirty="0"/>
              <a:t>. Обработчик описать при помощи лямбда-выражения, при нажатии кнопки мыши фон формы изменять на красный.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В обработчик события </a:t>
            </a:r>
            <a:r>
              <a:rPr lang="en-US" altLang="ru-RU" sz="1800" b="1" dirty="0" err="1"/>
              <a:t>MouseEnter</a:t>
            </a:r>
            <a:r>
              <a:rPr lang="en-US" altLang="ru-RU" sz="1800" dirty="0"/>
              <a:t> </a:t>
            </a:r>
            <a:r>
              <a:rPr lang="ru-RU" altLang="ru-RU" sz="1800" dirty="0"/>
              <a:t>добавить код, возвращающий фону формы значение по умолчанию</a:t>
            </a:r>
            <a:r>
              <a:rPr lang="en-US" altLang="ru-RU" sz="1800" dirty="0"/>
              <a:t>:</a:t>
            </a:r>
            <a:r>
              <a:rPr lang="ru-RU" altLang="ru-RU" sz="1800" dirty="0"/>
              <a:t> </a:t>
            </a:r>
            <a:r>
              <a:rPr lang="en-US" altLang="ru-RU" sz="1800" b="1" dirty="0" err="1"/>
              <a:t>Form.DefaultBackColor</a:t>
            </a:r>
            <a:r>
              <a:rPr lang="en-US" altLang="ru-RU" sz="1800" b="1" dirty="0"/>
              <a:t>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В конструкторе </a:t>
            </a:r>
            <a:r>
              <a:rPr lang="en-US" altLang="ru-RU" sz="1800" b="1" dirty="0"/>
              <a:t>Form1() </a:t>
            </a:r>
            <a:r>
              <a:rPr lang="ru-RU" altLang="ru-RU" sz="1800" dirty="0"/>
              <a:t>добавить обработчик события </a:t>
            </a:r>
            <a:r>
              <a:rPr lang="en-US" altLang="ru-RU" sz="1800" b="1" dirty="0" err="1"/>
              <a:t>MouseDoubleClick</a:t>
            </a:r>
            <a:r>
              <a:rPr lang="ru-RU" altLang="ru-RU" sz="1800" dirty="0"/>
              <a:t>. Обработчик описать при помощи лямбда-выражения, при двойном нажатии форма изменяет размер на произвольный (измерения - случайные числа из диапазона от 100 до 1000)</a:t>
            </a:r>
            <a:r>
              <a:rPr lang="en-US" altLang="ru-RU" sz="1800" dirty="0"/>
              <a:t> </a:t>
            </a:r>
            <a:r>
              <a:rPr lang="ru-RU" altLang="ru-RU" sz="1800" dirty="0"/>
              <a:t>и выводит в заголовке формы координаты мыши.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Заменить красный цвет фона в п.1. на случайный цвет.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ru-RU" sz="1800" dirty="0"/>
          </a:p>
          <a:p>
            <a:pPr>
              <a:spcBef>
                <a:spcPct val="0"/>
              </a:spcBef>
              <a:buFontTx/>
              <a:buAutoNum type="arabicPeriod"/>
            </a:pPr>
            <a:endParaRPr lang="ru-RU" altLang="ru-RU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Строка и консоль</a:t>
            </a: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42671-2470-4C68-A3C0-8B3ACBFB60B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295400"/>
            <a:ext cx="8001000" cy="364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2000" b="1" u="sng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Подготовительная работа</a:t>
            </a: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: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Скопируйте и отладьте классы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и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и код консольного приложения, в котором используются объекты этих классов.</a:t>
            </a:r>
            <a:endParaRPr lang="ru-RU" sz="2000" b="1" dirty="0">
              <a:latin typeface="Calibri"/>
              <a:ea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Объект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ru-RU" sz="2000" b="1" dirty="0">
                <a:latin typeface="Calibri"/>
                <a:ea typeface="Times New Roman"/>
                <a:cs typeface="Times New Roman"/>
              </a:rPr>
              <a:t>представляет с</a:t>
            </a: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троку, которую должен читать и изменять объект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.</a:t>
            </a:r>
            <a:endParaRPr lang="ru-RU" sz="2000" b="1" dirty="0">
              <a:latin typeface="Calibri"/>
              <a:ea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highlight>
                  <a:srgbClr val="FFFFFF"/>
                </a:highlight>
                <a:latin typeface="Calibri"/>
                <a:ea typeface="Times New Roman"/>
                <a:cs typeface="Times New Roman"/>
              </a:rPr>
              <a:t>Объект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ConsoleUI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«взаимодействует» с пользователем: выводит текст (строку) из объекта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, получает от пользователя новый текст и заменяет этим текстом строку в объекте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UIString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. </a:t>
            </a:r>
            <a:endParaRPr lang="ru-RU" sz="2000" b="1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2468</Words>
  <Application>Microsoft Office PowerPoint</Application>
  <PresentationFormat>Экран (4:3)</PresentationFormat>
  <Paragraphs>316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Тема Office</vt:lpstr>
      <vt:lpstr>Модуль 3, практическое занятие 2a</vt:lpstr>
      <vt:lpstr>Задача 1. Статическое событие</vt:lpstr>
      <vt:lpstr>Задача 1. Заготовка кода</vt:lpstr>
      <vt:lpstr>Задача 2. Схема</vt:lpstr>
      <vt:lpstr>Задача 2</vt:lpstr>
      <vt:lpstr>Задача 2</vt:lpstr>
      <vt:lpstr>Задача 3. Windows Forms и события мыши</vt:lpstr>
      <vt:lpstr>Задание к задаче 3</vt:lpstr>
      <vt:lpstr>Задача 4. Строка и консоль</vt:lpstr>
      <vt:lpstr>Задача 4</vt:lpstr>
      <vt:lpstr>Задача 4. Код метода Main</vt:lpstr>
      <vt:lpstr>Задача 4</vt:lpstr>
      <vt:lpstr>Задача 5. Печать массива и событие</vt:lpstr>
      <vt:lpstr>Задача 5. Печать массива и событие</vt:lpstr>
      <vt:lpstr>Задача 6</vt:lpstr>
      <vt:lpstr>Задача 6</vt:lpstr>
      <vt:lpstr>Задача 6</vt:lpstr>
      <vt:lpstr>Задача 7. Трудоемкость сортировки</vt:lpstr>
      <vt:lpstr>Презентация PowerPoint</vt:lpstr>
      <vt:lpstr>Презентация PowerPoint</vt:lpstr>
      <vt:lpstr>Презентация PowerPoint</vt:lpstr>
      <vt:lpstr>Задачи для самостоятельного решения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319</cp:revision>
  <cp:lastPrinted>1601-01-01T00:00:00Z</cp:lastPrinted>
  <dcterms:created xsi:type="dcterms:W3CDTF">1601-01-01T00:00:00Z</dcterms:created>
  <dcterms:modified xsi:type="dcterms:W3CDTF">2022-01-17T22:01:01Z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