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327" r:id="rId2"/>
    <p:sldId id="334" r:id="rId3"/>
    <p:sldId id="331" r:id="rId4"/>
    <p:sldId id="332" r:id="rId5"/>
    <p:sldId id="336" r:id="rId6"/>
    <p:sldId id="335" r:id="rId7"/>
    <p:sldId id="333" r:id="rId8"/>
    <p:sldId id="297" r:id="rId9"/>
    <p:sldId id="328" r:id="rId10"/>
    <p:sldId id="329" r:id="rId11"/>
    <p:sldId id="300" r:id="rId12"/>
    <p:sldId id="330" r:id="rId13"/>
    <p:sldId id="305" r:id="rId14"/>
    <p:sldId id="307" r:id="rId15"/>
    <p:sldId id="308" r:id="rId16"/>
    <p:sldId id="309" r:id="rId17"/>
    <p:sldId id="310" r:id="rId18"/>
    <p:sldId id="313" r:id="rId19"/>
    <p:sldId id="314" r:id="rId20"/>
    <p:sldId id="315" r:id="rId21"/>
    <p:sldId id="316" r:id="rId22"/>
    <p:sldId id="317" r:id="rId23"/>
    <p:sldId id="323" r:id="rId24"/>
    <p:sldId id="324" r:id="rId25"/>
    <p:sldId id="325" r:id="rId26"/>
    <p:sldId id="326" r:id="rId27"/>
    <p:sldId id="311" r:id="rId28"/>
  </p:sldIdLst>
  <p:sldSz cx="9144000" cy="6858000" type="screen4x3"/>
  <p:notesSz cx="6761163" cy="99425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6600"/>
    <a:srgbClr val="8000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99" autoAdjust="0"/>
    <p:restoredTop sz="94132" autoAdjust="0"/>
  </p:normalViewPr>
  <p:slideViewPr>
    <p:cSldViewPr>
      <p:cViewPr varScale="1">
        <p:scale>
          <a:sx n="108" d="100"/>
          <a:sy n="108" d="100"/>
        </p:scale>
        <p:origin x="170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lga Maksimenkova" userId="f2714537069f5c5f" providerId="LiveId" clId="{681705BC-2EF2-430D-8EE5-F24212A20621}"/>
    <pc:docChg chg="modSld">
      <pc:chgData name="Olga Maksimenkova" userId="f2714537069f5c5f" providerId="LiveId" clId="{681705BC-2EF2-430D-8EE5-F24212A20621}" dt="2018-02-04T11:59:18.635" v="3" actId="20577"/>
      <pc:docMkLst>
        <pc:docMk/>
      </pc:docMkLst>
      <pc:sldChg chg="modSp">
        <pc:chgData name="Olga Maksimenkova" userId="f2714537069f5c5f" providerId="LiveId" clId="{681705BC-2EF2-430D-8EE5-F24212A20621}" dt="2018-02-04T11:59:18.635" v="3" actId="20577"/>
        <pc:sldMkLst>
          <pc:docMk/>
          <pc:sldMk cId="0" sldId="327"/>
        </pc:sldMkLst>
        <pc:spChg chg="mod">
          <ac:chgData name="Olga Maksimenkova" userId="f2714537069f5c5f" providerId="LiveId" clId="{681705BC-2EF2-430D-8EE5-F24212A20621}" dt="2018-02-04T11:59:18.635" v="3" actId="20577"/>
          <ac:spMkLst>
            <pc:docMk/>
            <pc:sldMk cId="0" sldId="327"/>
            <ac:spMk id="2050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052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29050" y="0"/>
            <a:ext cx="293052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fld id="{B11C2627-38B9-4C2F-A68F-D5B514EDE4F8}" type="datetimeFigureOut">
              <a:rPr lang="ru-RU"/>
              <a:pPr>
                <a:defRPr/>
              </a:pPr>
              <a:t>26.01.2022</a:t>
            </a:fld>
            <a:endParaRPr lang="ru-RU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4038"/>
            <a:ext cx="2930525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29050" y="9444038"/>
            <a:ext cx="2930525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2FCD4FD-A853-4602-B472-20EF7418D35D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8829116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3052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29050" y="0"/>
            <a:ext cx="293052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fld id="{CF7F2321-DD33-4557-92DF-20BF7C74B9C4}" type="datetimeFigureOut">
              <a:rPr lang="ru-RU"/>
              <a:pPr>
                <a:defRPr/>
              </a:pPr>
              <a:t>26.01.2022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895350" y="746125"/>
            <a:ext cx="4970463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76275" y="4722813"/>
            <a:ext cx="5408613" cy="44735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noProof="0"/>
              <a:t>Образец текста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444038"/>
            <a:ext cx="293052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29050" y="9444038"/>
            <a:ext cx="2930525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757B9D9-4A3C-4275-84B7-735CB87A51B0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6241530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EA7E7E-E657-456E-858A-DD2CD9C069D2}" type="datetime1">
              <a:rPr lang="ru-RU"/>
              <a:pPr>
                <a:defRPr/>
              </a:pPr>
              <a:t>26.01.2022</a:t>
            </a:fld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62D2CA-4591-48DC-88E4-21BA0B0C242D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065158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EDD626-E387-4203-970B-B17E8E058CEE}" type="datetime1">
              <a:rPr lang="ru-RU"/>
              <a:pPr>
                <a:defRPr/>
              </a:pPr>
              <a:t>26.01.2022</a:t>
            </a:fld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95EDBF9-1D50-4765-A77C-36DA3E19A7B2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809504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1E2D22-4786-4A5F-B468-15BD5D2BF1FF}" type="datetime1">
              <a:rPr lang="ru-RU"/>
              <a:pPr>
                <a:defRPr/>
              </a:pPr>
              <a:t>26.01.2022</a:t>
            </a:fld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B531A93-2E04-4B59-9B78-5A48A165CEA0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321964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296246-FB13-4AB1-9972-A1EDDABBB371}" type="datetime1">
              <a:rPr lang="ru-RU"/>
              <a:pPr>
                <a:defRPr/>
              </a:pPr>
              <a:t>26.01.2022</a:t>
            </a:fld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F0DA92-AEE0-4C0C-89EA-CBE935910063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326534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DF3835-6D32-4C43-861D-08082E9CAF0B}" type="datetime1">
              <a:rPr lang="ru-RU"/>
              <a:pPr>
                <a:defRPr/>
              </a:pPr>
              <a:t>26.01.2022</a:t>
            </a:fld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E40736-6C9B-476F-A881-E8F3CE705F32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571032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C9B35D-077F-44E4-B793-2DC7A153ED87}" type="datetime1">
              <a:rPr lang="ru-RU"/>
              <a:pPr>
                <a:defRPr/>
              </a:pPr>
              <a:t>26.01.2022</a:t>
            </a:fld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DCB9C83-7BAE-46F1-96EA-CDF830AAC2C5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134126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BF8505-CD94-420B-ADB5-6CB0AA1E51F3}" type="datetime1">
              <a:rPr lang="ru-RU"/>
              <a:pPr>
                <a:defRPr/>
              </a:pPr>
              <a:t>26.01.2022</a:t>
            </a:fld>
            <a:endParaRPr lang="ru-RU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61AA3E-7895-4D90-B018-1507704B8054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285339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E3E049-8EE8-4350-88D9-E8FB1E1ECF6A}" type="datetime1">
              <a:rPr lang="ru-RU"/>
              <a:pPr>
                <a:defRPr/>
              </a:pPr>
              <a:t>26.01.2022</a:t>
            </a:fld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C7ACDC6-F0B4-4DE9-B83E-7232428C9018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852416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004E8C-5735-4F03-BB1D-2C2E01BBDCE0}" type="datetime1">
              <a:rPr lang="ru-RU"/>
              <a:pPr>
                <a:defRPr/>
              </a:pPr>
              <a:t>26.01.2022</a:t>
            </a:fld>
            <a:endParaRPr lang="ru-R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A0B687B-A9AC-4269-B7E3-8597DA6438DD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161582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C1C48-5168-45A2-A133-C49DCCFBFE1F}" type="datetime1">
              <a:rPr lang="ru-RU"/>
              <a:pPr>
                <a:defRPr/>
              </a:pPr>
              <a:t>26.01.2022</a:t>
            </a:fld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287DDF-D66A-41CD-A5A8-C4E9747EC3A1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794109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noProof="0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A8CD7F-2882-4673-9FEA-EB5A5614B557}" type="datetime1">
              <a:rPr lang="ru-RU"/>
              <a:pPr>
                <a:defRPr/>
              </a:pPr>
              <a:t>26.01.2022</a:t>
            </a:fld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F62F8D-40B0-45D0-8F12-B8B1AAD97561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926041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текста</a:t>
            </a:r>
          </a:p>
          <a:p>
            <a:pPr lvl="1"/>
            <a:r>
              <a:rPr lang="ru-RU" altLang="ru-RU"/>
              <a:t>Второй уровень</a:t>
            </a:r>
          </a:p>
          <a:p>
            <a:pPr lvl="2"/>
            <a:r>
              <a:rPr lang="ru-RU" altLang="ru-RU"/>
              <a:t>Третий уровень</a:t>
            </a:r>
          </a:p>
          <a:p>
            <a:pPr lvl="3"/>
            <a:r>
              <a:rPr lang="ru-RU" altLang="ru-RU"/>
              <a:t>Четвертый уровень</a:t>
            </a:r>
          </a:p>
          <a:p>
            <a:pPr lvl="4"/>
            <a:r>
              <a:rPr lang="ru-RU" altLang="ru-RU"/>
              <a:t>Пятый уровень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fld id="{473CFE23-993A-4E80-BF97-88480C665B21}" type="datetime1">
              <a:rPr lang="ru-RU"/>
              <a:pPr>
                <a:defRPr/>
              </a:pPr>
              <a:t>26.01.2022</a:t>
            </a:fld>
            <a:endParaRPr lang="ru-R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5B2D770C-8774-4A43-AD98-A6BF695CC0DD}" type="slidenum">
              <a:rPr lang="ru-RU" altLang="ru-RU"/>
              <a:pPr/>
              <a:t>‹#›</a:t>
            </a:fld>
            <a:endParaRPr lang="ru-RU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s.colostate.edu/~cs161/Summer15/more_assignments/P5/P5.html" TargetMode="Externa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Заголовок 1"/>
          <p:cNvSpPr>
            <a:spLocks noGrp="1"/>
          </p:cNvSpPr>
          <p:nvPr>
            <p:ph type="ctrTitle"/>
          </p:nvPr>
        </p:nvSpPr>
        <p:spPr>
          <a:ln>
            <a:solidFill>
              <a:srgbClr val="0070C0"/>
            </a:solidFill>
          </a:ln>
        </p:spPr>
        <p:txBody>
          <a:bodyPr/>
          <a:lstStyle/>
          <a:p>
            <a:pPr eaLnBrk="1" hangingPunct="1">
              <a:defRPr/>
            </a:pPr>
            <a:r>
              <a:rPr lang="ru-RU" sz="4000" kern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Модуль 3, практическое занятие 3</a:t>
            </a:r>
            <a:r>
              <a:rPr lang="en-US" sz="4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endParaRPr lang="ru-RU" sz="4000" kern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51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66800" y="4572000"/>
            <a:ext cx="6835775" cy="762000"/>
          </a:xfrm>
          <a:ln>
            <a:solidFill>
              <a:srgbClr val="0070C0"/>
            </a:solidFill>
          </a:ln>
        </p:spPr>
        <p:txBody>
          <a:bodyPr/>
          <a:lstStyle/>
          <a:p>
            <a:pPr eaLnBrk="1" hangingPunct="1">
              <a:defRPr/>
            </a:pPr>
            <a:r>
              <a:rPr lang="ru-RU" sz="2800" b="1" kern="1200" dirty="0">
                <a:solidFill>
                  <a:srgbClr val="009900"/>
                </a:solidFill>
              </a:rPr>
              <a:t>Интерфейсы</a:t>
            </a:r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142875" y="285750"/>
            <a:ext cx="89233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ru-RU" altLang="ru-RU" sz="1800">
                <a:cs typeface="Arial" charset="0"/>
              </a:rPr>
              <a:t>Дисциплина «Программирование»	В.В. Подбельский, О.В. Максименкова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2275" y="146050"/>
            <a:ext cx="8229600" cy="563563"/>
          </a:xfrm>
        </p:spPr>
        <p:txBody>
          <a:bodyPr/>
          <a:lstStyle/>
          <a:p>
            <a:pPr>
              <a:defRPr/>
            </a:pP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3</a:t>
            </a:r>
          </a:p>
        </p:txBody>
      </p:sp>
      <p:sp>
        <p:nvSpPr>
          <p:cNvPr id="12291" name="Номер слайда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62A2AAF-0EFB-4387-8154-207C1E953FC1}" type="slidenum">
              <a:rPr lang="ru-RU" altLang="ru-RU" sz="1400"/>
              <a:pPr>
                <a:spcBef>
                  <a:spcPct val="0"/>
                </a:spcBef>
                <a:buFontTx/>
                <a:buNone/>
              </a:pPr>
              <a:t>10</a:t>
            </a:fld>
            <a:endParaRPr lang="ru-RU" altLang="ru-RU" sz="1400"/>
          </a:p>
        </p:txBody>
      </p:sp>
      <p:sp>
        <p:nvSpPr>
          <p:cNvPr id="4" name="Прямоугольник 3"/>
          <p:cNvSpPr/>
          <p:nvPr/>
        </p:nvSpPr>
        <p:spPr>
          <a:xfrm>
            <a:off x="457200" y="838200"/>
            <a:ext cx="8305800" cy="5755422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Pell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US" sz="16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ISeries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{ </a:t>
            </a:r>
            <a:r>
              <a:rPr lang="en-US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en-US" sz="1600" b="1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Ряд</a:t>
            </a:r>
            <a:r>
              <a:rPr lang="en-US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Пелла</a:t>
            </a:r>
            <a:r>
              <a:rPr lang="en-US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1, 2, 5, 12,...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</a:p>
          <a:p>
            <a:pPr>
              <a:defRPr/>
            </a:pP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old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ru-RU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last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             </a:t>
            </a:r>
            <a:r>
              <a:rPr lang="ru-RU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два предыдущих члена ряда</a:t>
            </a:r>
            <a:endParaRPr lang="ru-RU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defRPr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Pell() {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SetBegin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 }   </a:t>
            </a:r>
            <a:r>
              <a:rPr lang="en-US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конструктор</a:t>
            </a:r>
            <a:endParaRPr lang="ru-RU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defRPr/>
            </a:pP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</a:t>
            </a:r>
            <a:r>
              <a:rPr lang="ru-RU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etBegin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</a:t>
            </a:r>
            <a:r>
              <a:rPr lang="ru-RU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задать начальное состояние</a:t>
            </a:r>
            <a:endParaRPr lang="ru-RU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defRPr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old = 1; last = 0; </a:t>
            </a:r>
          </a:p>
          <a:p>
            <a:pPr>
              <a:defRPr/>
            </a:pP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>
              <a:defRPr/>
            </a:pP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GetNext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{    </a:t>
            </a:r>
            <a:r>
              <a:rPr lang="ru-RU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вернуть следующий после </a:t>
            </a:r>
            <a:r>
              <a:rPr lang="ru-RU" sz="1600" b="1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last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</a:t>
            </a:r>
          </a:p>
          <a:p>
            <a:pPr>
              <a:defRPr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>
              <a:defRPr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now = old + 2 * last;</a:t>
            </a:r>
          </a:p>
          <a:p>
            <a:pPr>
              <a:defRPr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old = last; last = now;</a:t>
            </a:r>
          </a:p>
          <a:p>
            <a:pPr>
              <a:defRPr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now;</a:t>
            </a:r>
          </a:p>
          <a:p>
            <a:pPr>
              <a:defRPr/>
            </a:pP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pPr>
              <a:defRPr/>
            </a:pP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>
              <a:defRPr/>
            </a:pP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ru-RU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k] { </a:t>
            </a:r>
            <a:r>
              <a:rPr lang="ru-RU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вернуть к-й член ряда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</a:p>
          <a:p>
            <a:pPr>
              <a:defRPr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>
              <a:defRPr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now = 0;</a:t>
            </a:r>
          </a:p>
          <a:p>
            <a:pPr>
              <a:defRPr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SetBegin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>
              <a:defRPr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(k &lt;= 0)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-1;</a:t>
            </a:r>
          </a:p>
          <a:p>
            <a:pPr>
              <a:defRPr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j = 0; j &lt; k; j++) now =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GetNext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defRPr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now;</a:t>
            </a:r>
          </a:p>
          <a:p>
            <a:pPr>
              <a:defRPr/>
            </a:pP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pPr>
              <a:defRPr/>
            </a:pP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>
              <a:defRPr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 </a:t>
            </a:r>
            <a:r>
              <a:rPr lang="en-US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end of Pell</a:t>
            </a:r>
            <a:endParaRPr lang="ru-RU" sz="1600" b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Номер слайда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00376CA-0504-41D1-8817-955785EB5D6B}" type="slidenum">
              <a:rPr lang="ru-RU" altLang="ru-RU" sz="1400"/>
              <a:pPr>
                <a:spcBef>
                  <a:spcPct val="0"/>
                </a:spcBef>
                <a:buFontTx/>
                <a:buNone/>
              </a:pPr>
              <a:t>11</a:t>
            </a:fld>
            <a:endParaRPr lang="ru-RU" altLang="ru-RU" sz="1400"/>
          </a:p>
        </p:txBody>
      </p:sp>
      <p:sp>
        <p:nvSpPr>
          <p:cNvPr id="5" name="Заголовок 1"/>
          <p:cNvSpPr txBox="1">
            <a:spLocks/>
          </p:cNvSpPr>
          <p:nvPr/>
        </p:nvSpPr>
        <p:spPr bwMode="auto">
          <a:xfrm>
            <a:off x="457200" y="0"/>
            <a:ext cx="8229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3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381000" y="838200"/>
            <a:ext cx="8305800" cy="4801314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Program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  <a:endParaRPr lang="ru-RU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defRPr/>
            </a:pPr>
            <a:r>
              <a:rPr lang="ru-RU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</a:t>
            </a:r>
            <a:r>
              <a:rPr lang="en-US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вывести </a:t>
            </a:r>
            <a:r>
              <a:rPr lang="en-US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 </a:t>
            </a:r>
            <a:r>
              <a:rPr lang="ru-RU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членов ряда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defRPr/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SeriesPrint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n, </a:t>
            </a:r>
            <a:r>
              <a:rPr lang="en-US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ISeries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s) {</a:t>
            </a:r>
            <a:endParaRPr lang="ru-RU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defRPr/>
            </a:pP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nn-NO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n-NO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 = 0; i &lt; n; i++)</a:t>
            </a:r>
          </a:p>
          <a:p>
            <a:pPr>
              <a:defRPr/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s.GetNext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en-US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"\t"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>
              <a:defRPr/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>
              <a:defRPr/>
            </a:pP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pPr>
              <a:defRPr/>
            </a:pPr>
            <a:endParaRPr lang="ru-RU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defRPr/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pPr>
              <a:defRPr/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Pell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pell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Pell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>
              <a:defRPr/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SeriesPrint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(9,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pell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>
              <a:defRPr/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b="1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pell</a:t>
            </a:r>
            <a:r>
              <a:rPr lang="en-US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[3] = "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pell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[3]);</a:t>
            </a:r>
          </a:p>
          <a:p>
            <a:pPr>
              <a:defRPr/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SeriesPrint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(4,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pell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>
              <a:defRPr/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SeriesPrint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(3,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pell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>
              <a:defRPr/>
            </a:pPr>
            <a:endParaRPr lang="ru-RU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defRPr/>
            </a:pP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pPr>
              <a:defRPr/>
            </a:pP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ru-RU" b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487363"/>
          </a:xfrm>
        </p:spPr>
        <p:txBody>
          <a:bodyPr/>
          <a:lstStyle/>
          <a:p>
            <a:pPr>
              <a:defRPr/>
            </a:pPr>
            <a:r>
              <a:rPr lang="ru-RU" sz="2800" b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Задание к задаче 3</a:t>
            </a:r>
          </a:p>
        </p:txBody>
      </p:sp>
      <p:sp>
        <p:nvSpPr>
          <p:cNvPr id="14339" name="Номер слайда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B812C53-8A53-45B5-B561-711C59DCDC0F}" type="slidenum">
              <a:rPr lang="ru-RU" altLang="ru-RU" sz="1400"/>
              <a:pPr>
                <a:spcBef>
                  <a:spcPct val="0"/>
                </a:spcBef>
                <a:buFontTx/>
                <a:buNone/>
              </a:pPr>
              <a:t>12</a:t>
            </a:fld>
            <a:endParaRPr lang="ru-RU" altLang="ru-RU" sz="1400"/>
          </a:p>
        </p:txBody>
      </p:sp>
      <p:sp>
        <p:nvSpPr>
          <p:cNvPr id="4" name="Прямоугольник 3"/>
          <p:cNvSpPr>
            <a:spLocks noChangeArrowheads="1"/>
          </p:cNvSpPr>
          <p:nvPr/>
        </p:nvSpPr>
        <p:spPr bwMode="auto">
          <a:xfrm>
            <a:off x="304800" y="914400"/>
            <a:ext cx="8615363" cy="2586038"/>
          </a:xfrm>
          <a:prstGeom prst="rect">
            <a:avLst/>
          </a:prstGeom>
          <a:noFill/>
          <a:ln w="127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ru-RU" altLang="ru-RU" sz="1800" b="1" dirty="0"/>
              <a:t>Реализуя интерфейс </a:t>
            </a:r>
            <a:r>
              <a:rPr lang="en-US" altLang="ru-RU" sz="18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ISeries</a:t>
            </a:r>
            <a:r>
              <a:rPr lang="ru-RU" altLang="ru-RU" sz="1800" b="1" dirty="0"/>
              <a:t>, определить классы для представления числового ряда</a:t>
            </a:r>
          </a:p>
          <a:p>
            <a:pPr marL="285750" indent="-285750" eaLnBrk="1" hangingPunct="1">
              <a:spcBef>
                <a:spcPct val="0"/>
              </a:spcBef>
              <a:defRPr/>
            </a:pPr>
            <a:r>
              <a:rPr lang="ru-RU" altLang="ru-RU" sz="1800" b="1" dirty="0"/>
              <a:t>Фибоначчи: 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ru-RU" altLang="ru-RU" sz="1800" b="1" dirty="0"/>
              <a:t>	</a:t>
            </a:r>
            <a:r>
              <a:rPr lang="en-US" altLang="ru-RU" sz="1800" b="1" i="1" dirty="0" err="1"/>
              <a:t>a</a:t>
            </a:r>
            <a:r>
              <a:rPr lang="en-US" altLang="ru-RU" sz="1800" b="1" i="1" baseline="-25000" dirty="0" err="1"/>
              <a:t>i</a:t>
            </a:r>
            <a:r>
              <a:rPr lang="en-US" altLang="ru-RU" sz="1800" b="1" dirty="0"/>
              <a:t> = </a:t>
            </a:r>
            <a:r>
              <a:rPr lang="en-US" altLang="ru-RU" sz="1800" b="1" i="1" dirty="0"/>
              <a:t>a</a:t>
            </a:r>
            <a:r>
              <a:rPr lang="en-US" altLang="ru-RU" sz="1800" b="1" i="1" baseline="-25000" dirty="0"/>
              <a:t>i</a:t>
            </a:r>
            <a:r>
              <a:rPr lang="en-US" altLang="ru-RU" sz="1800" b="1" baseline="-25000" dirty="0"/>
              <a:t>-2</a:t>
            </a:r>
            <a:r>
              <a:rPr lang="en-US" altLang="ru-RU" sz="1800" b="1" dirty="0"/>
              <a:t> + </a:t>
            </a:r>
            <a:r>
              <a:rPr lang="en-US" altLang="ru-RU" sz="1800" b="1" i="1" dirty="0"/>
              <a:t>a</a:t>
            </a:r>
            <a:r>
              <a:rPr lang="en-US" altLang="ru-RU" sz="1800" b="1" i="1" baseline="-25000" dirty="0"/>
              <a:t>i</a:t>
            </a:r>
            <a:r>
              <a:rPr lang="en-US" altLang="ru-RU" sz="1800" b="1" baseline="-25000" dirty="0"/>
              <a:t>-1</a:t>
            </a:r>
            <a:r>
              <a:rPr lang="en-US" altLang="ru-RU" sz="1800" b="1" dirty="0"/>
              <a:t>; </a:t>
            </a:r>
            <a:r>
              <a:rPr lang="en-US" altLang="ru-RU" sz="1800" b="1" i="1" dirty="0" err="1"/>
              <a:t>i</a:t>
            </a:r>
            <a:r>
              <a:rPr lang="en-US" altLang="ru-RU" sz="1800" b="1" i="1" dirty="0"/>
              <a:t> </a:t>
            </a:r>
            <a:r>
              <a:rPr lang="en-US" altLang="ru-RU" sz="1800" b="1" dirty="0"/>
              <a:t>&gt; 2; a</a:t>
            </a:r>
            <a:r>
              <a:rPr lang="en-US" altLang="ru-RU" sz="1800" b="1" baseline="-25000" dirty="0"/>
              <a:t>1</a:t>
            </a:r>
            <a:r>
              <a:rPr lang="en-US" altLang="ru-RU" sz="1800" b="1" dirty="0"/>
              <a:t> = 1,a</a:t>
            </a:r>
            <a:r>
              <a:rPr lang="en-US" altLang="ru-RU" sz="1800" b="1" baseline="-25000" dirty="0"/>
              <a:t>2</a:t>
            </a:r>
            <a:r>
              <a:rPr lang="en-US" altLang="ru-RU" sz="1800" b="1" dirty="0"/>
              <a:t> = </a:t>
            </a:r>
            <a:r>
              <a:rPr lang="ru-RU" altLang="ru-RU" sz="1800" b="1" dirty="0"/>
              <a:t>1</a:t>
            </a:r>
            <a:r>
              <a:rPr lang="en-US" altLang="ru-RU" sz="1800" b="1" dirty="0"/>
              <a:t>.</a:t>
            </a:r>
            <a:endParaRPr lang="ru-RU" altLang="ru-RU" sz="1800" b="1" dirty="0"/>
          </a:p>
          <a:p>
            <a:pPr marL="285750" indent="-285750" eaLnBrk="1" hangingPunct="1">
              <a:spcBef>
                <a:spcPct val="0"/>
              </a:spcBef>
              <a:defRPr/>
            </a:pPr>
            <a:r>
              <a:rPr lang="ru-RU" altLang="ru-RU" sz="1800" b="1" dirty="0"/>
              <a:t>Люка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ru-RU" altLang="ru-RU" sz="1800" b="1" i="1" dirty="0"/>
              <a:t>	</a:t>
            </a:r>
            <a:r>
              <a:rPr lang="en-US" altLang="ru-RU" sz="1800" b="1" i="1" dirty="0" err="1"/>
              <a:t>a</a:t>
            </a:r>
            <a:r>
              <a:rPr lang="en-US" altLang="ru-RU" sz="1800" b="1" i="1" baseline="-25000" dirty="0" err="1"/>
              <a:t>i</a:t>
            </a:r>
            <a:r>
              <a:rPr lang="en-US" altLang="ru-RU" sz="1800" b="1" dirty="0"/>
              <a:t> = </a:t>
            </a:r>
            <a:r>
              <a:rPr lang="en-US" altLang="ru-RU" sz="1800" b="1" i="1" dirty="0"/>
              <a:t>a</a:t>
            </a:r>
            <a:r>
              <a:rPr lang="en-US" altLang="ru-RU" sz="1800" b="1" i="1" baseline="-25000" dirty="0"/>
              <a:t>i</a:t>
            </a:r>
            <a:r>
              <a:rPr lang="en-US" altLang="ru-RU" sz="1800" b="1" baseline="-25000" dirty="0"/>
              <a:t>-2</a:t>
            </a:r>
            <a:r>
              <a:rPr lang="en-US" altLang="ru-RU" sz="1800" b="1" dirty="0"/>
              <a:t> + </a:t>
            </a:r>
            <a:r>
              <a:rPr lang="en-US" altLang="ru-RU" sz="1800" b="1" i="1" dirty="0"/>
              <a:t>a</a:t>
            </a:r>
            <a:r>
              <a:rPr lang="en-US" altLang="ru-RU" sz="1800" b="1" i="1" baseline="-25000" dirty="0"/>
              <a:t>i</a:t>
            </a:r>
            <a:r>
              <a:rPr lang="en-US" altLang="ru-RU" sz="1800" b="1" baseline="-25000" dirty="0"/>
              <a:t>-1</a:t>
            </a:r>
            <a:r>
              <a:rPr lang="en-US" altLang="ru-RU" sz="1800" b="1" dirty="0"/>
              <a:t>; </a:t>
            </a:r>
            <a:r>
              <a:rPr lang="en-US" altLang="ru-RU" sz="1800" b="1" i="1" dirty="0" err="1"/>
              <a:t>i</a:t>
            </a:r>
            <a:r>
              <a:rPr lang="en-US" altLang="ru-RU" sz="1800" b="1" i="1" dirty="0"/>
              <a:t> </a:t>
            </a:r>
            <a:r>
              <a:rPr lang="en-US" altLang="ru-RU" sz="1800" b="1" dirty="0"/>
              <a:t>&gt; 2; a</a:t>
            </a:r>
            <a:r>
              <a:rPr lang="en-US" altLang="ru-RU" sz="1800" b="1" baseline="-25000" dirty="0"/>
              <a:t>1</a:t>
            </a:r>
            <a:r>
              <a:rPr lang="en-US" altLang="ru-RU" sz="1800" b="1" dirty="0"/>
              <a:t> = </a:t>
            </a:r>
            <a:r>
              <a:rPr lang="ru-RU" altLang="ru-RU" sz="1800" b="1" dirty="0"/>
              <a:t>2</a:t>
            </a:r>
            <a:r>
              <a:rPr lang="en-US" altLang="ru-RU" sz="1800" b="1" dirty="0"/>
              <a:t>,a</a:t>
            </a:r>
            <a:r>
              <a:rPr lang="en-US" altLang="ru-RU" sz="1800" b="1" baseline="-25000" dirty="0"/>
              <a:t>2</a:t>
            </a:r>
            <a:r>
              <a:rPr lang="en-US" altLang="ru-RU" sz="1800" b="1" dirty="0"/>
              <a:t> = </a:t>
            </a:r>
            <a:r>
              <a:rPr lang="ru-RU" altLang="ru-RU" sz="1800" b="1" dirty="0"/>
              <a:t>1</a:t>
            </a:r>
            <a:r>
              <a:rPr lang="en-US" altLang="ru-RU" sz="1800" b="1" dirty="0"/>
              <a:t>.</a:t>
            </a:r>
            <a:endParaRPr lang="ru-RU" altLang="ru-RU" sz="1800" b="1" dirty="0"/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ru-RU" altLang="ru-RU" sz="1800" b="1" dirty="0"/>
              <a:t>В основной программе, используя метод </a:t>
            </a:r>
            <a:r>
              <a:rPr lang="en-US" altLang="ru-RU" sz="1800" b="1" dirty="0" err="1">
                <a:solidFill>
                  <a:srgbClr val="0000FF"/>
                </a:solidFill>
              </a:rPr>
              <a:t>SeriesPrint</a:t>
            </a:r>
            <a:r>
              <a:rPr lang="en-US" altLang="ru-RU" sz="1800" b="1" dirty="0">
                <a:solidFill>
                  <a:srgbClr val="0000FF"/>
                </a:solidFill>
              </a:rPr>
              <a:t>()</a:t>
            </a:r>
            <a:r>
              <a:rPr lang="ru-RU" altLang="ru-RU" sz="1800" b="1" dirty="0"/>
              <a:t> вывести на экран по </a:t>
            </a:r>
            <a:r>
              <a:rPr lang="en-US" altLang="ru-RU" sz="1800" b="1" dirty="0">
                <a:solidFill>
                  <a:srgbClr val="0000FF"/>
                </a:solidFill>
              </a:rPr>
              <a:t>N</a:t>
            </a:r>
            <a:r>
              <a:rPr lang="ru-RU" altLang="ru-RU" sz="1800" b="1" dirty="0"/>
              <a:t> членов рядов </a:t>
            </a:r>
            <a:r>
              <a:rPr lang="ru-RU" altLang="ru-RU" sz="1800" b="1" dirty="0" err="1"/>
              <a:t>Пелла</a:t>
            </a:r>
            <a:r>
              <a:rPr lang="ru-RU" altLang="ru-RU" sz="1800" b="1" dirty="0"/>
              <a:t>, Фибоначчи и Люка. </a:t>
            </a:r>
            <a:r>
              <a:rPr lang="en-US" altLang="ru-RU" sz="1800" b="1" dirty="0">
                <a:solidFill>
                  <a:srgbClr val="0000FF"/>
                </a:solidFill>
              </a:rPr>
              <a:t>N</a:t>
            </a:r>
            <a:r>
              <a:rPr lang="en-US" altLang="ru-RU" sz="1800" b="1" dirty="0"/>
              <a:t> </a:t>
            </a:r>
            <a:r>
              <a:rPr lang="ru-RU" altLang="ru-RU" sz="1800" b="1" dirty="0"/>
              <a:t>– вводится с клавиатуры пользователем</a:t>
            </a:r>
            <a:r>
              <a:rPr lang="en-US" altLang="ru-RU" sz="1800" b="1" dirty="0"/>
              <a:t>.</a:t>
            </a:r>
            <a:endParaRPr lang="ru-RU" altLang="ru-RU" sz="1800" b="1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Номер слайда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40A2C1A-10FE-4286-9F99-28E88C745DC7}" type="slidenum">
              <a:rPr lang="ru-RU" altLang="ru-RU" sz="1400"/>
              <a:pPr>
                <a:spcBef>
                  <a:spcPct val="0"/>
                </a:spcBef>
                <a:buFontTx/>
                <a:buNone/>
              </a:pPr>
              <a:t>13</a:t>
            </a:fld>
            <a:endParaRPr lang="ru-RU" altLang="ru-RU" sz="1400"/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20725"/>
          </a:xfrm>
        </p:spPr>
        <p:txBody>
          <a:bodyPr/>
          <a:lstStyle/>
          <a:p>
            <a:pPr>
              <a:defRPr/>
            </a:pP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 </a:t>
            </a:r>
            <a:r>
              <a:rPr lang="en-US" altLang="ru-RU" sz="2800" b="1" dirty="0" err="1"/>
              <a:t>IPublication</a:t>
            </a:r>
            <a:endParaRPr lang="ru-RU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364" name="Прямоугольник 3"/>
          <p:cNvSpPr>
            <a:spLocks noChangeArrowheads="1"/>
          </p:cNvSpPr>
          <p:nvPr/>
        </p:nvSpPr>
        <p:spPr bwMode="auto">
          <a:xfrm>
            <a:off x="304800" y="990600"/>
            <a:ext cx="8691563" cy="923925"/>
          </a:xfrm>
          <a:prstGeom prst="rect">
            <a:avLst/>
          </a:prstGeom>
          <a:noFill/>
          <a:ln w="127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800" b="1" dirty="0"/>
              <a:t>Определить интерфейс </a:t>
            </a:r>
            <a:r>
              <a:rPr lang="en-US" altLang="ru-RU" sz="1800" b="1" dirty="0" err="1"/>
              <a:t>IPublication</a:t>
            </a:r>
            <a:r>
              <a:rPr lang="en-US" altLang="ru-RU" sz="1800" b="1" dirty="0"/>
              <a:t> (</a:t>
            </a:r>
            <a:r>
              <a:rPr lang="ru-RU" altLang="ru-RU" sz="1800" b="1" dirty="0"/>
              <a:t>Публикация</a:t>
            </a:r>
            <a:r>
              <a:rPr lang="en-US" altLang="ru-RU" sz="1800" b="1" dirty="0"/>
              <a:t>)</a:t>
            </a:r>
            <a:r>
              <a:rPr lang="ru-RU" altLang="ru-RU" sz="1800" b="1" dirty="0"/>
              <a:t>.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800" b="1" dirty="0"/>
              <a:t>От интерфейса «Публикация» унаследовать интерфейс </a:t>
            </a:r>
            <a:r>
              <a:rPr lang="en-US" altLang="ru-RU" sz="1800" b="1" dirty="0" err="1"/>
              <a:t>IBook</a:t>
            </a:r>
            <a:r>
              <a:rPr lang="en-US" altLang="ru-RU" sz="1800" b="1" dirty="0"/>
              <a:t> (</a:t>
            </a:r>
            <a:r>
              <a:rPr lang="ru-RU" altLang="ru-RU" sz="1800" b="1" dirty="0"/>
              <a:t>Книга</a:t>
            </a:r>
            <a:r>
              <a:rPr lang="en-US" altLang="ru-RU" sz="1800" b="1" dirty="0"/>
              <a:t>)</a:t>
            </a:r>
            <a:r>
              <a:rPr lang="ru-RU" altLang="ru-RU" sz="1800" b="1" dirty="0"/>
              <a:t>. Определить класс «Книга», реализующий одноименный интерфейс.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295183" y="2113379"/>
            <a:ext cx="8534400" cy="3693319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interface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IPublication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интерфейс публикаций</a:t>
            </a:r>
            <a:endParaRPr lang="ru-RU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defRPr/>
            </a:pP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pPr>
              <a:defRPr/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Write();               </a:t>
            </a:r>
            <a:r>
              <a:rPr lang="en-US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готовить публикацию</a:t>
            </a:r>
            <a:endParaRPr lang="ru-RU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defRPr/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Read();                </a:t>
            </a:r>
            <a:r>
              <a:rPr lang="en-US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читать публикацию</a:t>
            </a:r>
            <a:endParaRPr lang="ru-RU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defRPr/>
            </a:pP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ru-RU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Title</a:t>
            </a: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  <a:r>
              <a:rPr lang="ru-RU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ru-RU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  </a:t>
            </a:r>
            <a:r>
              <a:rPr lang="ru-RU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название публикации</a:t>
            </a:r>
            <a:endParaRPr lang="ru-RU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defRPr/>
            </a:pP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>
              <a:defRPr/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interface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IBook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US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IPublication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интерфейс книг</a:t>
            </a:r>
            <a:endParaRPr lang="ru-RU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defRPr/>
            </a:pP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pPr>
              <a:defRPr/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Author {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 </a:t>
            </a:r>
            <a:r>
              <a:rPr lang="en-US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en-US" b="1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автор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defRPr/>
            </a:pP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ru-RU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Pages</a:t>
            </a: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  <a:r>
              <a:rPr lang="ru-RU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ru-RU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     </a:t>
            </a:r>
            <a:r>
              <a:rPr lang="ru-RU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количество страниц</a:t>
            </a:r>
            <a:endParaRPr lang="ru-RU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defRPr/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Publisher {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   </a:t>
            </a:r>
            <a:r>
              <a:rPr lang="en-US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издательство</a:t>
            </a:r>
            <a:endParaRPr lang="ru-RU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defRPr/>
            </a:pP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ru-RU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Year</a:t>
            </a: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  <a:r>
              <a:rPr lang="ru-RU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ru-RU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      </a:t>
            </a:r>
            <a:r>
              <a:rPr lang="ru-RU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год опубликования</a:t>
            </a:r>
            <a:endParaRPr lang="ru-RU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defRPr/>
            </a:pP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ru-RU" b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Номер слайда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B869421-1165-475B-B3C5-6125CB04DA92}" type="slidenum">
              <a:rPr lang="ru-RU" altLang="ru-RU" sz="1400"/>
              <a:pPr>
                <a:spcBef>
                  <a:spcPct val="0"/>
                </a:spcBef>
                <a:buFontTx/>
                <a:buNone/>
              </a:pPr>
              <a:t>14</a:t>
            </a:fld>
            <a:endParaRPr lang="ru-RU" altLang="ru-RU" sz="1400"/>
          </a:p>
        </p:txBody>
      </p:sp>
      <p:sp>
        <p:nvSpPr>
          <p:cNvPr id="5" name="Заголовок 1"/>
          <p:cNvSpPr txBox="1">
            <a:spLocks/>
          </p:cNvSpPr>
          <p:nvPr/>
        </p:nvSpPr>
        <p:spPr bwMode="auto">
          <a:xfrm>
            <a:off x="457200" y="0"/>
            <a:ext cx="8229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endParaRPr lang="ru-RU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304800" y="838200"/>
            <a:ext cx="8382000" cy="5509200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Book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US" sz="1600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IBook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>
              <a:defRPr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title;   </a:t>
            </a:r>
            <a:r>
              <a:rPr lang="en-US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название книги</a:t>
            </a:r>
            <a:endParaRPr lang="ru-RU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defRPr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author;  </a:t>
            </a:r>
            <a:r>
              <a:rPr lang="en-US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автор</a:t>
            </a:r>
            <a:endParaRPr lang="ru-RU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defRPr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pages;      </a:t>
            </a:r>
            <a:r>
              <a:rPr lang="en-US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количество страниц</a:t>
            </a:r>
            <a:endParaRPr lang="ru-RU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defRPr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publisher;   </a:t>
            </a:r>
            <a:r>
              <a:rPr lang="en-US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издательство</a:t>
            </a:r>
            <a:endParaRPr lang="ru-RU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defRPr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year;       </a:t>
            </a:r>
            <a:r>
              <a:rPr lang="en-US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год опубликования</a:t>
            </a:r>
            <a:endParaRPr lang="ru-RU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defRPr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Title {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title =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title; } </a:t>
            </a:r>
          </a:p>
          <a:p>
            <a:pPr>
              <a:defRPr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}</a:t>
            </a:r>
          </a:p>
          <a:p>
            <a:pPr>
              <a:defRPr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Author { </a:t>
            </a:r>
          </a:p>
          <a:p>
            <a:pPr>
              <a:defRPr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author =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 </a:t>
            </a:r>
          </a:p>
          <a:p>
            <a:pPr>
              <a:defRPr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author; } </a:t>
            </a:r>
          </a:p>
          <a:p>
            <a:pPr>
              <a:defRPr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}</a:t>
            </a:r>
          </a:p>
          <a:p>
            <a:pPr>
              <a:defRPr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Pages {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pages =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pages; } }</a:t>
            </a:r>
          </a:p>
          <a:p>
            <a:pPr>
              <a:defRPr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Publisher {</a:t>
            </a:r>
          </a:p>
          <a:p>
            <a:pPr>
              <a:defRPr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publisher =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pPr>
              <a:defRPr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publisher; }</a:t>
            </a:r>
          </a:p>
          <a:p>
            <a:pPr>
              <a:defRPr/>
            </a:pP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}</a:t>
            </a:r>
          </a:p>
          <a:p>
            <a:pPr>
              <a:defRPr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Year {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year =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year; } }</a:t>
            </a:r>
          </a:p>
          <a:p>
            <a:pPr>
              <a:defRPr/>
            </a:pPr>
            <a:endParaRPr lang="ru-RU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defRPr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Write() { </a:t>
            </a:r>
            <a:r>
              <a:rPr lang="en-US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/* </a:t>
            </a:r>
            <a:r>
              <a:rPr lang="ru-RU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операторы метода */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</a:t>
            </a:r>
          </a:p>
          <a:p>
            <a:pPr>
              <a:defRPr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Read() { </a:t>
            </a:r>
            <a:r>
              <a:rPr lang="en-US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/* </a:t>
            </a:r>
            <a:r>
              <a:rPr lang="ru-RU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операторы метода */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>
              <a:defRPr/>
            </a:pP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sz="1600" b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Номер слайда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6547F7A-B711-4E62-8389-0A588F2F878E}" type="slidenum">
              <a:rPr lang="ru-RU" altLang="ru-RU" sz="1400"/>
              <a:pPr>
                <a:spcBef>
                  <a:spcPct val="0"/>
                </a:spcBef>
                <a:buFontTx/>
                <a:buNone/>
              </a:pPr>
              <a:t>15</a:t>
            </a:fld>
            <a:endParaRPr lang="ru-RU" altLang="ru-RU" sz="1400"/>
          </a:p>
        </p:txBody>
      </p:sp>
      <p:sp>
        <p:nvSpPr>
          <p:cNvPr id="5" name="Заголовок 1"/>
          <p:cNvSpPr txBox="1">
            <a:spLocks/>
          </p:cNvSpPr>
          <p:nvPr/>
        </p:nvSpPr>
        <p:spPr bwMode="auto">
          <a:xfrm>
            <a:off x="457200" y="0"/>
            <a:ext cx="822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endParaRPr lang="ru-RU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457200" y="1028343"/>
            <a:ext cx="8229600" cy="2585323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Program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>
              <a:defRPr/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Main() {</a:t>
            </a:r>
          </a:p>
          <a:p>
            <a:pPr>
              <a:defRPr/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Book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booklet =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Book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>
              <a:defRPr/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booklet.Author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Л.Н. Волгин"</a:t>
            </a: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defRPr/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booklet.Title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@"""</a:t>
            </a:r>
            <a:r>
              <a:rPr lang="ru-RU" b="1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Принцип согласованного оптимума"""</a:t>
            </a: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defRPr/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Автор: {0}, Название: {1}."</a:t>
            </a: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pPr>
              <a:defRPr/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booklet.Author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booklet.Title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>
              <a:defRPr/>
            </a:pP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}</a:t>
            </a:r>
          </a:p>
          <a:p>
            <a:pPr>
              <a:defRPr/>
            </a:pP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b="1" dirty="0">
              <a:latin typeface="Arial" panose="020B0604020202020204" pitchFamily="34" charset="0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3FDEAD10-AAF6-4919-89D0-2BF746EE2E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1" y="3810000"/>
            <a:ext cx="8229600" cy="1754326"/>
          </a:xfrm>
          <a:prstGeom prst="rect">
            <a:avLst/>
          </a:prstGeom>
          <a:noFill/>
          <a:ln w="127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ru-RU" altLang="ru-RU" sz="1800" b="1" dirty="0"/>
              <a:t>Самостоятельно</a:t>
            </a:r>
            <a:r>
              <a:rPr lang="en-US" altLang="ru-RU" sz="1800" b="1" dirty="0"/>
              <a:t>:</a:t>
            </a:r>
            <a:endParaRPr lang="ru-RU" altLang="ru-RU" sz="1800" b="1" dirty="0"/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ru-RU" sz="1800" dirty="0"/>
              <a:t>1. </a:t>
            </a:r>
            <a:r>
              <a:rPr lang="ru-RU" altLang="ru-RU" sz="1800" dirty="0"/>
              <a:t>Реализуйте методы </a:t>
            </a:r>
            <a:r>
              <a:rPr lang="en-US" altLang="ru-RU" sz="1800" dirty="0"/>
              <a:t>Read </a:t>
            </a:r>
            <a:r>
              <a:rPr lang="ru-RU" altLang="ru-RU" sz="1800" dirty="0"/>
              <a:t>и </a:t>
            </a:r>
            <a:r>
              <a:rPr lang="en-US" altLang="ru-RU" sz="1800" dirty="0"/>
              <a:t>Write. 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ru-RU" sz="1800" dirty="0"/>
              <a:t>2. </a:t>
            </a:r>
            <a:r>
              <a:rPr lang="ru-RU" altLang="ru-RU" sz="1800" dirty="0"/>
              <a:t>Замените в программе тип переменной </a:t>
            </a:r>
            <a:r>
              <a:rPr lang="en-US" altLang="ru-RU" sz="1800" dirty="0"/>
              <a:t>booklet</a:t>
            </a:r>
            <a:r>
              <a:rPr lang="ru-RU" altLang="ru-RU" sz="1800" dirty="0"/>
              <a:t> на </a:t>
            </a:r>
            <a:r>
              <a:rPr lang="en-US" altLang="ru-RU" sz="1800" dirty="0" err="1"/>
              <a:t>IBook</a:t>
            </a:r>
            <a:r>
              <a:rPr lang="ru-RU" altLang="ru-RU" sz="1800" dirty="0"/>
              <a:t>.</a:t>
            </a:r>
            <a:r>
              <a:rPr lang="en-US" altLang="ru-RU" sz="1800" dirty="0"/>
              <a:t> </a:t>
            </a:r>
            <a:r>
              <a:rPr lang="ru-RU" altLang="ru-RU" sz="1800" dirty="0"/>
              <a:t>Убедитесь, что ничего не изменилось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ru-RU" altLang="ru-RU" sz="1800" dirty="0"/>
              <a:t>3. Добейтесь, чтобы по ссылке с типом интерфейса методы</a:t>
            </a:r>
            <a:r>
              <a:rPr lang="en-US" altLang="ru-RU" sz="1800" dirty="0"/>
              <a:t> Read </a:t>
            </a:r>
            <a:r>
              <a:rPr lang="ru-RU" altLang="ru-RU" sz="1800" dirty="0"/>
              <a:t>и </a:t>
            </a:r>
            <a:r>
              <a:rPr lang="en-US" altLang="ru-RU" sz="1800" dirty="0"/>
              <a:t>Write</a:t>
            </a:r>
            <a:r>
              <a:rPr lang="ru-RU" altLang="ru-RU" sz="1800" dirty="0"/>
              <a:t> работали иначе, нежели по ссылке с типом объекта.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Номер слайда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2B2776E-3DB5-43AC-9D7D-24E68063EFA2}" type="slidenum">
              <a:rPr lang="ru-RU" altLang="ru-RU" sz="1400"/>
              <a:pPr>
                <a:spcBef>
                  <a:spcPct val="0"/>
                </a:spcBef>
                <a:buFontTx/>
                <a:buNone/>
              </a:pPr>
              <a:t>16</a:t>
            </a:fld>
            <a:endParaRPr lang="ru-RU" altLang="ru-RU" sz="1400"/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09600"/>
          </a:xfrm>
        </p:spPr>
        <p:txBody>
          <a:bodyPr/>
          <a:lstStyle/>
          <a:p>
            <a:pPr>
              <a:defRPr/>
            </a:pP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Animals</a:t>
            </a:r>
            <a:endParaRPr lang="ru-RU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436" name="Прямоугольник 3"/>
          <p:cNvSpPr>
            <a:spLocks noChangeArrowheads="1"/>
          </p:cNvSpPr>
          <p:nvPr/>
        </p:nvSpPr>
        <p:spPr bwMode="auto">
          <a:xfrm>
            <a:off x="381000" y="720725"/>
            <a:ext cx="8382000" cy="3970338"/>
          </a:xfrm>
          <a:prstGeom prst="rect">
            <a:avLst/>
          </a:prstGeom>
          <a:noFill/>
          <a:ln w="127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800" b="1" dirty="0"/>
              <a:t>Определить абстрактный класс «Животное». Животное характеризуется возрастом. </a:t>
            </a:r>
            <a:endParaRPr lang="en-US" altLang="ru-RU" sz="1800" b="1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800" b="1" dirty="0"/>
              <a:t>Определить интерфейсы «Прыгать», «Бегать», специфицирующие соответствующие методы.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800" b="1" dirty="0"/>
              <a:t>Описать классы, наследники класса «Животное», реализующие необходимые интерфейсы: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800" b="1" dirty="0"/>
              <a:t>«Таракан» - таракан может бегать с известной скоростью (каждый таракан с разной).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800" b="1" dirty="0"/>
              <a:t>«Кенгуру» – кенгуру не может бегать, но может прыгать.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800" b="1" dirty="0"/>
              <a:t>«Гепард» – гепард может и бегать и прыгать.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800" b="1" dirty="0"/>
              <a:t>Создать массив животных разных типов, инициализируя их характеристики (возраст, длина прыжка, скорость) случайными значениями.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800" b="1" dirty="0"/>
              <a:t>Вывести массив на экран.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Номер слайда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03F1A24-647A-4D20-AD1F-82BBFFEE352B}" type="slidenum">
              <a:rPr lang="ru-RU" altLang="ru-RU" sz="1400"/>
              <a:pPr>
                <a:spcBef>
                  <a:spcPct val="0"/>
                </a:spcBef>
                <a:buFontTx/>
                <a:buNone/>
              </a:pPr>
              <a:t>17</a:t>
            </a:fld>
            <a:endParaRPr lang="ru-RU" altLang="ru-RU" sz="1400"/>
          </a:p>
        </p:txBody>
      </p:sp>
      <p:sp>
        <p:nvSpPr>
          <p:cNvPr id="5" name="Заголовок 1"/>
          <p:cNvSpPr txBox="1">
            <a:spLocks/>
          </p:cNvSpPr>
          <p:nvPr/>
        </p:nvSpPr>
        <p:spPr bwMode="auto">
          <a:xfrm>
            <a:off x="457200" y="0"/>
            <a:ext cx="8229600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5</a:t>
            </a:r>
            <a:endParaRPr lang="ru-RU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90500" y="976692"/>
            <a:ext cx="8763000" cy="4278094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abstract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Animal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>
              <a:defRPr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age; </a:t>
            </a:r>
            <a:r>
              <a:rPr lang="en-US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ru-RU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возраст животного</a:t>
            </a:r>
            <a:endParaRPr lang="ru-RU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defRPr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Animal(</a:t>
            </a:r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age) { Age = age;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</a:t>
            </a:r>
          </a:p>
          <a:p>
            <a:pPr>
              <a:defRPr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Age {</a:t>
            </a:r>
          </a:p>
          <a:p>
            <a:pPr>
              <a:defRPr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age; }</a:t>
            </a:r>
          </a:p>
          <a:p>
            <a:pPr>
              <a:defRPr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age =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pPr>
              <a:defRPr/>
            </a:pP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}</a:t>
            </a:r>
          </a:p>
          <a:p>
            <a:pPr>
              <a:defRPr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Descript() {</a:t>
            </a:r>
          </a:p>
          <a:p>
            <a:pPr>
              <a:defRPr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.Format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"{0}. </a:t>
            </a:r>
            <a:r>
              <a:rPr lang="ru-RU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Возраст: {1}"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.GetType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().Name, Age);</a:t>
            </a:r>
          </a:p>
          <a:p>
            <a:pPr>
              <a:defRPr/>
            </a:pP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}</a:t>
            </a:r>
          </a:p>
          <a:p>
            <a:pPr>
              <a:defRPr/>
            </a:pP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>
              <a:defRPr/>
            </a:pP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interface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IRun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  <a:r>
              <a:rPr lang="en-US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ru-RU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Бег</a:t>
            </a:r>
            <a:endParaRPr lang="ru-RU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defRPr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Run();</a:t>
            </a:r>
          </a:p>
          <a:p>
            <a:pPr>
              <a:defRPr/>
            </a:pP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>
              <a:defRPr/>
            </a:pP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interface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IJump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  <a:r>
              <a:rPr lang="en-US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ru-RU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Прыжки</a:t>
            </a:r>
            <a:endParaRPr lang="ru-RU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defRPr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Jump();</a:t>
            </a:r>
          </a:p>
          <a:p>
            <a:pPr>
              <a:defRPr/>
            </a:pP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sz="1600" b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Номер слайда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4594B7E-4CF6-4659-92A6-E46A8B5F0DD5}" type="slidenum">
              <a:rPr lang="ru-RU" altLang="ru-RU" sz="1400"/>
              <a:pPr>
                <a:spcBef>
                  <a:spcPct val="0"/>
                </a:spcBef>
                <a:buFontTx/>
                <a:buNone/>
              </a:pPr>
              <a:t>18</a:t>
            </a:fld>
            <a:endParaRPr lang="ru-RU" altLang="ru-RU" sz="1400"/>
          </a:p>
        </p:txBody>
      </p:sp>
      <p:sp>
        <p:nvSpPr>
          <p:cNvPr id="5" name="Заголовок 1"/>
          <p:cNvSpPr txBox="1">
            <a:spLocks/>
          </p:cNvSpPr>
          <p:nvPr/>
        </p:nvSpPr>
        <p:spPr bwMode="auto">
          <a:xfrm>
            <a:off x="457200" y="0"/>
            <a:ext cx="8229600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endParaRPr lang="ru-RU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228600" y="1050081"/>
            <a:ext cx="8534400" cy="4524315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ru-RU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16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Cockroach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ru-RU" sz="16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Animal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ru-RU" sz="16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IRun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  <a:r>
              <a:rPr lang="ru-RU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//Таракан – животное и может бегать</a:t>
            </a:r>
            <a:endParaRPr lang="ru-RU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defRPr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speed;</a:t>
            </a:r>
          </a:p>
          <a:p>
            <a:pPr>
              <a:defRPr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Cockroach(</a:t>
            </a:r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age, </a:t>
            </a:r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speed) :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base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(age) {</a:t>
            </a:r>
          </a:p>
          <a:p>
            <a:pPr>
              <a:defRPr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.speed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speed;</a:t>
            </a:r>
          </a:p>
          <a:p>
            <a:pPr>
              <a:defRPr/>
            </a:pP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}</a:t>
            </a:r>
          </a:p>
          <a:p>
            <a:pPr>
              <a:defRPr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Run() {</a:t>
            </a:r>
          </a:p>
          <a:p>
            <a:pPr>
              <a:defRPr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.Format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Таракан бегает со скоростью {0} км/ч"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speed);</a:t>
            </a:r>
          </a:p>
          <a:p>
            <a:pPr>
              <a:defRPr/>
            </a:pP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}</a:t>
            </a:r>
          </a:p>
          <a:p>
            <a:pPr>
              <a:defRPr/>
            </a:pP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>
              <a:defRPr/>
            </a:pP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Kangaroo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US" sz="1600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Animal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IJump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  <a:r>
              <a:rPr lang="en-US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ru-RU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Кенгуру животное и может прыгать</a:t>
            </a:r>
            <a:endParaRPr lang="ru-RU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defRPr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length;</a:t>
            </a:r>
          </a:p>
          <a:p>
            <a:pPr>
              <a:defRPr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Kangaroo(</a:t>
            </a:r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age, </a:t>
            </a:r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length) :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base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(age) {</a:t>
            </a:r>
          </a:p>
          <a:p>
            <a:pPr>
              <a:defRPr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.length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length;</a:t>
            </a:r>
          </a:p>
          <a:p>
            <a:pPr>
              <a:defRPr/>
            </a:pP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}</a:t>
            </a:r>
          </a:p>
          <a:p>
            <a:pPr>
              <a:defRPr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Jump() {</a:t>
            </a:r>
          </a:p>
          <a:p>
            <a:pPr>
              <a:defRPr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.Format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Кенгуру прыгает на {0} м"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length);</a:t>
            </a:r>
          </a:p>
          <a:p>
            <a:pPr>
              <a:defRPr/>
            </a:pP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}</a:t>
            </a:r>
          </a:p>
          <a:p>
            <a:pPr>
              <a:defRPr/>
            </a:pP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sz="1600" b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Номер слайда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7C4FA99-80F7-4205-A06E-948137EB3824}" type="slidenum">
              <a:rPr lang="ru-RU" altLang="ru-RU" sz="1400"/>
              <a:pPr>
                <a:spcBef>
                  <a:spcPct val="0"/>
                </a:spcBef>
                <a:buFontTx/>
                <a:buNone/>
              </a:pPr>
              <a:t>19</a:t>
            </a:fld>
            <a:endParaRPr lang="ru-RU" altLang="ru-RU" sz="1400"/>
          </a:p>
        </p:txBody>
      </p:sp>
      <p:sp>
        <p:nvSpPr>
          <p:cNvPr id="5" name="Заголовок 1"/>
          <p:cNvSpPr txBox="1">
            <a:spLocks/>
          </p:cNvSpPr>
          <p:nvPr/>
        </p:nvSpPr>
        <p:spPr bwMode="auto">
          <a:xfrm>
            <a:off x="457200" y="0"/>
            <a:ext cx="8229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endParaRPr lang="ru-RU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304800" y="1066800"/>
            <a:ext cx="8610600" cy="3785652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Cheetah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US" sz="1600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Animal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IRun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IJump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  <a:r>
              <a:rPr lang="en-US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ru-RU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Гепард животное, может бегать и </a:t>
            </a:r>
            <a:r>
              <a:rPr lang="en-US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					   </a:t>
            </a:r>
            <a:r>
              <a:rPr lang="ru-RU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//прыгать</a:t>
            </a:r>
            <a:endParaRPr lang="ru-RU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defRPr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speed;</a:t>
            </a:r>
          </a:p>
          <a:p>
            <a:pPr>
              <a:defRPr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length;</a:t>
            </a:r>
          </a:p>
          <a:p>
            <a:pPr>
              <a:defRPr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Cheetah(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age,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speed,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length) :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base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(age) {</a:t>
            </a:r>
          </a:p>
          <a:p>
            <a:pPr>
              <a:defRPr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.speed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speed;</a:t>
            </a:r>
          </a:p>
          <a:p>
            <a:pPr>
              <a:defRPr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.length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length;</a:t>
            </a:r>
          </a:p>
          <a:p>
            <a:pPr>
              <a:defRPr/>
            </a:pP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}</a:t>
            </a:r>
          </a:p>
          <a:p>
            <a:pPr>
              <a:defRPr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Run() {</a:t>
            </a:r>
          </a:p>
          <a:p>
            <a:pPr>
              <a:defRPr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.Format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Гепард бегает со скоростью {0} км/ч"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speed);</a:t>
            </a:r>
          </a:p>
          <a:p>
            <a:pPr>
              <a:defRPr/>
            </a:pP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}</a:t>
            </a:r>
          </a:p>
          <a:p>
            <a:pPr>
              <a:defRPr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Jump() {</a:t>
            </a:r>
          </a:p>
          <a:p>
            <a:pPr>
              <a:defRPr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.Format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Гепард прыгает на {0} м"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length);</a:t>
            </a:r>
          </a:p>
          <a:p>
            <a:pPr>
              <a:defRPr/>
            </a:pP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}</a:t>
            </a:r>
          </a:p>
          <a:p>
            <a:pPr>
              <a:defRPr/>
            </a:pP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sz="1600" b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Номер слайда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80FBE1D-093A-4001-A97C-DF326F5573C8}" type="slidenum">
              <a:rPr lang="ru-RU" altLang="ru-RU" sz="1400"/>
              <a:pPr>
                <a:spcBef>
                  <a:spcPct val="0"/>
                </a:spcBef>
                <a:buFontTx/>
                <a:buNone/>
              </a:pPr>
              <a:t>2</a:t>
            </a:fld>
            <a:endParaRPr lang="ru-RU" altLang="ru-RU" sz="1400"/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533400"/>
          </a:xfrm>
        </p:spPr>
        <p:txBody>
          <a:bodyPr/>
          <a:lstStyle/>
          <a:p>
            <a:pPr>
              <a:defRPr/>
            </a:pP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1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ITransformable</a:t>
            </a:r>
            <a:endParaRPr lang="ru-RU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124" name="Прямоугольник 3"/>
          <p:cNvSpPr>
            <a:spLocks noChangeArrowheads="1"/>
          </p:cNvSpPr>
          <p:nvPr/>
        </p:nvSpPr>
        <p:spPr bwMode="auto">
          <a:xfrm>
            <a:off x="304800" y="720725"/>
            <a:ext cx="8610600" cy="2308225"/>
          </a:xfrm>
          <a:prstGeom prst="rect">
            <a:avLst/>
          </a:prstGeom>
          <a:noFill/>
          <a:ln w="127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1800" b="1" dirty="0"/>
              <a:t>Определить интерфейс, специфицирующий средства обработки геометрических фигур. 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1800" b="1" dirty="0"/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1800" b="1" dirty="0"/>
              <a:t>Определить два класса: «круг» и «куб», реализующие интерфейс. 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1800" b="1" dirty="0"/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1800" b="1" dirty="0"/>
              <a:t>Определить нестатический метод с параметром, имеющим тип интерфейса. Метод должен выводить сведения об объекте того класса, ссылка на который использована в качестве аргумента.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Номер слайда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4A881F1-71B5-4F58-A8C3-A33E1DADC724}" type="slidenum">
              <a:rPr lang="ru-RU" altLang="ru-RU" sz="1400"/>
              <a:pPr>
                <a:spcBef>
                  <a:spcPct val="0"/>
                </a:spcBef>
                <a:buFontTx/>
                <a:buNone/>
              </a:pPr>
              <a:t>20</a:t>
            </a:fld>
            <a:endParaRPr lang="ru-RU" altLang="ru-RU" sz="1400"/>
          </a:p>
        </p:txBody>
      </p:sp>
      <p:sp>
        <p:nvSpPr>
          <p:cNvPr id="5" name="Заголовок 1"/>
          <p:cNvSpPr txBox="1">
            <a:spLocks/>
          </p:cNvSpPr>
          <p:nvPr/>
        </p:nvSpPr>
        <p:spPr bwMode="auto">
          <a:xfrm>
            <a:off x="457200" y="0"/>
            <a:ext cx="8229600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endParaRPr lang="ru-RU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495300" y="360363"/>
            <a:ext cx="8153400" cy="5509200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ru-RU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16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Animal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</a:t>
            </a:r>
            <a:r>
              <a:rPr lang="ru-RU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enZoo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 </a:t>
            </a:r>
            <a:r>
              <a:rPr lang="ru-RU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//Создание массива животных</a:t>
            </a:r>
            <a:endParaRPr lang="ru-RU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defRPr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600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Animal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Zoo;</a:t>
            </a:r>
          </a:p>
          <a:p>
            <a:pPr>
              <a:defRPr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600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Random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gen =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Random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>
              <a:defRPr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Zoo =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Animal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[10];</a:t>
            </a:r>
          </a:p>
          <a:p>
            <a:pPr>
              <a:defRPr/>
            </a:pPr>
            <a:r>
              <a:rPr lang="nn-NO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nn-NO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n-NO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 = 0; i &lt; 10; i++) {</a:t>
            </a:r>
          </a:p>
          <a:p>
            <a:pPr>
              <a:defRPr/>
            </a:pPr>
            <a:r>
              <a:rPr lang="en-US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//0 –</a:t>
            </a:r>
            <a:r>
              <a:rPr lang="ru-RU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Таракан, 1 – Кенгуру, 2 - Гепард</a:t>
            </a:r>
            <a:endParaRPr lang="nn-NO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defRPr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AnimalType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gen.Next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(0, 3); </a:t>
            </a:r>
            <a:endParaRPr lang="ru-RU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defRPr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switch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AnimalType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pPr>
              <a:defRPr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0: </a:t>
            </a:r>
            <a:r>
              <a:rPr lang="en-US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ru-RU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Таракан</a:t>
            </a:r>
            <a:endParaRPr lang="ru-RU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defRPr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Zoo[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=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Cockroach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gen.Next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(0, 5),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gen.Next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(3, 8));</a:t>
            </a:r>
          </a:p>
          <a:p>
            <a:pPr>
              <a:defRPr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break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defRPr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1: </a:t>
            </a:r>
            <a:r>
              <a:rPr lang="en-US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ru-RU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Кенгуру</a:t>
            </a:r>
            <a:endParaRPr lang="ru-RU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defRPr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Zoo[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=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Kangaroo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gen.Next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(0, 30),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gen.Next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(1, 5));</a:t>
            </a:r>
          </a:p>
          <a:p>
            <a:pPr>
              <a:defRPr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break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defRPr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2: </a:t>
            </a:r>
            <a:r>
              <a:rPr lang="en-US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ru-RU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Гепард</a:t>
            </a:r>
            <a:endParaRPr lang="ru-RU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defRPr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Zoo[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=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Cheetah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gen.Next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(0, 30), </a:t>
            </a:r>
          </a:p>
          <a:p>
            <a:pPr>
              <a:defRPr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	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gen.Next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(70, 120),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gen.Next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(3, 8));</a:t>
            </a:r>
          </a:p>
          <a:p>
            <a:pPr>
              <a:defRPr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break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defRPr/>
            </a:pP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}</a:t>
            </a:r>
          </a:p>
          <a:p>
            <a:pPr>
              <a:defRPr/>
            </a:pP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}</a:t>
            </a:r>
          </a:p>
          <a:p>
            <a:pPr>
              <a:defRPr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Zoo;</a:t>
            </a:r>
          </a:p>
          <a:p>
            <a:pPr>
              <a:defRPr/>
            </a:pP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sz="1600" b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Номер слайда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3326601-7459-4944-B2E4-F10F30566A83}" type="slidenum">
              <a:rPr lang="ru-RU" altLang="ru-RU" sz="1400"/>
              <a:pPr>
                <a:spcBef>
                  <a:spcPct val="0"/>
                </a:spcBef>
                <a:buFontTx/>
                <a:buNone/>
              </a:pPr>
              <a:t>21</a:t>
            </a:fld>
            <a:endParaRPr lang="ru-RU" altLang="ru-RU" sz="1400"/>
          </a:p>
        </p:txBody>
      </p:sp>
      <p:sp>
        <p:nvSpPr>
          <p:cNvPr id="5" name="Заголовок 1"/>
          <p:cNvSpPr txBox="1">
            <a:spLocks/>
          </p:cNvSpPr>
          <p:nvPr/>
        </p:nvSpPr>
        <p:spPr bwMode="auto">
          <a:xfrm>
            <a:off x="457200" y="0"/>
            <a:ext cx="822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endParaRPr lang="ru-RU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228600" y="1066800"/>
            <a:ext cx="8305800" cy="3416320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pPr>
              <a:defRPr/>
            </a:pP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ru-RU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Animal</a:t>
            </a: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ru-RU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Zoo</a:t>
            </a: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</a:t>
            </a:r>
            <a:r>
              <a:rPr lang="ru-RU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enZoo</a:t>
            </a: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 </a:t>
            </a:r>
            <a:r>
              <a:rPr lang="ru-RU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//Создание массива животных</a:t>
            </a:r>
            <a:endParaRPr lang="ru-RU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defRPr/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foreach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Animal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An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Zoo) </a:t>
            </a:r>
            <a:r>
              <a:rPr lang="en-US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ru-RU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Вывод массива на экран</a:t>
            </a:r>
            <a:endParaRPr lang="ru-RU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defRPr/>
            </a:pP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{</a:t>
            </a:r>
          </a:p>
          <a:p>
            <a:pPr>
              <a:defRPr/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An.Descript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());</a:t>
            </a:r>
          </a:p>
          <a:p>
            <a:pPr>
              <a:defRPr/>
            </a:pP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ru-RU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ru-RU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</a:t>
            </a: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</a:t>
            </a: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IJump</a:t>
            </a: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ru-RU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//Если животное умеет прыгать</a:t>
            </a:r>
            <a:endParaRPr lang="ru-RU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defRPr/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en-US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(((</a:t>
            </a:r>
            <a:r>
              <a:rPr lang="en-US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IJump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)An).Jump());</a:t>
            </a:r>
          </a:p>
          <a:p>
            <a:pPr>
              <a:defRPr/>
            </a:pP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ru-RU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ru-RU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</a:t>
            </a: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</a:t>
            </a: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IRun</a:t>
            </a: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ru-RU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//Если животное умеет бегать</a:t>
            </a:r>
            <a:endParaRPr lang="ru-RU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defRPr/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en-US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(((</a:t>
            </a:r>
            <a:r>
              <a:rPr lang="en-US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IRun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)An).Run());</a:t>
            </a:r>
          </a:p>
          <a:p>
            <a:pPr>
              <a:defRPr/>
            </a:pP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</a:t>
            </a:r>
          </a:p>
          <a:p>
            <a:pPr>
              <a:defRPr/>
            </a:pPr>
            <a:endParaRPr lang="ru-RU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defRPr/>
            </a:pP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  <a:endParaRPr lang="ru-RU" b="1" dirty="0"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C0CEB3-A563-4C5A-8E3A-9766A56D8595}"/>
              </a:ext>
            </a:extLst>
          </p:cNvPr>
          <p:cNvSpPr txBox="1"/>
          <p:nvPr/>
        </p:nvSpPr>
        <p:spPr>
          <a:xfrm>
            <a:off x="228600" y="4617154"/>
            <a:ext cx="83058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b="1" dirty="0"/>
              <a:t>Самостоятельно</a:t>
            </a:r>
            <a:r>
              <a:rPr lang="en-US" altLang="ru-RU" b="1" dirty="0"/>
              <a:t>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dirty="0"/>
              <a:t>1) </a:t>
            </a:r>
            <a:r>
              <a:rPr lang="ru-RU" altLang="ru-RU" dirty="0"/>
              <a:t>Из коллекции</a:t>
            </a:r>
            <a:r>
              <a:rPr lang="ru-RU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Animal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создайте коллекцию содержащую только умеющих прыгать животных (</a:t>
            </a:r>
            <a:r>
              <a:rPr lang="ru-RU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ru-RU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ump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[]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). Продемонстрируйте прыжки.</a:t>
            </a:r>
            <a:endParaRPr lang="en-US" altLang="ru-RU" dirty="0"/>
          </a:p>
          <a:p>
            <a:pPr eaLnBrk="1" hangingPunct="1"/>
            <a:r>
              <a:rPr lang="en-US" altLang="ru-RU" dirty="0"/>
              <a:t>2) </a:t>
            </a:r>
            <a:r>
              <a:rPr lang="ru-RU" altLang="ru-RU" dirty="0"/>
              <a:t>Из коллекции</a:t>
            </a:r>
            <a:r>
              <a:rPr lang="ru-RU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Animal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создайте коллекцию содержащую только умеющих бегать животных (</a:t>
            </a:r>
            <a:r>
              <a:rPr lang="ru-RU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Run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[]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). Продемонстрируйте бег.</a:t>
            </a:r>
            <a:endParaRPr lang="en-US" altLang="ru-RU" dirty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 b="1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Номер слайда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6667BEA-DB20-4006-9C5D-AD3AA1439221}" type="slidenum">
              <a:rPr lang="ru-RU" altLang="ru-RU" sz="1400"/>
              <a:pPr>
                <a:spcBef>
                  <a:spcPct val="0"/>
                </a:spcBef>
                <a:buFontTx/>
                <a:buNone/>
              </a:pPr>
              <a:t>22</a:t>
            </a:fld>
            <a:endParaRPr lang="ru-RU" altLang="ru-RU" sz="1400"/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09600"/>
          </a:xfrm>
        </p:spPr>
        <p:txBody>
          <a:bodyPr/>
          <a:lstStyle/>
          <a:p>
            <a:pPr>
              <a:defRPr/>
            </a:pP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</a:t>
            </a: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Вычисление корня</a:t>
            </a:r>
          </a:p>
        </p:txBody>
      </p:sp>
      <p:sp>
        <p:nvSpPr>
          <p:cNvPr id="24580" name="Прямоугольник 3"/>
          <p:cNvSpPr>
            <a:spLocks noChangeArrowheads="1"/>
          </p:cNvSpPr>
          <p:nvPr/>
        </p:nvSpPr>
        <p:spPr bwMode="auto">
          <a:xfrm>
            <a:off x="225425" y="762000"/>
            <a:ext cx="8691563" cy="1477963"/>
          </a:xfrm>
          <a:prstGeom prst="rect">
            <a:avLst/>
          </a:prstGeom>
          <a:noFill/>
          <a:ln w="127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800" dirty="0"/>
              <a:t>Реализовать вычисление корня математической функции с заданной точностью.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800" dirty="0"/>
              <a:t>Интерфейсами представить математическую функцию и метод для вычисления корня.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800" dirty="0"/>
              <a:t>Определить класс, реализующий оба интерфейса.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63513"/>
            <a:ext cx="8229600" cy="487362"/>
          </a:xfrm>
        </p:spPr>
        <p:txBody>
          <a:bodyPr/>
          <a:lstStyle/>
          <a:p>
            <a:pPr>
              <a:defRPr/>
            </a:pPr>
            <a:r>
              <a:rPr lang="ru-RU" sz="2800" b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</a:t>
            </a:r>
            <a:r>
              <a:rPr lang="en-US" sz="2800" b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6</a:t>
            </a:r>
            <a:endParaRPr lang="ru-RU" sz="28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603" name="Номер слайда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EB905DC-A00C-4ADF-B9CE-790444F049FD}" type="slidenum">
              <a:rPr lang="ru-RU" altLang="ru-RU" sz="1400"/>
              <a:pPr>
                <a:spcBef>
                  <a:spcPct val="0"/>
                </a:spcBef>
                <a:buFontTx/>
                <a:buNone/>
              </a:pPr>
              <a:t>23</a:t>
            </a:fld>
            <a:endParaRPr lang="ru-RU" altLang="ru-RU" sz="1400"/>
          </a:p>
        </p:txBody>
      </p:sp>
      <p:sp>
        <p:nvSpPr>
          <p:cNvPr id="25604" name="TextBox 5"/>
          <p:cNvSpPr txBox="1">
            <a:spLocks noChangeArrowheads="1"/>
          </p:cNvSpPr>
          <p:nvPr/>
        </p:nvSpPr>
        <p:spPr bwMode="auto">
          <a:xfrm>
            <a:off x="342900" y="1057275"/>
            <a:ext cx="49895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ru-RU" altLang="ru-RU" sz="1800" b="1" i="1">
                <a:solidFill>
                  <a:srgbClr val="C00000"/>
                </a:solidFill>
              </a:rPr>
              <a:t>Код интерфейсов в библиотеке классов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90500" y="1600200"/>
            <a:ext cx="8763000" cy="2585323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interface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IInterFun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>
              <a:defRPr/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ArifmeticFuction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r);  </a:t>
            </a:r>
            <a:r>
              <a:rPr lang="en-US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математическая функция</a:t>
            </a:r>
            <a:endParaRPr lang="ru-RU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defRPr/>
            </a:pP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>
              <a:defRPr/>
            </a:pPr>
            <a:endParaRPr lang="en-US" b="1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defRPr/>
            </a:pP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interface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IInterRoot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>
              <a:defRPr/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RootSearch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            </a:t>
            </a:r>
            <a:r>
              <a:rPr lang="en-US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поиск корня </a:t>
            </a:r>
            <a:endParaRPr lang="ru-RU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defRPr/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IterationQuantity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    </a:t>
            </a:r>
            <a:r>
              <a:rPr lang="en-US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количество итераций</a:t>
            </a:r>
            <a:endParaRPr lang="ru-RU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defRPr/>
            </a:pPr>
            <a:endParaRPr lang="ru-RU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defRPr/>
            </a:pP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b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Номер слайда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2116AC1-B3AB-4A11-9B5A-E757C3A86FFC}" type="slidenum">
              <a:rPr lang="ru-RU" altLang="ru-RU" sz="1400"/>
              <a:pPr>
                <a:spcBef>
                  <a:spcPct val="0"/>
                </a:spcBef>
                <a:buFontTx/>
                <a:buNone/>
              </a:pPr>
              <a:t>24</a:t>
            </a:fld>
            <a:endParaRPr lang="ru-RU" altLang="ru-RU" sz="1400"/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pPr>
              <a:defRPr/>
            </a:pPr>
            <a:r>
              <a:rPr lang="ru-RU" sz="2800" b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</a:t>
            </a:r>
            <a:r>
              <a:rPr lang="en-US" sz="2800" b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6</a:t>
            </a:r>
            <a:endParaRPr lang="ru-RU" sz="28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628" name="TextBox 5"/>
          <p:cNvSpPr txBox="1">
            <a:spLocks noChangeArrowheads="1"/>
          </p:cNvSpPr>
          <p:nvPr/>
        </p:nvSpPr>
        <p:spPr bwMode="auto">
          <a:xfrm>
            <a:off x="381000" y="874713"/>
            <a:ext cx="41354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ru-RU" altLang="ru-RU" sz="1800" b="1" i="1">
                <a:solidFill>
                  <a:srgbClr val="C00000"/>
                </a:solidFill>
              </a:rPr>
              <a:t>Код класса в библиотеке классов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76200" y="1344288"/>
            <a:ext cx="8915400" cy="5078313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RealSearch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US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IInterFun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IInterRoot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>
              <a:defRPr/>
            </a:pP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a, b, </a:t>
            </a:r>
            <a:r>
              <a:rPr lang="ru-RU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eps</a:t>
            </a: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  </a:t>
            </a:r>
            <a:r>
              <a:rPr lang="ru-RU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границы интервала и точность</a:t>
            </a:r>
            <a:endParaRPr lang="ru-RU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defRPr/>
            </a:pP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iter</a:t>
            </a: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          </a:t>
            </a:r>
            <a:r>
              <a:rPr lang="ru-RU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количество итераций оценки корня</a:t>
            </a:r>
            <a:endParaRPr lang="ru-RU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defRPr/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IInterFun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.ArifmeticFuction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r) { </a:t>
            </a:r>
            <a:r>
              <a:rPr lang="en-US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реальная функция</a:t>
            </a:r>
            <a:endParaRPr lang="ru-RU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defRPr/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Math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.Sin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(r);</a:t>
            </a:r>
          </a:p>
          <a:p>
            <a:pPr>
              <a:defRPr/>
            </a:pP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>
              <a:defRPr/>
            </a:pPr>
            <a:r>
              <a:rPr lang="en-US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ru-RU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Конструктор объектов класса:</a:t>
            </a:r>
          </a:p>
          <a:p>
            <a:pPr>
              <a:defRPr/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RealSearch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ai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bi,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ei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pPr>
              <a:defRPr/>
            </a:pPr>
            <a:r>
              <a:rPr lang="it-IT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a = ai; b = bi; eps = ei; iter = 0;</a:t>
            </a:r>
          </a:p>
          <a:p>
            <a:pPr>
              <a:defRPr/>
            </a:pP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>
              <a:defRPr/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IterationQuantity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>
              <a:defRPr/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>
              <a:defRPr/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iter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== 0)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RootSearch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>
              <a:defRPr/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iter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defRPr/>
            </a:pP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pPr>
              <a:defRPr/>
            </a:pP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>
              <a:defRPr/>
            </a:pP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b="1" dirty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код метода </a:t>
            </a:r>
            <a:r>
              <a:rPr lang="en-US" b="1" dirty="0" err="1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RootSearch</a:t>
            </a:r>
            <a:r>
              <a:rPr lang="en-US" b="1" dirty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pPr>
              <a:defRPr/>
            </a:pPr>
            <a:r>
              <a:rPr lang="en-US" b="1" dirty="0"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b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Номер слайда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FA55062-546F-42ED-AB8E-9CF62ED7A884}" type="slidenum">
              <a:rPr lang="ru-RU" altLang="ru-RU" sz="1400"/>
              <a:pPr>
                <a:spcBef>
                  <a:spcPct val="0"/>
                </a:spcBef>
                <a:buFontTx/>
                <a:buNone/>
              </a:pPr>
              <a:t>25</a:t>
            </a:fld>
            <a:endParaRPr lang="ru-RU" altLang="ru-RU" sz="1400"/>
          </a:p>
        </p:txBody>
      </p:sp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pPr>
              <a:defRPr/>
            </a:pPr>
            <a:r>
              <a:rPr lang="ru-RU" sz="2800" b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</a:t>
            </a:r>
            <a:r>
              <a:rPr lang="en-US" sz="2800" b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6</a:t>
            </a:r>
            <a:endParaRPr lang="ru-RU" sz="28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464598" y="1331711"/>
            <a:ext cx="8229600" cy="4524315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ru-RU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поиск корня делением интервала пополам</a:t>
            </a:r>
            <a:endParaRPr lang="en-US" b="1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defRPr/>
            </a:pPr>
            <a:r>
              <a:rPr lang="ru-RU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RootSearch</a:t>
            </a: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 </a:t>
            </a:r>
          </a:p>
          <a:p>
            <a:pPr>
              <a:defRPr/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fx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fy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fc, x = a, y = b, c;</a:t>
            </a:r>
          </a:p>
          <a:p>
            <a:pPr>
              <a:defRPr/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fx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((</a:t>
            </a:r>
            <a:r>
              <a:rPr lang="en-US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IInterFun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).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ArifmeticFuction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(x);</a:t>
            </a:r>
          </a:p>
          <a:p>
            <a:pPr>
              <a:defRPr/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fy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((</a:t>
            </a:r>
            <a:r>
              <a:rPr lang="en-US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IInterFun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).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ArifmeticFuction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(y);</a:t>
            </a:r>
          </a:p>
          <a:p>
            <a:pPr>
              <a:defRPr/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fx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fy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&gt; 0)</a:t>
            </a:r>
          </a:p>
          <a:p>
            <a:pPr>
              <a:defRPr/>
            </a:pP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ru-RU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throw</a:t>
            </a: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Exception</a:t>
            </a: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ru-RU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"Ошибка в локализации корня!"</a:t>
            </a: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>
              <a:defRPr/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>
              <a:defRPr/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c = (y + x) / 2;</a:t>
            </a:r>
          </a:p>
          <a:p>
            <a:pPr>
              <a:defRPr/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fc = ((</a:t>
            </a:r>
            <a:r>
              <a:rPr lang="en-US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IInterFun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).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ArifmeticFuction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(c);</a:t>
            </a:r>
          </a:p>
          <a:p>
            <a:pPr>
              <a:defRPr/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(fc *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fx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&gt; 0) { x = c;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fx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fc; }</a:t>
            </a:r>
          </a:p>
          <a:p>
            <a:pPr>
              <a:defRPr/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y = c;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fy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fc; }</a:t>
            </a:r>
          </a:p>
          <a:p>
            <a:pPr>
              <a:defRPr/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iter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++;             </a:t>
            </a:r>
            <a:r>
              <a:rPr lang="en-US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подсчет итераций</a:t>
            </a:r>
            <a:endParaRPr lang="ru-RU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defRPr/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while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(fc != 0 &amp;&amp; y - x &gt; eps);</a:t>
            </a:r>
          </a:p>
          <a:p>
            <a:pPr>
              <a:defRPr/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c;</a:t>
            </a:r>
          </a:p>
          <a:p>
            <a:pPr>
              <a:defRPr/>
            </a:pP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ru-RU" b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Номер слайда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7E99649-8FF1-459E-BDD4-D01FA08827D6}" type="slidenum">
              <a:rPr lang="ru-RU" altLang="ru-RU" sz="1400"/>
              <a:pPr>
                <a:spcBef>
                  <a:spcPct val="0"/>
                </a:spcBef>
                <a:buFontTx/>
                <a:buNone/>
              </a:pPr>
              <a:t>26</a:t>
            </a:fld>
            <a:endParaRPr lang="ru-RU" altLang="ru-RU" sz="1400"/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450850" y="69850"/>
            <a:ext cx="8229600" cy="715963"/>
          </a:xfrm>
        </p:spPr>
        <p:txBody>
          <a:bodyPr/>
          <a:lstStyle/>
          <a:p>
            <a:pPr>
              <a:defRPr/>
            </a:pPr>
            <a:r>
              <a:rPr lang="ru-RU" sz="2800" b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</a:t>
            </a:r>
            <a:r>
              <a:rPr lang="en-US" sz="2800" b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6</a:t>
            </a:r>
            <a:endParaRPr lang="ru-RU" sz="28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304800" y="1166843"/>
            <a:ext cx="8458200" cy="2862322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Program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>
              <a:defRPr/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Main() {</a:t>
            </a:r>
          </a:p>
          <a:p>
            <a:pPr>
              <a:defRPr/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RealSearch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RealSearch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(-0.2, 0.3, 0.001);</a:t>
            </a:r>
          </a:p>
          <a:p>
            <a:pPr>
              <a:defRPr/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Корень функции </a:t>
            </a:r>
            <a:r>
              <a:rPr lang="en-US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Sin(x) = {0:G4}"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pPr>
              <a:defRPr/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       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func.RootSearch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());</a:t>
            </a:r>
          </a:p>
          <a:p>
            <a:pPr>
              <a:defRPr/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Количество итераций = "</a:t>
            </a: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</a:t>
            </a:r>
          </a:p>
          <a:p>
            <a:pPr>
              <a:defRPr/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       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func.IterationQuantity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>
              <a:defRPr/>
            </a:pPr>
            <a:endParaRPr lang="ru-RU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defRPr/>
            </a:pP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>
              <a:defRPr/>
            </a:pP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b="1" dirty="0"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96BC64-7A67-49EC-8ED3-61F2FC21C6A8}"/>
              </a:ext>
            </a:extLst>
          </p:cNvPr>
          <p:cNvSpPr txBox="1"/>
          <p:nvPr/>
        </p:nvSpPr>
        <p:spPr>
          <a:xfrm>
            <a:off x="304800" y="4410195"/>
            <a:ext cx="84582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b="1" dirty="0"/>
              <a:t>Самостоятельно</a:t>
            </a:r>
            <a:r>
              <a:rPr lang="en-US" altLang="ru-RU" b="1" dirty="0"/>
              <a:t>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800" dirty="0"/>
              <a:t>Произвести рефакторинг класса </a:t>
            </a:r>
            <a:r>
              <a:rPr lang="en-US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RealSearch</a:t>
            </a:r>
            <a:r>
              <a:rPr lang="ru-RU" altLang="ru-RU" sz="1800" dirty="0"/>
              <a:t>. </a:t>
            </a:r>
            <a:r>
              <a:rPr lang="ru-RU" altLang="ru-RU" dirty="0"/>
              <a:t>Убрать реализацию интерфейса </a:t>
            </a:r>
            <a:r>
              <a:rPr lang="en-US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IInterFun</a:t>
            </a:r>
            <a:r>
              <a:rPr lang="ru-RU" altLang="ru-RU" sz="1800" dirty="0"/>
              <a:t> непосредственно из класса. Вместо этого членом класса сделать интерфейсную ссылку, инициализируемую в конструкторе. Продемонстрировать работу программы на разных функциях, передаваемых через интерфейсную ссылку.</a:t>
            </a:r>
            <a:endParaRPr lang="ru-RU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Номер слайда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17BE790-DA31-45C1-A048-024029446D74}" type="slidenum">
              <a:rPr lang="ru-RU" altLang="ru-RU" sz="1400"/>
              <a:pPr>
                <a:spcBef>
                  <a:spcPct val="0"/>
                </a:spcBef>
                <a:buFontTx/>
                <a:buNone/>
              </a:pPr>
              <a:t>27</a:t>
            </a:fld>
            <a:endParaRPr lang="ru-RU" altLang="ru-RU" sz="1400"/>
          </a:p>
        </p:txBody>
      </p:sp>
      <p:sp>
        <p:nvSpPr>
          <p:cNvPr id="4" name="Заголовок 1"/>
          <p:cNvSpPr txBox="1">
            <a:spLocks/>
          </p:cNvSpPr>
          <p:nvPr/>
        </p:nvSpPr>
        <p:spPr bwMode="auto">
          <a:xfrm>
            <a:off x="457200" y="0"/>
            <a:ext cx="822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Домашняя работа</a:t>
            </a:r>
          </a:p>
        </p:txBody>
      </p:sp>
      <p:sp>
        <p:nvSpPr>
          <p:cNvPr id="29700" name="Прямоугольник 3"/>
          <p:cNvSpPr>
            <a:spLocks noChangeArrowheads="1"/>
          </p:cNvSpPr>
          <p:nvPr/>
        </p:nvSpPr>
        <p:spPr bwMode="auto">
          <a:xfrm>
            <a:off x="263525" y="838200"/>
            <a:ext cx="8615363" cy="3416300"/>
          </a:xfrm>
          <a:prstGeom prst="rect">
            <a:avLst/>
          </a:prstGeom>
          <a:noFill/>
          <a:ln w="127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800" b="1" dirty="0"/>
              <a:t>Определить абстрактный класс «Фигура».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800" b="1" dirty="0"/>
              <a:t>Определить классы, наследники класса «Фигура» : «Треугольник», «Квадрат», «Куб».</a:t>
            </a:r>
            <a:endParaRPr lang="en-US" altLang="ru-RU" sz="1800" b="1" dirty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 b="1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800" b="1" dirty="0"/>
              <a:t>Определить интерфейсы «Площадь», «Объем», специфицирующие соответствующие методы.</a:t>
            </a:r>
            <a:endParaRPr lang="en-US" altLang="ru-RU" sz="1800" b="1" dirty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 b="1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800" b="1" dirty="0"/>
              <a:t>Создать массив фигур, заполнив его элементами типа «Треугольник», «Квадрат» и «Куб». Вывести на печать массив. Для каждого элемента вывести значения площади (для куба – площади поверхности) и объема (для тех элементов, у которых он есть). Определить дополнительные  необходимые классы (точка на плоскости и в трехмерном пространстве).</a:t>
            </a:r>
          </a:p>
        </p:txBody>
      </p:sp>
      <p:sp>
        <p:nvSpPr>
          <p:cNvPr id="29701" name="Прямоугольник 3"/>
          <p:cNvSpPr>
            <a:spLocks noChangeArrowheads="1"/>
          </p:cNvSpPr>
          <p:nvPr/>
        </p:nvSpPr>
        <p:spPr bwMode="auto">
          <a:xfrm>
            <a:off x="263525" y="4695825"/>
            <a:ext cx="8615363" cy="1200150"/>
          </a:xfrm>
          <a:prstGeom prst="rect">
            <a:avLst/>
          </a:prstGeom>
          <a:noFill/>
          <a:ln w="127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800" b="1" dirty="0"/>
              <a:t>Изучите задание по программированию интерфейсов для языка </a:t>
            </a:r>
            <a:r>
              <a:rPr lang="en-US" altLang="ru-RU" sz="1800" b="1" dirty="0"/>
              <a:t>Java</a:t>
            </a:r>
            <a:r>
              <a:rPr lang="ru-RU" altLang="ru-RU" sz="1800" b="1" dirty="0"/>
              <a:t> </a:t>
            </a:r>
            <a:r>
              <a:rPr lang="en-US" altLang="ru-RU" sz="1800" b="1" dirty="0"/>
              <a:t>[</a:t>
            </a:r>
            <a:r>
              <a:rPr lang="en-US" altLang="ru-RU" sz="1800" b="1" dirty="0">
                <a:hlinkClick r:id="rId2"/>
              </a:rPr>
              <a:t>https://www.cs.colostate.edu/~cs161/Summer15/more_assignments/P5/P5.html</a:t>
            </a:r>
            <a:r>
              <a:rPr lang="en-US" altLang="ru-RU" sz="1800" b="1" dirty="0"/>
              <a:t>]</a:t>
            </a:r>
            <a:r>
              <a:rPr lang="ru-RU" altLang="ru-RU" sz="1800" b="1" dirty="0"/>
              <a:t>. Реализуйте предложенную систему типов на языке С</a:t>
            </a:r>
            <a:r>
              <a:rPr lang="en-US" altLang="ru-RU" sz="1800" b="1" dirty="0"/>
              <a:t>#</a:t>
            </a:r>
            <a:r>
              <a:rPr lang="ru-RU" altLang="ru-RU" sz="1800" b="1" dirty="0"/>
              <a:t>. Результаты работы продемонстрируйте на следующем занятии.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Номер слайда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9ADFD79-B4F1-4962-B5F6-3614E52A2F06}" type="slidenum">
              <a:rPr lang="ru-RU" altLang="ru-RU" sz="1400"/>
              <a:pPr>
                <a:spcBef>
                  <a:spcPct val="0"/>
                </a:spcBef>
                <a:buFontTx/>
                <a:buNone/>
              </a:pPr>
              <a:t>3</a:t>
            </a:fld>
            <a:endParaRPr lang="ru-RU" altLang="ru-RU" sz="1400"/>
          </a:p>
        </p:txBody>
      </p:sp>
      <p:sp>
        <p:nvSpPr>
          <p:cNvPr id="5" name="Заголовок 1"/>
          <p:cNvSpPr txBox="1">
            <a:spLocks/>
          </p:cNvSpPr>
          <p:nvPr/>
        </p:nvSpPr>
        <p:spPr bwMode="auto">
          <a:xfrm>
            <a:off x="457200" y="127000"/>
            <a:ext cx="822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ru-RU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381000" y="866979"/>
            <a:ext cx="8382000" cy="5355312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interface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ITransformable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  </a:t>
            </a:r>
            <a:r>
              <a:rPr lang="en-US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интерфейс преобразование</a:t>
            </a:r>
            <a:endParaRPr lang="ru-RU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defRPr/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Transform(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coef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   </a:t>
            </a:r>
            <a:r>
              <a:rPr lang="en-US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преобразовать </a:t>
            </a:r>
            <a:endParaRPr lang="ru-RU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defRPr/>
            </a:pP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>
              <a:defRPr/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Circle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US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ITransformable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  </a:t>
            </a:r>
            <a:r>
              <a:rPr lang="en-US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круг</a:t>
            </a:r>
            <a:endParaRPr lang="ru-RU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defRPr/>
            </a:pP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ru-RU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rad</a:t>
            </a: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1;     </a:t>
            </a:r>
            <a:r>
              <a:rPr lang="ru-RU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радиус круга</a:t>
            </a:r>
            <a:endParaRPr lang="ru-RU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defRPr/>
            </a:pPr>
            <a:r>
              <a:rPr lang="fr-FR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fr-FR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fr-FR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fr-FR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Transform</a:t>
            </a:r>
            <a:r>
              <a:rPr lang="fr-FR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fr-FR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fr-FR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coef) { rad *= coef; }</a:t>
            </a:r>
          </a:p>
          <a:p>
            <a:pPr>
              <a:defRPr/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override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ToString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</a:t>
            </a:r>
          </a:p>
          <a:p>
            <a:pPr>
              <a:defRPr/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.Format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Площадь круга: {0:</a:t>
            </a:r>
            <a:r>
              <a:rPr lang="en-US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G4}"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pPr>
              <a:defRPr/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      </a:t>
            </a:r>
            <a:r>
              <a:rPr lang="en-US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Math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.PI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 rad * rad);</a:t>
            </a:r>
          </a:p>
          <a:p>
            <a:pPr>
              <a:defRPr/>
            </a:pP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pPr>
              <a:defRPr/>
            </a:pP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>
              <a:defRPr/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Cube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US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ITransformable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  </a:t>
            </a:r>
            <a:r>
              <a:rPr lang="en-US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куб</a:t>
            </a:r>
            <a:endParaRPr lang="ru-RU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defRPr/>
            </a:pPr>
            <a:r>
              <a:rPr lang="fr-FR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fr-FR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fr-FR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rib = 1;     </a:t>
            </a:r>
            <a:r>
              <a:rPr lang="fr-FR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ребро куба</a:t>
            </a:r>
            <a:endParaRPr lang="fr-FR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defRPr/>
            </a:pPr>
            <a:r>
              <a:rPr lang="fr-FR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fr-FR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fr-FR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fr-FR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Transform</a:t>
            </a:r>
            <a:r>
              <a:rPr lang="fr-FR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fr-FR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fr-FR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coef) { rib *= coef; }</a:t>
            </a:r>
          </a:p>
          <a:p>
            <a:pPr>
              <a:defRPr/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override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ToString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</a:t>
            </a:r>
          </a:p>
          <a:p>
            <a:pPr>
              <a:defRPr/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.Format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Объем куба: {0:</a:t>
            </a:r>
            <a:r>
              <a:rPr lang="en-US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G4}"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pPr>
              <a:defRPr/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     rib * rib * rib);</a:t>
            </a:r>
          </a:p>
          <a:p>
            <a:pPr>
              <a:defRPr/>
            </a:pP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pPr>
              <a:defRPr/>
            </a:pP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ru-RU" b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Номер слайда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B3DC15B-BE90-49EA-8AEB-49EE910F6CD5}" type="slidenum">
              <a:rPr lang="ru-RU" altLang="ru-RU" sz="1400"/>
              <a:pPr>
                <a:spcBef>
                  <a:spcPct val="0"/>
                </a:spcBef>
                <a:buFontTx/>
                <a:buNone/>
              </a:pPr>
              <a:t>4</a:t>
            </a:fld>
            <a:endParaRPr lang="ru-RU" altLang="ru-RU" sz="1400"/>
          </a:p>
        </p:txBody>
      </p:sp>
      <p:sp>
        <p:nvSpPr>
          <p:cNvPr id="5" name="Заголовок 1"/>
          <p:cNvSpPr txBox="1">
            <a:spLocks/>
          </p:cNvSpPr>
          <p:nvPr/>
        </p:nvSpPr>
        <p:spPr bwMode="auto">
          <a:xfrm>
            <a:off x="482600" y="25400"/>
            <a:ext cx="8229600" cy="81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ru-RU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228600" y="838200"/>
            <a:ext cx="8572500" cy="4876800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Program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>
              <a:defRPr/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Report(</a:t>
            </a:r>
            <a:r>
              <a:rPr lang="en-US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ITransformable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g) {</a:t>
            </a:r>
          </a:p>
          <a:p>
            <a:pPr>
              <a:defRPr/>
            </a:pP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ru-RU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ru-RU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ru-RU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"Данные объекта класса {0}:"</a:t>
            </a: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pPr>
              <a:defRPr/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                      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g.GetType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());</a:t>
            </a:r>
          </a:p>
          <a:p>
            <a:pPr>
              <a:defRPr/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(g);</a:t>
            </a:r>
          </a:p>
          <a:p>
            <a:pPr>
              <a:defRPr/>
            </a:pP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pPr>
              <a:defRPr/>
            </a:pPr>
            <a:endParaRPr lang="ru-RU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defRPr/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Main() {</a:t>
            </a:r>
          </a:p>
          <a:p>
            <a:pPr>
              <a:defRPr/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Circle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cir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Circle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>
              <a:defRPr/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Report(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cir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>
              <a:defRPr/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Cube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cub =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Cube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>
              <a:defRPr/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Report(cub);</a:t>
            </a:r>
          </a:p>
          <a:p>
            <a:pPr>
              <a:defRPr/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ITransformable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ira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cir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defRPr/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Report(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ira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>
              <a:defRPr/>
            </a:pP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pPr>
              <a:defRPr/>
            </a:pPr>
            <a:endParaRPr lang="ru-RU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defRPr/>
            </a:pP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b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r>
              <a:rPr lang="ru-RU" sz="3200" b="1" dirty="0"/>
              <a:t>Задание к задаче 1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ACDC6-F0B4-4DE9-B83E-7232428C9018}" type="slidenum">
              <a:rPr lang="ru-RU" altLang="ru-RU" smtClean="0"/>
              <a:pPr/>
              <a:t>5</a:t>
            </a:fld>
            <a:endParaRPr lang="ru-RU" altLang="ru-RU"/>
          </a:p>
        </p:txBody>
      </p:sp>
      <p:sp>
        <p:nvSpPr>
          <p:cNvPr id="4" name="TextBox 3"/>
          <p:cNvSpPr txBox="1"/>
          <p:nvPr/>
        </p:nvSpPr>
        <p:spPr>
          <a:xfrm>
            <a:off x="228600" y="1062789"/>
            <a:ext cx="86106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Дополните проект классом «Правильная четырехгранная пирамида». </a:t>
            </a:r>
          </a:p>
          <a:p>
            <a:r>
              <a:rPr lang="ru-RU" sz="2000" dirty="0" err="1"/>
              <a:t>Автореализуемые</a:t>
            </a:r>
            <a:r>
              <a:rPr lang="ru-RU" sz="2000" dirty="0"/>
              <a:t> свойства: </a:t>
            </a:r>
          </a:p>
          <a:p>
            <a:r>
              <a:rPr lang="en-US" sz="2000" dirty="0"/>
              <a:t>B – </a:t>
            </a:r>
            <a:r>
              <a:rPr lang="ru-RU" sz="2000" dirty="0"/>
              <a:t>длина стороны основания</a:t>
            </a:r>
            <a:r>
              <a:rPr lang="en-US" sz="2000" dirty="0"/>
              <a:t>; H – </a:t>
            </a:r>
            <a:r>
              <a:rPr lang="ru-RU" sz="2000" dirty="0"/>
              <a:t>высота пирамиды;</a:t>
            </a:r>
          </a:p>
          <a:p>
            <a:r>
              <a:rPr lang="ru-RU" sz="2000" dirty="0"/>
              <a:t>Метод 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Transform</a:t>
            </a:r>
            <a:r>
              <a:rPr lang="ru-RU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увеличивает в</a:t>
            </a:r>
            <a:r>
              <a:rPr lang="ru-RU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coef</a:t>
            </a:r>
            <a:r>
              <a:rPr lang="ru-RU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раз значения </a:t>
            </a:r>
            <a:r>
              <a:rPr lang="en-US" sz="2000" dirty="0"/>
              <a:t>B </a:t>
            </a:r>
            <a:r>
              <a:rPr lang="ru-RU" sz="2000" dirty="0"/>
              <a:t>и</a:t>
            </a:r>
            <a:r>
              <a:rPr lang="en-US" sz="2000" dirty="0"/>
              <a:t> H</a:t>
            </a:r>
            <a:r>
              <a:rPr lang="ru-RU" sz="2000" dirty="0"/>
              <a:t>. </a:t>
            </a:r>
          </a:p>
          <a:p>
            <a:r>
              <a:rPr lang="ru-RU" sz="2000" dirty="0"/>
              <a:t>Метод </a:t>
            </a:r>
            <a:r>
              <a:rPr lang="en-US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ToString</a:t>
            </a:r>
            <a:r>
              <a:rPr lang="ru-RU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выводит объем пирамиды и площадь боковой </a:t>
            </a:r>
          </a:p>
          <a:p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поверхности.  </a:t>
            </a:r>
          </a:p>
          <a:p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В основной программе создать объект класса Пирамида, </a:t>
            </a:r>
          </a:p>
          <a:p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вывести сведения о пирамиде, затем применить к объекту </a:t>
            </a:r>
          </a:p>
          <a:p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метод 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Transform</a:t>
            </a:r>
            <a:r>
              <a:rPr lang="ru-RU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и вывести сведения об измененном объекте.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Внесите изменения в классы программы для корректной инициализации объектов и поддержания их корректного состояния.</a:t>
            </a:r>
            <a:endParaRPr lang="ru-RU" sz="2000" dirty="0"/>
          </a:p>
          <a:p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828537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Номер слайда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E3184E1-A4FD-40F4-81B7-5B4EE386D270}" type="slidenum">
              <a:rPr lang="ru-RU" altLang="ru-RU" sz="1400"/>
              <a:pPr>
                <a:spcBef>
                  <a:spcPct val="0"/>
                </a:spcBef>
                <a:buFontTx/>
                <a:buNone/>
              </a:pPr>
              <a:t>6</a:t>
            </a:fld>
            <a:endParaRPr lang="ru-RU" altLang="ru-RU" sz="1400"/>
          </a:p>
        </p:txBody>
      </p:sp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360363"/>
          </a:xfrm>
        </p:spPr>
        <p:txBody>
          <a:bodyPr/>
          <a:lstStyle/>
          <a:p>
            <a:pPr>
              <a:defRPr/>
            </a:pP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2</a:t>
            </a:r>
          </a:p>
        </p:txBody>
      </p:sp>
      <p:sp>
        <p:nvSpPr>
          <p:cNvPr id="8196" name="Прямоугольник 3"/>
          <p:cNvSpPr>
            <a:spLocks noChangeArrowheads="1"/>
          </p:cNvSpPr>
          <p:nvPr/>
        </p:nvSpPr>
        <p:spPr bwMode="auto">
          <a:xfrm>
            <a:off x="71438" y="468313"/>
            <a:ext cx="9001125" cy="584200"/>
          </a:xfrm>
          <a:prstGeom prst="rect">
            <a:avLst/>
          </a:prstGeom>
          <a:noFill/>
          <a:ln w="127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600" dirty="0"/>
              <a:t>Иллюстрация применения массива ссылок с типом интерфейса и методов с параметрами, имеющими тип</a:t>
            </a:r>
            <a:r>
              <a:rPr lang="en-US" altLang="ru-RU" sz="1600" dirty="0"/>
              <a:t>  </a:t>
            </a:r>
            <a:r>
              <a:rPr lang="ru-RU" altLang="ru-RU" sz="1600" dirty="0"/>
              <a:t>интерфейса.</a:t>
            </a:r>
          </a:p>
        </p:txBody>
      </p:sp>
      <p:pic>
        <p:nvPicPr>
          <p:cNvPr id="8197" name="Рисунок 10" descr="Вырезка экрана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7975" y="4302125"/>
            <a:ext cx="3679825" cy="187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66259" y="1126113"/>
            <a:ext cx="8996362" cy="5509200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Program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>
              <a:defRPr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Report(</a:t>
            </a:r>
            <a:r>
              <a:rPr lang="en-US" sz="16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ITransformable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g) {</a:t>
            </a:r>
          </a:p>
          <a:p>
            <a:pPr>
              <a:defRPr/>
            </a:pP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ru-RU" sz="16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ru-RU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ru-RU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"Данные объекта класса {0}:"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g.GetType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());</a:t>
            </a:r>
          </a:p>
          <a:p>
            <a:pPr>
              <a:defRPr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(g);</a:t>
            </a:r>
          </a:p>
          <a:p>
            <a:pPr>
              <a:defRPr/>
            </a:pP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>
              <a:defRPr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ITransformable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Mapping(</a:t>
            </a:r>
            <a:r>
              <a:rPr lang="en-US" sz="16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ITransformable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g,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d) {</a:t>
            </a:r>
          </a:p>
          <a:p>
            <a:pPr>
              <a:defRPr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g.Transform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(d);</a:t>
            </a:r>
          </a:p>
          <a:p>
            <a:pPr>
              <a:defRPr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g;</a:t>
            </a:r>
          </a:p>
          <a:p>
            <a:pPr>
              <a:defRPr/>
            </a:pP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>
              <a:defRPr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Main() {</a:t>
            </a:r>
          </a:p>
          <a:p>
            <a:pPr>
              <a:defRPr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ITransformable</a:t>
            </a:r>
            <a:r>
              <a:rPr lang="en-US" sz="1600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iarray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ITransformable</a:t>
            </a:r>
            <a:r>
              <a:rPr lang="en-US" sz="1600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[4];</a:t>
            </a:r>
          </a:p>
          <a:p>
            <a:pPr>
              <a:defRPr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ITransformable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ira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Circle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>
              <a:defRPr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iarray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[0] =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ira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defRPr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ira.Transform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(3);</a:t>
            </a:r>
          </a:p>
          <a:p>
            <a:pPr>
              <a:defRPr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iarray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[1] =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ira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defRPr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ira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Mapping(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Cube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(), 2);</a:t>
            </a:r>
          </a:p>
          <a:p>
            <a:pPr>
              <a:defRPr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iarray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[2] =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ira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defRPr/>
            </a:pP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iarray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[3] =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Circle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>
              <a:defRPr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foreach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6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ITransformable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obj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iarray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>
              <a:defRPr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Report(obj);</a:t>
            </a:r>
          </a:p>
          <a:p>
            <a:pPr>
              <a:defRPr/>
            </a:pP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>
              <a:defRPr/>
            </a:pP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sz="1600" b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29600" cy="457200"/>
          </a:xfrm>
        </p:spPr>
        <p:txBody>
          <a:bodyPr/>
          <a:lstStyle/>
          <a:p>
            <a:pPr>
              <a:defRPr/>
            </a:pPr>
            <a:r>
              <a:rPr lang="ru-RU" sz="2800" b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Задание к задачам 1 и 2</a:t>
            </a:r>
          </a:p>
        </p:txBody>
      </p:sp>
      <p:sp>
        <p:nvSpPr>
          <p:cNvPr id="9219" name="Номер слайда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72153FF-5218-48AE-800B-50E8E526EDFD}" type="slidenum">
              <a:rPr lang="ru-RU" altLang="ru-RU" sz="1400"/>
              <a:pPr>
                <a:spcBef>
                  <a:spcPct val="0"/>
                </a:spcBef>
                <a:buFontTx/>
                <a:buNone/>
              </a:pPr>
              <a:t>7</a:t>
            </a:fld>
            <a:endParaRPr lang="ru-RU" altLang="ru-RU" sz="1400"/>
          </a:p>
        </p:txBody>
      </p:sp>
      <p:sp>
        <p:nvSpPr>
          <p:cNvPr id="9220" name="Прямоугольник 3"/>
          <p:cNvSpPr>
            <a:spLocks noChangeArrowheads="1"/>
          </p:cNvSpPr>
          <p:nvPr/>
        </p:nvSpPr>
        <p:spPr bwMode="auto">
          <a:xfrm>
            <a:off x="304800" y="720725"/>
            <a:ext cx="8610600" cy="5632311"/>
          </a:xfrm>
          <a:prstGeom prst="rect">
            <a:avLst/>
          </a:prstGeom>
          <a:noFill/>
          <a:ln w="127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  <a:defRPr/>
            </a:pPr>
            <a:r>
              <a:rPr lang="ru-RU" altLang="ru-RU" sz="1800" b="1" dirty="0"/>
              <a:t>1) Определить класс: «цилиндр», реализующий интерфейс </a:t>
            </a:r>
            <a:r>
              <a:rPr lang="en-US" sz="18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ITransformable</a:t>
            </a:r>
            <a:r>
              <a:rPr lang="ru-RU" altLang="ru-RU" sz="1800" b="1" dirty="0"/>
              <a:t>. </a:t>
            </a:r>
          </a:p>
          <a:p>
            <a:pPr algn="just" eaLnBrk="1" hangingPunct="1">
              <a:spcBef>
                <a:spcPct val="0"/>
              </a:spcBef>
              <a:buFontTx/>
              <a:buNone/>
              <a:defRPr/>
            </a:pPr>
            <a:endParaRPr lang="ru-RU" altLang="ru-RU" sz="1800" b="1" dirty="0"/>
          </a:p>
          <a:p>
            <a:pPr algn="just" eaLnBrk="1" hangingPunct="1">
              <a:spcBef>
                <a:spcPct val="0"/>
              </a:spcBef>
              <a:buFontTx/>
              <a:buNone/>
              <a:defRPr/>
            </a:pPr>
            <a:r>
              <a:rPr lang="ru-RU" altLang="ru-RU" sz="1800" b="1" dirty="0"/>
              <a:t>В основной программе декларировать массив ссылок типа </a:t>
            </a:r>
            <a:r>
              <a:rPr lang="en-US" sz="18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ITransformable</a:t>
            </a:r>
            <a:r>
              <a:rPr lang="en-US" altLang="ru-RU" sz="1800" b="1" dirty="0"/>
              <a:t>. </a:t>
            </a:r>
            <a:r>
              <a:rPr lang="ru-RU" altLang="ru-RU" sz="1800" b="1" dirty="0"/>
              <a:t>Поместить в него три объекта: «круг», «куб» и «цилиндр»</a:t>
            </a:r>
            <a:r>
              <a:rPr lang="en-US" altLang="ru-RU" sz="1800" b="1" dirty="0"/>
              <a:t>. </a:t>
            </a:r>
            <a:r>
              <a:rPr lang="ru-RU" altLang="ru-RU" sz="1800" b="1" dirty="0"/>
              <a:t>Масштабировать объекты, используя обращения к методу </a:t>
            </a:r>
            <a:r>
              <a:rPr lang="en-US" altLang="ru-RU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ransform</a:t>
            </a:r>
            <a:r>
              <a:rPr lang="ru-RU" altLang="ru-RU" sz="1800" b="1" dirty="0"/>
              <a:t> с аргументом </a:t>
            </a:r>
            <a:r>
              <a:rPr lang="en-US" altLang="ru-RU" sz="1800" b="1" dirty="0">
                <a:solidFill>
                  <a:srgbClr val="0000FF"/>
                </a:solidFill>
              </a:rPr>
              <a:t>K</a:t>
            </a:r>
            <a:r>
              <a:rPr lang="ru-RU" altLang="ru-RU" sz="1800" b="1" dirty="0"/>
              <a:t> (</a:t>
            </a:r>
            <a:r>
              <a:rPr lang="en-US" altLang="ru-RU" sz="1800" b="1" dirty="0">
                <a:solidFill>
                  <a:srgbClr val="0000FF"/>
                </a:solidFill>
              </a:rPr>
              <a:t>K </a:t>
            </a:r>
            <a:r>
              <a:rPr lang="ru-RU" altLang="ru-RU" sz="1800" b="1" dirty="0"/>
              <a:t>вводится с клавиатуры пользователем). Вывести информацию об объектах до изменения и после изменения.</a:t>
            </a:r>
          </a:p>
          <a:p>
            <a:pPr algn="just" eaLnBrk="1" hangingPunct="1">
              <a:spcBef>
                <a:spcPct val="0"/>
              </a:spcBef>
              <a:buFontTx/>
              <a:buNone/>
              <a:defRPr/>
            </a:pPr>
            <a:endParaRPr lang="ru-RU" altLang="ru-RU" sz="1800" b="1" dirty="0"/>
          </a:p>
          <a:p>
            <a:pPr algn="just" eaLnBrk="1" hangingPunct="1">
              <a:spcBef>
                <a:spcPct val="0"/>
              </a:spcBef>
              <a:buFontTx/>
              <a:buNone/>
              <a:defRPr/>
            </a:pPr>
            <a:r>
              <a:rPr lang="ru-RU" altLang="ru-RU" sz="1800" b="1" dirty="0"/>
              <a:t>2) Определить класс: </a:t>
            </a:r>
            <a:r>
              <a:rPr lang="en-US" altLang="ru-RU" sz="1800" b="1" dirty="0">
                <a:solidFill>
                  <a:srgbClr val="0000FF"/>
                </a:solidFill>
              </a:rPr>
              <a:t>Function</a:t>
            </a:r>
            <a:r>
              <a:rPr lang="en-US" altLang="ru-RU" sz="1800" b="1" dirty="0"/>
              <a:t> – </a:t>
            </a:r>
            <a:r>
              <a:rPr lang="ru-RU" altLang="ru-RU" sz="1800" b="1" dirty="0"/>
              <a:t>линейная функция, заданная коэффициентами.  </a:t>
            </a:r>
            <a:r>
              <a:rPr lang="en-US" altLang="ru-RU" sz="1800" b="1" dirty="0">
                <a:solidFill>
                  <a:srgbClr val="0000FF"/>
                </a:solidFill>
              </a:rPr>
              <a:t>Function</a:t>
            </a:r>
            <a:r>
              <a:rPr lang="en-US" altLang="ru-RU" sz="1800" b="1" dirty="0"/>
              <a:t> </a:t>
            </a:r>
            <a:r>
              <a:rPr lang="ru-RU" altLang="ru-RU" sz="1800" b="1" dirty="0"/>
              <a:t>реализует интерфейс </a:t>
            </a:r>
            <a:r>
              <a:rPr lang="en-US" sz="18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ITransformable</a:t>
            </a:r>
            <a:r>
              <a:rPr lang="ru-RU" altLang="ru-RU" sz="1800" b="1" dirty="0"/>
              <a:t>,</a:t>
            </a:r>
            <a:r>
              <a:rPr lang="en-US" altLang="ru-RU" sz="1800" b="1" dirty="0"/>
              <a:t> </a:t>
            </a:r>
            <a:r>
              <a:rPr lang="ru-RU" altLang="ru-RU" sz="1800" b="1" dirty="0"/>
              <a:t>трансформация подразумевает смещение функции вдоль оси абсцисс на значение, переданное в качестве параметра.</a:t>
            </a:r>
          </a:p>
          <a:p>
            <a:pPr algn="just" eaLnBrk="1" hangingPunct="1">
              <a:spcBef>
                <a:spcPct val="0"/>
              </a:spcBef>
              <a:buFontTx/>
              <a:buNone/>
              <a:defRPr/>
            </a:pPr>
            <a:endParaRPr lang="ru-RU" altLang="ru-RU" sz="1800" b="1" dirty="0"/>
          </a:p>
          <a:p>
            <a:pPr algn="just" eaLnBrk="1" hangingPunct="1">
              <a:spcBef>
                <a:spcPct val="0"/>
              </a:spcBef>
              <a:buFontTx/>
              <a:buNone/>
              <a:defRPr/>
            </a:pPr>
            <a:r>
              <a:rPr lang="ru-RU" altLang="ru-RU" sz="1800" b="1" dirty="0"/>
              <a:t>В основной программе к массиву ссылок типа </a:t>
            </a:r>
            <a:r>
              <a:rPr lang="en-US" sz="18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ITransformable</a:t>
            </a:r>
            <a:r>
              <a:rPr lang="ru-RU" sz="1800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1800" b="1" dirty="0">
                <a:highlight>
                  <a:srgbClr val="FFFFFF"/>
                </a:highlight>
              </a:rPr>
              <a:t>добавить ещё одну и связать её с объектом типа </a:t>
            </a:r>
            <a:r>
              <a:rPr lang="en-US" sz="1800" b="1" dirty="0">
                <a:solidFill>
                  <a:srgbClr val="0000FF"/>
                </a:solidFill>
              </a:rPr>
              <a:t>Function</a:t>
            </a:r>
            <a:r>
              <a:rPr lang="ru-RU" sz="1800" b="1" dirty="0">
                <a:highlight>
                  <a:srgbClr val="FFFFFF"/>
                </a:highlight>
              </a:rPr>
              <a:t>. </a:t>
            </a:r>
            <a:r>
              <a:rPr lang="ru-RU" altLang="ru-RU" sz="1800" b="1" dirty="0"/>
              <a:t>Масштабировать объекты, используя обращения к методу </a:t>
            </a:r>
            <a:r>
              <a:rPr lang="en-US" altLang="ru-RU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ransform</a:t>
            </a:r>
            <a:r>
              <a:rPr lang="ru-RU" altLang="ru-RU" sz="1800" b="1" dirty="0"/>
              <a:t> с аргументом </a:t>
            </a:r>
            <a:r>
              <a:rPr lang="en-US" altLang="ru-RU" sz="1800" b="1" dirty="0">
                <a:solidFill>
                  <a:srgbClr val="0000FF"/>
                </a:solidFill>
              </a:rPr>
              <a:t>K</a:t>
            </a:r>
            <a:r>
              <a:rPr lang="ru-RU" altLang="ru-RU" sz="1800" b="1" dirty="0"/>
              <a:t> (</a:t>
            </a:r>
            <a:r>
              <a:rPr lang="en-US" altLang="ru-RU" sz="1800" b="1" dirty="0">
                <a:solidFill>
                  <a:srgbClr val="0000FF"/>
                </a:solidFill>
              </a:rPr>
              <a:t>K </a:t>
            </a:r>
            <a:r>
              <a:rPr lang="ru-RU" altLang="ru-RU" sz="1800" b="1" dirty="0"/>
              <a:t>вводится с клавиатуры пользователем). Вывести информацию об объектах до изменения и после изменения.</a:t>
            </a:r>
          </a:p>
          <a:p>
            <a:pPr algn="just" eaLnBrk="1" hangingPunct="1">
              <a:spcBef>
                <a:spcPct val="0"/>
              </a:spcBef>
              <a:buFontTx/>
              <a:buNone/>
              <a:defRPr/>
            </a:pPr>
            <a:endParaRPr lang="ru-RU" altLang="ru-RU" sz="1800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Номер слайда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0EC4826-F4FF-478D-9D80-6E8FBAD54B6C}" type="slidenum">
              <a:rPr lang="ru-RU" altLang="ru-RU" sz="1400"/>
              <a:pPr>
                <a:spcBef>
                  <a:spcPct val="0"/>
                </a:spcBef>
                <a:buFontTx/>
                <a:buNone/>
              </a:pPr>
              <a:t>8</a:t>
            </a:fld>
            <a:endParaRPr lang="ru-RU" altLang="ru-RU" sz="1400"/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09600"/>
          </a:xfrm>
        </p:spPr>
        <p:txBody>
          <a:bodyPr/>
          <a:lstStyle/>
          <a:p>
            <a:pPr>
              <a:defRPr/>
            </a:pP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3</a:t>
            </a:r>
          </a:p>
        </p:txBody>
      </p:sp>
      <p:sp>
        <p:nvSpPr>
          <p:cNvPr id="10244" name="Прямоугольник 3"/>
          <p:cNvSpPr>
            <a:spLocks noChangeArrowheads="1"/>
          </p:cNvSpPr>
          <p:nvPr/>
        </p:nvSpPr>
        <p:spPr bwMode="auto">
          <a:xfrm>
            <a:off x="304800" y="914400"/>
            <a:ext cx="8615363" cy="1200150"/>
          </a:xfrm>
          <a:prstGeom prst="rect">
            <a:avLst/>
          </a:prstGeom>
          <a:noFill/>
          <a:ln w="127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800" b="1"/>
              <a:t>Определить интерфейс числовых рядов с целочисленными членами. Реализуя интерфейс, определить класс для представления числового ряда Пелла: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800" b="1"/>
              <a:t>	</a:t>
            </a:r>
            <a:r>
              <a:rPr lang="en-US" altLang="ru-RU" sz="1800" b="1" i="1"/>
              <a:t>a</a:t>
            </a:r>
            <a:r>
              <a:rPr lang="en-US" altLang="ru-RU" sz="1800" b="1" i="1" baseline="-25000"/>
              <a:t>i</a:t>
            </a:r>
            <a:r>
              <a:rPr lang="en-US" altLang="ru-RU" sz="1800" b="1"/>
              <a:t> = </a:t>
            </a:r>
            <a:r>
              <a:rPr lang="en-US" altLang="ru-RU" sz="1800" b="1" i="1"/>
              <a:t>a</a:t>
            </a:r>
            <a:r>
              <a:rPr lang="en-US" altLang="ru-RU" sz="1800" b="1" i="1" baseline="-25000"/>
              <a:t>i</a:t>
            </a:r>
            <a:r>
              <a:rPr lang="en-US" altLang="ru-RU" sz="1800" b="1" baseline="-25000"/>
              <a:t>-2</a:t>
            </a:r>
            <a:r>
              <a:rPr lang="en-US" altLang="ru-RU" sz="1800" b="1"/>
              <a:t> + 2*</a:t>
            </a:r>
            <a:r>
              <a:rPr lang="en-US" altLang="ru-RU" sz="1800" b="1" i="1"/>
              <a:t>a</a:t>
            </a:r>
            <a:r>
              <a:rPr lang="en-US" altLang="ru-RU" sz="1800" b="1" i="1" baseline="-25000"/>
              <a:t>i</a:t>
            </a:r>
            <a:r>
              <a:rPr lang="en-US" altLang="ru-RU" sz="1800" b="1" baseline="-25000"/>
              <a:t>-1</a:t>
            </a:r>
            <a:r>
              <a:rPr lang="en-US" altLang="ru-RU" sz="1800" b="1"/>
              <a:t>; </a:t>
            </a:r>
            <a:r>
              <a:rPr lang="en-US" altLang="ru-RU" sz="1800" b="1" i="1"/>
              <a:t>i </a:t>
            </a:r>
            <a:r>
              <a:rPr lang="en-US" altLang="ru-RU" sz="1800" b="1"/>
              <a:t>&gt; 2; a</a:t>
            </a:r>
            <a:r>
              <a:rPr lang="en-US" altLang="ru-RU" sz="1800" b="1" baseline="-25000"/>
              <a:t>1</a:t>
            </a:r>
            <a:r>
              <a:rPr lang="en-US" altLang="ru-RU" sz="1800" b="1"/>
              <a:t> = 1,a</a:t>
            </a:r>
            <a:r>
              <a:rPr lang="en-US" altLang="ru-RU" sz="1800" b="1" baseline="-25000"/>
              <a:t>2</a:t>
            </a:r>
            <a:r>
              <a:rPr lang="en-US" altLang="ru-RU" sz="1800" b="1"/>
              <a:t> = 2.</a:t>
            </a:r>
            <a:endParaRPr lang="ru-RU" altLang="ru-RU" sz="1800" b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pPr>
              <a:defRPr/>
            </a:pP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3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ISeries</a:t>
            </a:r>
            <a:endParaRPr lang="ru-RU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267" name="Номер слайда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3E8F0A5-13F8-4496-872F-42F1D67A1418}" type="slidenum">
              <a:rPr lang="ru-RU" altLang="ru-RU" sz="1400"/>
              <a:pPr>
                <a:spcBef>
                  <a:spcPct val="0"/>
                </a:spcBef>
                <a:buFontTx/>
                <a:buNone/>
              </a:pPr>
              <a:t>9</a:t>
            </a:fld>
            <a:endParaRPr lang="ru-RU" altLang="ru-RU" sz="1400"/>
          </a:p>
        </p:txBody>
      </p:sp>
      <p:sp>
        <p:nvSpPr>
          <p:cNvPr id="4" name="Прямоугольник 3"/>
          <p:cNvSpPr/>
          <p:nvPr/>
        </p:nvSpPr>
        <p:spPr>
          <a:xfrm>
            <a:off x="381000" y="1219200"/>
            <a:ext cx="8229600" cy="1754326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interface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ISeries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{ </a:t>
            </a:r>
            <a:r>
              <a:rPr lang="en-US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интерфейс числовых рядов</a:t>
            </a:r>
            <a:endParaRPr lang="ru-RU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defRPr/>
            </a:pP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</a:p>
          <a:p>
            <a:pPr>
              <a:defRPr/>
            </a:pP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</a:t>
            </a:r>
            <a:r>
              <a:rPr lang="ru-RU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etBegin</a:t>
            </a: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            </a:t>
            </a:r>
            <a:r>
              <a:rPr lang="ru-RU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задать начальное состояние</a:t>
            </a:r>
            <a:endParaRPr lang="ru-RU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defRPr/>
            </a:pP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GetNext</a:t>
            </a: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  <a:r>
              <a:rPr lang="ru-RU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        </a:t>
            </a:r>
            <a:r>
              <a:rPr lang="ru-RU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вернуть очередной член ряда</a:t>
            </a:r>
            <a:endParaRPr lang="ru-RU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defRPr/>
            </a:pP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ru-RU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k] { </a:t>
            </a:r>
            <a:r>
              <a:rPr lang="ru-RU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    </a:t>
            </a:r>
            <a:r>
              <a:rPr lang="ru-RU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вернуть к-й член ряда</a:t>
            </a:r>
            <a:endParaRPr lang="ru-RU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defRPr/>
            </a:pP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b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Тема 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8575">
          <a:solidFill>
            <a:srgbClr val="0070C0"/>
          </a:solidFill>
          <a:miter lim="800000"/>
          <a:headEnd/>
          <a:tailEnd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</a:extLst>
      </a:spPr>
      <a:bodyPr>
        <a:spAutoFit/>
      </a:bodyPr>
      <a:lstStyle>
        <a:defPPr>
          <a:defRPr b="1" dirty="0"/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Тема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ма Offic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ма Offic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ма Offic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ма Offic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ма Offic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ма Offic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6827</TotalTime>
  <Words>3039</Words>
  <Application>Microsoft Office PowerPoint</Application>
  <PresentationFormat>Экран (4:3)</PresentationFormat>
  <Paragraphs>402</Paragraphs>
  <Slides>27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27</vt:i4>
      </vt:variant>
    </vt:vector>
  </HeadingPairs>
  <TitlesOfParts>
    <vt:vector size="31" baseType="lpstr">
      <vt:lpstr>Arial</vt:lpstr>
      <vt:lpstr>Calibri</vt:lpstr>
      <vt:lpstr>Consolas</vt:lpstr>
      <vt:lpstr>Тема Office</vt:lpstr>
      <vt:lpstr>Модуль 3, практическое занятие 3a</vt:lpstr>
      <vt:lpstr>Задача 1. ITransformable</vt:lpstr>
      <vt:lpstr>Презентация PowerPoint</vt:lpstr>
      <vt:lpstr>Презентация PowerPoint</vt:lpstr>
      <vt:lpstr>Задание к задаче 1</vt:lpstr>
      <vt:lpstr>Задача 2</vt:lpstr>
      <vt:lpstr>Задание к задачам 1 и 2</vt:lpstr>
      <vt:lpstr>Задача 3</vt:lpstr>
      <vt:lpstr>Задача 3. ISeries</vt:lpstr>
      <vt:lpstr>Задача 3</vt:lpstr>
      <vt:lpstr>Презентация PowerPoint</vt:lpstr>
      <vt:lpstr>Задание к задаче 3</vt:lpstr>
      <vt:lpstr>Задача 4. IPublication</vt:lpstr>
      <vt:lpstr>Презентация PowerPoint</vt:lpstr>
      <vt:lpstr>Презентация PowerPoint</vt:lpstr>
      <vt:lpstr>Задача 5. Animals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Задача 6. Вычисление корня</vt:lpstr>
      <vt:lpstr>Задача 6</vt:lpstr>
      <vt:lpstr>Задача 6</vt:lpstr>
      <vt:lpstr>Задача 6</vt:lpstr>
      <vt:lpstr>Задача 6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Olga Maksimenkova</dc:creator>
  <cp:lastModifiedBy>Дударев Виктор Анатольевич</cp:lastModifiedBy>
  <cp:revision>292</cp:revision>
  <cp:lastPrinted>1601-01-01T00:00:00Z</cp:lastPrinted>
  <dcterms:created xsi:type="dcterms:W3CDTF">1601-01-01T00:00:00Z</dcterms:created>
  <dcterms:modified xsi:type="dcterms:W3CDTF">2022-01-26T09:45:03Z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