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2" r:id="rId2"/>
    <p:sldId id="314" r:id="rId3"/>
    <p:sldId id="315" r:id="rId4"/>
    <p:sldId id="316" r:id="rId5"/>
    <p:sldId id="317" r:id="rId6"/>
    <p:sldId id="318" r:id="rId7"/>
    <p:sldId id="320" r:id="rId8"/>
    <p:sldId id="351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25" r:id="rId31"/>
    <p:sldId id="350" r:id="rId3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EB3C4F2-79BF-4154-B4DD-F0B6814D8117}" type="datetimeFigureOut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A7164D-2B57-4830-ACE5-F5466E44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73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221E1-5E86-4B44-8B00-450809202DE7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2AC0F-C3C6-41C5-AE6F-58DF454687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5518D-A38B-4F9B-BE16-9FF4C0A5F857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1F440-4042-450D-84F4-99DB49DBE9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1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611FD-AF0C-48FC-B6BE-E87BBAD0F48C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395B4-5E35-4CA0-B087-91D5913A8A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85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DFF5-FFC3-4376-B691-1E0C42477661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4D19F-9988-4E68-9CD0-1CD2E867EA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7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8B2E-DEF8-4098-A1EB-9BBB5D94F353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B24F-51A7-4283-9C34-2260B3104C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6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E0B3F-5643-4C3E-A096-4C63B90D8159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200CA-560F-4588-A9FE-A0BDA470A5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2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7CED1-4D30-4510-B697-EE14E0DFCFB4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DDED2-B6A1-49F6-B93D-5E61297955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2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F758A-CD2C-4658-A33D-855CB2DA3A38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1EB21-FC20-4571-AC47-859CABA85C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49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D90C1-07C5-4D16-8BA8-8217CFA82CF4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A36B-1B8B-4F89-B29D-1C52455A6D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95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DC7D7-4A26-4C95-8981-A18DCDF8552A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622F5-09DD-4E9B-92AA-38E6D07E9F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9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A2C8A-8C72-48C2-9476-FBC6A8F45A67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E1284-A269-4CD2-82DC-898F5D2294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39539A-A3FC-455C-8CC2-1A3E158BA4D6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63D1C7-532E-42BA-AD86-FDF7CD3A1D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11188" y="2060575"/>
            <a:ext cx="77724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практическое занятие </a:t>
            </a: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3b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5863" y="4149725"/>
            <a:ext cx="6835775" cy="16557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ru-RU" b="1" dirty="0">
                <a:solidFill>
                  <a:srgbClr val="009900"/>
                </a:solidFill>
              </a:rPr>
              <a:t>Агрегация и композиция классов</a:t>
            </a:r>
          </a:p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 </a:t>
            </a:r>
          </a:p>
          <a:p>
            <a:pPr eaLnBrk="1" hangingPunct="1"/>
            <a:endParaRPr lang="ru-RU" altLang="ru-RU" sz="2800" b="1" dirty="0">
              <a:solidFill>
                <a:srgbClr val="009900"/>
              </a:solidFill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  <a:cs typeface="Arial" panose="020B0604020202020204" pitchFamily="34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Библиотека классов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2BE9F0-E780-464A-9F50-1F8D34A0581F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295400"/>
            <a:ext cx="86868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Figures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"точка на плоскости"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 x = a; y = b;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Point() 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 { }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умолчания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x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y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 {     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(x - p.x) * (x - p.x) + 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(y - p.y) * (y - p.y);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5762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Библиотека классов</a:t>
            </a:r>
          </a:p>
        </p:txBody>
      </p:sp>
      <p:sp>
        <p:nvSpPr>
          <p:cNvPr id="51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E628BA-FF29-4E22-BE81-DE8951E0FA37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452021" y="1066800"/>
            <a:ext cx="85344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Композиция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вершины треугольника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длины сторон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xc,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(xc,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B.Norm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C.Norm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A.Norm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0, 0, 0, 0) { 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423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Библиотека классов</a:t>
            </a:r>
          </a:p>
        </p:txBody>
      </p:sp>
      <p:sp>
        <p:nvSpPr>
          <p:cNvPr id="614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835E4B-0386-472D-B5D8-384607FD41DF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76200" y="918503"/>
            <a:ext cx="89916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треугольника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temp, p = (a + b + c) / 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 = p * (p - a) * (p - b) * (p - c);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heck(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(P.X, P.Y, A.X, A.Y, B.X, B.Y);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(P.X, P.Y, A.X, A.Y, C.X, C.Y);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obj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(P.X, P.Y, B.X, B.Y, C.X, C.Y);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spbc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spbc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8865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Консольное приложение</a:t>
            </a:r>
          </a:p>
        </p:txBody>
      </p:sp>
      <p:sp>
        <p:nvSpPr>
          <p:cNvPr id="717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3AC657-7207-455F-8078-7A7F5BB05A2E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548680"/>
            <a:ext cx="8856984" cy="61863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композиция классов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Figures.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TriangleComp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(0,0,2,4,5,0);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ConsoleKeyInfo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Нажатая пользователем клавиша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Абсцисса точки: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Ордината точки: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(tri.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heck(point))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 принадлежит треугольнику!"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"Точка вне треугольника!"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нажмите клавишу ESC"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key 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key.Key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837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9F5CD2-D8DF-4414-882E-3EAC9E7599AC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501650" y="1447800"/>
            <a:ext cx="8001000" cy="286226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Используя библиотечный класс </a:t>
            </a:r>
            <a:r>
              <a:rPr lang="en-US" altLang="ru-RU" sz="1800" dirty="0"/>
              <a:t>Figure</a:t>
            </a:r>
            <a:r>
              <a:rPr lang="ru-RU" altLang="ru-RU" sz="1800" dirty="0"/>
              <a:t>.</a:t>
            </a:r>
            <a:r>
              <a:rPr lang="en-US" altLang="ru-RU" sz="1800" dirty="0"/>
              <a:t>Point</a:t>
            </a:r>
            <a:r>
              <a:rPr lang="ru-RU" altLang="ru-RU" sz="1800" dirty="0"/>
              <a:t>, определить в той же библиотеке класс T</a:t>
            </a:r>
            <a:r>
              <a:rPr lang="en-US" altLang="ru-RU" sz="1800" dirty="0"/>
              <a:t>r</a:t>
            </a:r>
            <a:r>
              <a:rPr lang="ru-RU" altLang="ru-RU" sz="1800" dirty="0" err="1"/>
              <a:t>iangle</a:t>
            </a:r>
            <a:r>
              <a:rPr lang="en-US" altLang="ru-RU" sz="1800" dirty="0" err="1"/>
              <a:t>Agg</a:t>
            </a:r>
            <a:r>
              <a:rPr lang="ru-RU" altLang="ru-RU" sz="1800" dirty="0"/>
              <a:t> – </a:t>
            </a:r>
            <a:r>
              <a:rPr lang="ru-RU" altLang="ru-RU" sz="1800" b="1" dirty="0">
                <a:solidFill>
                  <a:srgbClr val="FF0000"/>
                </a:solidFill>
              </a:rPr>
              <a:t>агрегация трех точек </a:t>
            </a:r>
            <a:r>
              <a:rPr lang="ru-RU" altLang="ru-RU" sz="1800" dirty="0"/>
              <a:t>– вершин треугольника. Поля класса: вершины треугольника и размеры сторон; свойство – площадь треугольника; метод для оценки попадания точки в треугольник.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отдельном приложении (проекты </a:t>
            </a:r>
            <a:r>
              <a:rPr lang="en-US" altLang="ru-RU" sz="1800" dirty="0" err="1"/>
              <a:t>ConsoleAgg</a:t>
            </a:r>
            <a:r>
              <a:rPr lang="en-US" altLang="ru-RU" sz="1800" dirty="0"/>
              <a:t> </a:t>
            </a:r>
            <a:r>
              <a:rPr lang="ru-RU" altLang="ru-RU" sz="1800" dirty="0"/>
              <a:t>и </a:t>
            </a:r>
            <a:r>
              <a:rPr lang="ru-RU" altLang="ru-RU" sz="1800" dirty="0" err="1"/>
              <a:t>Windows</a:t>
            </a:r>
            <a:r>
              <a:rPr lang="en-US" altLang="ru-RU" sz="1800" dirty="0" err="1"/>
              <a:t>Agg</a:t>
            </a:r>
            <a:r>
              <a:rPr lang="ru-RU" altLang="ru-RU" sz="1800" dirty="0"/>
              <a:t>) определить вершины треугольника, построить на их основе объект класса T</a:t>
            </a:r>
            <a:r>
              <a:rPr lang="en-US" altLang="ru-RU" sz="1800" dirty="0"/>
              <a:t>r</a:t>
            </a:r>
            <a:r>
              <a:rPr lang="ru-RU" altLang="ru-RU" sz="1800" dirty="0" err="1"/>
              <a:t>iangle</a:t>
            </a:r>
            <a:r>
              <a:rPr lang="en-US" altLang="ru-RU" sz="1800" dirty="0" err="1"/>
              <a:t>Agg</a:t>
            </a:r>
            <a:r>
              <a:rPr lang="ru-RU" altLang="ru-RU" sz="1800" dirty="0"/>
              <a:t>, затем, вводя координаты точки, оценивать ее принадлежность треугольнику.  </a:t>
            </a:r>
          </a:p>
        </p:txBody>
      </p:sp>
    </p:spTree>
    <p:extLst>
      <p:ext uri="{BB962C8B-B14F-4D97-AF65-F5344CB8AC3E}">
        <p14:creationId xmlns:p14="http://schemas.microsoft.com/office/powerpoint/2010/main" val="367293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Библиотека классов</a:t>
            </a: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5FF491-E364-4CC3-B82E-8FE4F622E55B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291762"/>
            <a:ext cx="83820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Figures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TriangleAgg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Агрегация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ссылки на вершины треугольника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длины сторон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TriangleAgg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p1,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p2,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p3)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 = p1;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 = p2;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 = p3;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B.norm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C.norm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A.norm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5654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Библиотека классов</a:t>
            </a:r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F119D6-69A0-4F25-BA59-DBBB2E43DC6A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190500" y="1355755"/>
            <a:ext cx="87630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треугольника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temp, p = (a + b + c) / 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temp = p * (p - a) * (p - b) * (p - c);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  <a:p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Check(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TriangleAgg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(P, A, B)).Square;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TriangleAgg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(P, A, C)).Square;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spbc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TriangleAgg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(P, B, C)).Square;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spbc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9999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Консольное приложение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6632BF-6D29-4FD5-8A14-91397C717EF8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266700" y="676569"/>
            <a:ext cx="8610600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4);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3);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Figures.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TriangleAgg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TriangleAgg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B, C);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ConsoleKeyInfo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Нажатая пользователем клавиша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Абсцисса точки: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Ордината точки: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tri.Check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(point))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 принадлежит треугольнику!"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"Точка вне треугольника!"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нажмите клавишу ESC"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key 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key.Key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7712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133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6494A5-7FA7-4E34-A586-220AD68D54C2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/>
          </a:p>
        </p:txBody>
      </p:sp>
      <p:sp>
        <p:nvSpPr>
          <p:cNvPr id="13316" name="Прямоугольник 3"/>
          <p:cNvSpPr>
            <a:spLocks noChangeArrowheads="1"/>
          </p:cNvSpPr>
          <p:nvPr/>
        </p:nvSpPr>
        <p:spPr bwMode="auto">
          <a:xfrm>
            <a:off x="519113" y="1143000"/>
            <a:ext cx="8305800" cy="286226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Определить класс </a:t>
            </a:r>
            <a:r>
              <a:rPr lang="ru-RU" altLang="ru-RU" sz="1800" b="1" dirty="0"/>
              <a:t>Прямой конус</a:t>
            </a:r>
            <a:r>
              <a:rPr lang="ru-RU" altLang="ru-RU" sz="1800" dirty="0"/>
              <a:t>, </a:t>
            </a:r>
            <a:r>
              <a:rPr lang="ru-RU" altLang="ru-RU" sz="1800" b="1" dirty="0">
                <a:solidFill>
                  <a:srgbClr val="FF0000"/>
                </a:solidFill>
              </a:rPr>
              <a:t>композиционно</a:t>
            </a:r>
            <a:r>
              <a:rPr lang="ru-RU" altLang="ru-RU" sz="1800" dirty="0"/>
              <a:t> построенный на классах </a:t>
            </a:r>
            <a:r>
              <a:rPr lang="ru-RU" altLang="ru-RU" sz="1800" b="1" dirty="0"/>
              <a:t>Окружность</a:t>
            </a:r>
            <a:r>
              <a:rPr lang="ru-RU" altLang="ru-RU" sz="1800" dirty="0"/>
              <a:t> (основание конуса) и </a:t>
            </a:r>
            <a:r>
              <a:rPr lang="ru-RU" altLang="ru-RU" sz="1800" b="1" dirty="0"/>
              <a:t>Точка</a:t>
            </a:r>
            <a:r>
              <a:rPr lang="ru-RU" altLang="ru-RU" sz="1800" dirty="0"/>
              <a:t> (вершина конуса).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каждом из классов перегрузить метод </a:t>
            </a:r>
            <a:r>
              <a:rPr lang="en-US" altLang="ru-RU" sz="1800" b="1" dirty="0" err="1"/>
              <a:t>ToString</a:t>
            </a:r>
            <a:r>
              <a:rPr lang="ru-RU" altLang="ru-RU" sz="1800" b="1" dirty="0"/>
              <a:t>()</a:t>
            </a:r>
            <a:r>
              <a:rPr lang="ru-RU" altLang="ru-RU" sz="1800" dirty="0"/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классе </a:t>
            </a:r>
            <a:r>
              <a:rPr lang="ru-RU" altLang="ru-RU" sz="1800" b="1" dirty="0"/>
              <a:t>Прямой конус</a:t>
            </a:r>
            <a:r>
              <a:rPr lang="ru-RU" altLang="ru-RU" sz="1800" dirty="0"/>
              <a:t> определить метод вычисления площади сечения, проходящего через вершину и диаметр основания конуса.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основной программе создать массив конусов, вывести информацию о них и вычислить сечения.</a:t>
            </a:r>
          </a:p>
        </p:txBody>
      </p:sp>
    </p:spTree>
    <p:extLst>
      <p:ext uri="{BB962C8B-B14F-4D97-AF65-F5344CB8AC3E}">
        <p14:creationId xmlns:p14="http://schemas.microsoft.com/office/powerpoint/2010/main" val="130115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Библиотека классов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C95B4E-E9C0-421A-A5DD-A3EBF17F940E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190500" y="620688"/>
            <a:ext cx="8763000" cy="61863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Shapes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координаты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свойства доступа к координатам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z; } }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Dot(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z) {   </a:t>
            </a:r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.z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z;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переопределение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{0:f2}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{1:f2} z = {2:f2}]"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x, y, z);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//end of Dot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//end of Shapes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9600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Агрегация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E641-41E6-4EA9-89E4-C2E5DF707765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816040"/>
            <a:ext cx="866713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rebuchet MS" panose="020B0603020202020204" pitchFamily="34" charset="0"/>
              </a:rPr>
              <a:t>Ассоциация</a:t>
            </a:r>
            <a:r>
              <a:rPr lang="ru-RU" dirty="0">
                <a:solidFill>
                  <a:srgbClr val="000000"/>
                </a:solidFill>
                <a:latin typeface="Trebuchet MS" panose="020B0603020202020204" pitchFamily="34" charset="0"/>
              </a:rPr>
              <a:t> –это двустороннее семантическое отношение классов.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2400" y="1392431"/>
            <a:ext cx="8667134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rebuchet MS" panose="020B0603020202020204" pitchFamily="34" charset="0"/>
              </a:rPr>
              <a:t>Агрегация</a:t>
            </a:r>
            <a:r>
              <a:rPr lang="ru-RU" dirty="0">
                <a:solidFill>
                  <a:srgbClr val="000000"/>
                </a:solidFill>
                <a:latin typeface="Trebuchet MS" panose="020B0603020202020204" pitchFamily="34" charset="0"/>
              </a:rPr>
              <a:t> – это форма ассоциации, показывающая связь между целым и его частью.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4913" y="5517232"/>
            <a:ext cx="859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800000"/>
                </a:solidFill>
              </a:rPr>
              <a:t>MEMO: </a:t>
            </a:r>
            <a:r>
              <a:rPr lang="ru-RU" b="1" i="1" dirty="0">
                <a:solidFill>
                  <a:srgbClr val="800000"/>
                </a:solidFill>
              </a:rPr>
              <a:t>При агрегации «целое» не управляет временем жизни своих «частей»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2143458"/>
            <a:ext cx="8667135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"Unit"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целого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part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ссылка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6928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488" y="15240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Библиотека классов</a:t>
            </a:r>
          </a:p>
        </p:txBody>
      </p:sp>
      <p:sp>
        <p:nvSpPr>
          <p:cNvPr id="1536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34536A-B153-4B99-A2E8-251E5772A06C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242888" y="941437"/>
            <a:ext cx="86868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center;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центр окружности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 окружности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свойства доступа к полям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rad; }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Center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center; }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Circle(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center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y, z);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rad = radius;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переопределение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Окружность:\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n\t\t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{0: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f2}\n\t\t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центр {1}]"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rad,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center.ToString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Circle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7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Библиотека классов</a:t>
            </a:r>
          </a:p>
        </p:txBody>
      </p:sp>
      <p:sp>
        <p:nvSpPr>
          <p:cNvPr id="1638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075849-BE26-420B-BF7B-5B3B742E6176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266700" y="990600"/>
            <a:ext cx="861060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conBase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окружность - основание конуса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точка - вершина конуса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Conus(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z, 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top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y, z + height);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y, z, radius);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переопределение метода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для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Conus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Конус\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n\t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основание </a:t>
            </a:r>
            <a:endParaRPr lang="en-US" b="1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{0}\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n\t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вершина {1}]"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conBase.ToString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 вычисления площади сечения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CrossSection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conBase.Rad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top.Z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conBase.Center.Z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180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Консольное приложение</a:t>
            </a:r>
          </a:p>
        </p:txBody>
      </p:sp>
      <p:sp>
        <p:nvSpPr>
          <p:cNvPr id="1741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A85DA0-85FB-46EC-A84D-09344EF5A8F6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114300" y="1295400"/>
            <a:ext cx="89154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ShapesTest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(0,0,0,1,1),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(0,0,0,3,4),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(1,1,1,3,4)};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"======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Площади сечений ======="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Конус 2: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CrossSection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()+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Конус 3: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CrossSection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F820B-9040-4CAA-A2F8-D2D11064832F}"/>
              </a:ext>
            </a:extLst>
          </p:cNvPr>
          <p:cNvSpPr txBox="1"/>
          <p:nvPr/>
        </p:nvSpPr>
        <p:spPr>
          <a:xfrm>
            <a:off x="123166" y="5595121"/>
            <a:ext cx="8697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800" b="1" dirty="0"/>
              <a:t>Самостоятельно:</a:t>
            </a:r>
          </a:p>
          <a:p>
            <a:r>
              <a:rPr lang="ru-RU" dirty="0"/>
              <a:t>Добавьте сортировку конусов</a:t>
            </a:r>
            <a:r>
              <a:rPr lang="en-US" dirty="0"/>
              <a:t> – </a:t>
            </a:r>
            <a:r>
              <a:rPr lang="ru-RU" dirty="0"/>
              <a:t>критерий для упорядочивания выберите самостоятельно (реализуйте интерфейс </a:t>
            </a:r>
            <a:r>
              <a:rPr lang="en-US" b="1" dirty="0" err="1"/>
              <a:t>IComparable</a:t>
            </a:r>
            <a:r>
              <a:rPr lang="ru-RU" b="1" dirty="0"/>
              <a:t> </a:t>
            </a:r>
            <a:r>
              <a:rPr lang="ru-RU" dirty="0"/>
              <a:t>в типе</a:t>
            </a:r>
            <a:r>
              <a:rPr lang="ru-RU" b="1" dirty="0"/>
              <a:t> </a:t>
            </a:r>
            <a:r>
              <a:rPr lang="en-US" b="1">
                <a:highlight>
                  <a:srgbClr val="FFFFFF"/>
                </a:highlight>
                <a:cs typeface="Arial" panose="020B0604020202020204" pitchFamily="34" charset="0"/>
              </a:rPr>
              <a:t>Conus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64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1843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F2890C-BE85-4C58-B08E-49B846DCB64C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18436" name="Прямоугольник 1"/>
          <p:cNvSpPr>
            <a:spLocks noChangeArrowheads="1"/>
          </p:cNvSpPr>
          <p:nvPr/>
        </p:nvSpPr>
        <p:spPr bwMode="auto">
          <a:xfrm>
            <a:off x="457200" y="1066800"/>
            <a:ext cx="8229600" cy="48006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Создать класс </a:t>
            </a:r>
            <a:r>
              <a:rPr lang="en-US" altLang="ru-RU" sz="1800" b="1" dirty="0"/>
              <a:t>Estimates</a:t>
            </a:r>
            <a:r>
              <a:rPr lang="ru-RU" altLang="ru-RU" sz="1800" dirty="0"/>
              <a:t> для представления результатов оценивания характеристик последовательности значений случайной величины. Объект класса должен представлять: количество значений (размер выборки); среднее арифметическое (оценка математического ожидания), среднее квадратичное отклонение (</a:t>
            </a:r>
            <a:r>
              <a:rPr lang="ru-RU" altLang="ru-RU" sz="1800" dirty="0" err="1"/>
              <a:t>с.к.о</a:t>
            </a:r>
            <a:r>
              <a:rPr lang="ru-RU" altLang="ru-RU" sz="1800" dirty="0"/>
              <a:t>.) – мера рассеяния относительно среднего; минимальное и максимальное значения в выборке. </a:t>
            </a:r>
            <a:endParaRPr lang="en-US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u="sng" dirty="0"/>
              <a:t>Поля</a:t>
            </a:r>
            <a:r>
              <a:rPr lang="ru-RU" altLang="ru-RU" sz="1800" dirty="0"/>
              <a:t>: </a:t>
            </a:r>
            <a:r>
              <a:rPr lang="en-US" altLang="ru-RU" sz="1800" b="1" dirty="0" err="1"/>
              <a:t>xMin</a:t>
            </a:r>
            <a:r>
              <a:rPr lang="ru-RU" altLang="ru-RU" sz="1800" dirty="0"/>
              <a:t>, </a:t>
            </a:r>
            <a:r>
              <a:rPr lang="en-US" altLang="ru-RU" sz="1800" b="1" dirty="0" err="1"/>
              <a:t>xMax</a:t>
            </a:r>
            <a:r>
              <a:rPr lang="en-US" altLang="ru-RU" sz="1800" dirty="0"/>
              <a:t> </a:t>
            </a:r>
            <a:r>
              <a:rPr lang="ru-RU" altLang="ru-RU" sz="1800" dirty="0"/>
              <a:t>– соответственно, минимальное и максимальной значения величины, </a:t>
            </a:r>
            <a:r>
              <a:rPr lang="en-US" altLang="ru-RU" sz="1800" b="1" dirty="0"/>
              <a:t>numb</a:t>
            </a:r>
            <a:r>
              <a:rPr lang="ru-RU" altLang="ru-RU" sz="1800" dirty="0"/>
              <a:t>, </a:t>
            </a:r>
            <a:r>
              <a:rPr lang="en-US" altLang="ru-RU" sz="1800" b="1" dirty="0" err="1"/>
              <a:t>sumX</a:t>
            </a:r>
            <a:r>
              <a:rPr lang="ru-RU" altLang="ru-RU" sz="1800" dirty="0"/>
              <a:t>, </a:t>
            </a:r>
            <a:r>
              <a:rPr lang="en-US" altLang="ru-RU" sz="1800" b="1" dirty="0" err="1"/>
              <a:t>sumX</a:t>
            </a:r>
            <a:r>
              <a:rPr lang="ru-RU" altLang="ru-RU" sz="1800" b="1" dirty="0"/>
              <a:t>2</a:t>
            </a:r>
            <a:r>
              <a:rPr lang="ru-RU" altLang="ru-RU" sz="1800" dirty="0"/>
              <a:t> – соответственно, количество значений, их сумма и сумма их квадратов. </a:t>
            </a:r>
            <a:endParaRPr lang="en-US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u="sng" dirty="0"/>
              <a:t>Свойства</a:t>
            </a:r>
            <a:r>
              <a:rPr lang="ru-RU" altLang="ru-RU" sz="1800" dirty="0"/>
              <a:t>: </a:t>
            </a:r>
            <a:r>
              <a:rPr lang="en-US" altLang="ru-RU" sz="1800" b="1" dirty="0" err="1"/>
              <a:t>Xmin</a:t>
            </a:r>
            <a:r>
              <a:rPr lang="ru-RU" altLang="ru-RU" sz="1800" dirty="0"/>
              <a:t>, </a:t>
            </a:r>
            <a:r>
              <a:rPr lang="en-US" altLang="ru-RU" sz="1800" b="1" dirty="0" err="1"/>
              <a:t>Xmax</a:t>
            </a:r>
            <a:r>
              <a:rPr lang="ru-RU" altLang="ru-RU" sz="1800" dirty="0"/>
              <a:t>, </a:t>
            </a:r>
            <a:r>
              <a:rPr lang="en-US" altLang="ru-RU" sz="1800" b="1" dirty="0"/>
              <a:t>Numb</a:t>
            </a:r>
            <a:r>
              <a:rPr lang="ru-RU" altLang="ru-RU" sz="1800" dirty="0"/>
              <a:t> - представления соответствующих полей; </a:t>
            </a:r>
            <a:r>
              <a:rPr lang="en-US" altLang="ru-RU" sz="1800" b="1" dirty="0"/>
              <a:t>Average</a:t>
            </a:r>
            <a:r>
              <a:rPr lang="en-US" altLang="ru-RU" sz="1800" dirty="0"/>
              <a:t> </a:t>
            </a:r>
            <a:r>
              <a:rPr lang="ru-RU" altLang="ru-RU" sz="1800" dirty="0"/>
              <a:t>– среднее значение величин выборки, </a:t>
            </a:r>
            <a:r>
              <a:rPr lang="en-US" altLang="ru-RU" sz="1800" b="1" dirty="0"/>
              <a:t>D</a:t>
            </a:r>
            <a:r>
              <a:rPr lang="ru-RU" altLang="ru-RU" sz="1800" b="1" dirty="0" err="1"/>
              <a:t>eviation</a:t>
            </a:r>
            <a:r>
              <a:rPr lang="ru-RU" altLang="ru-RU" sz="1800" dirty="0"/>
              <a:t> – среднее квадратичное отклонение (</a:t>
            </a:r>
            <a:r>
              <a:rPr lang="ru-RU" altLang="ru-RU" sz="1800" dirty="0" err="1"/>
              <a:t>с.к.о</a:t>
            </a:r>
            <a:r>
              <a:rPr lang="ru-RU" altLang="ru-RU" sz="1800" dirty="0"/>
              <a:t>). </a:t>
            </a:r>
            <a:endParaRPr lang="en-US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u="sng" dirty="0"/>
              <a:t>Методы</a:t>
            </a:r>
            <a:r>
              <a:rPr lang="ru-RU" altLang="ru-RU" sz="1800" dirty="0"/>
              <a:t>: конструктор умолчания; метод </a:t>
            </a:r>
            <a:r>
              <a:rPr lang="en-US" altLang="ru-RU" sz="1800" b="1" dirty="0"/>
              <a:t>Add</a:t>
            </a:r>
            <a:r>
              <a:rPr lang="ru-RU" altLang="ru-RU" sz="1800" b="1" dirty="0"/>
              <a:t>( ) </a:t>
            </a:r>
            <a:r>
              <a:rPr lang="ru-RU" altLang="ru-RU" sz="1800" dirty="0"/>
              <a:t>для добавления в выборку одного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64738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1945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7F54EF-9B20-493B-9E17-F83F41CD6936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/>
          </a:p>
        </p:txBody>
      </p:sp>
      <p:sp>
        <p:nvSpPr>
          <p:cNvPr id="19460" name="Прямоугольник 3"/>
          <p:cNvSpPr>
            <a:spLocks noChangeArrowheads="1"/>
          </p:cNvSpPr>
          <p:nvPr/>
        </p:nvSpPr>
        <p:spPr bwMode="auto">
          <a:xfrm>
            <a:off x="381000" y="762000"/>
            <a:ext cx="8458200" cy="56324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Из теории вероятностей известно, что дисперсия (то есть характеристика случайной величины, отражающая степень кучности случайной величины относительно математического ожидания) равномерно распределенной на [0, 1] случайной величины равна 1/12 (среднее квадратичное отклонение равно 0,2886), а величина математического ожидания равна 1/2. Используя библиотечный датчик случайных чисел, представляемый классом </a:t>
            </a:r>
            <a:r>
              <a:rPr lang="en-US" altLang="ru-RU" sz="1800" b="1" dirty="0"/>
              <a:t>Random</a:t>
            </a:r>
            <a:r>
              <a:rPr lang="ru-RU" altLang="ru-RU" sz="1800" dirty="0"/>
              <a:t>, проследите за изменениями оценок дисперсии и среднего значения при последовательном увеличении размеров выборки. Для вычисления оценок математического ожидания и дисперсии удобно применить формулы: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М = </a:t>
            </a:r>
            <a:r>
              <a:rPr lang="en-US" altLang="ru-RU" sz="1800" dirty="0"/>
              <a:t>S</a:t>
            </a:r>
            <a:r>
              <a:rPr lang="ru-RU" altLang="ru-RU" sz="1800" dirty="0"/>
              <a:t>/</a:t>
            </a:r>
            <a:r>
              <a:rPr lang="en-US" altLang="ru-RU" sz="1800" dirty="0"/>
              <a:t>n</a:t>
            </a:r>
            <a:r>
              <a:rPr lang="ru-RU" altLang="ru-RU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D</a:t>
            </a:r>
            <a:r>
              <a:rPr lang="ru-RU" altLang="ru-RU" sz="1800" dirty="0"/>
              <a:t> = </a:t>
            </a:r>
            <a:r>
              <a:rPr lang="en-US" altLang="ru-RU" sz="1800" dirty="0"/>
              <a:t>S</a:t>
            </a:r>
            <a:r>
              <a:rPr lang="ru-RU" altLang="ru-RU" sz="1800" dirty="0"/>
              <a:t>2/(</a:t>
            </a:r>
            <a:r>
              <a:rPr lang="en-US" altLang="ru-RU" sz="1800" dirty="0"/>
              <a:t>n</a:t>
            </a:r>
            <a:r>
              <a:rPr lang="ru-RU" altLang="ru-RU" sz="1800" dirty="0"/>
              <a:t>-1) – </a:t>
            </a:r>
            <a:r>
              <a:rPr lang="en-US" altLang="ru-RU" sz="1800" dirty="0"/>
              <a:t>S</a:t>
            </a:r>
            <a:r>
              <a:rPr lang="ru-RU" altLang="ru-RU" sz="1800" baseline="30000" dirty="0"/>
              <a:t>2</a:t>
            </a:r>
            <a:r>
              <a:rPr lang="ru-RU" altLang="ru-RU" sz="1800" dirty="0"/>
              <a:t>/(</a:t>
            </a:r>
            <a:r>
              <a:rPr lang="en-US" altLang="ru-RU" sz="1800" dirty="0"/>
              <a:t>n</a:t>
            </a:r>
            <a:r>
              <a:rPr lang="ru-RU" altLang="ru-RU" sz="1800" dirty="0"/>
              <a:t>-1)/</a:t>
            </a:r>
            <a:r>
              <a:rPr lang="en-US" altLang="ru-RU" sz="1800" dirty="0"/>
              <a:t>n</a:t>
            </a:r>
            <a:r>
              <a:rPr lang="ru-RU" altLang="ru-RU" sz="1800" dirty="0"/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Где </a:t>
            </a:r>
            <a:r>
              <a:rPr lang="en-US" altLang="ru-RU" sz="1800" dirty="0"/>
              <a:t>S</a:t>
            </a:r>
            <a:r>
              <a:rPr lang="ru-RU" altLang="ru-RU" sz="1800" dirty="0"/>
              <a:t> – сумма элементов выборки; </a:t>
            </a:r>
            <a:r>
              <a:rPr lang="en-US" altLang="ru-RU" sz="1800" dirty="0"/>
              <a:t>n</a:t>
            </a:r>
            <a:r>
              <a:rPr lang="ru-RU" altLang="ru-RU" sz="1800" dirty="0"/>
              <a:t> – объем выборки; </a:t>
            </a:r>
            <a:r>
              <a:rPr lang="en-US" altLang="ru-RU" sz="1800" dirty="0"/>
              <a:t>S</a:t>
            </a:r>
            <a:r>
              <a:rPr lang="ru-RU" altLang="ru-RU" sz="1800" dirty="0"/>
              <a:t>2 – сумма квадратов элементов выборки; М – оценка математического ожидания; </a:t>
            </a:r>
            <a:r>
              <a:rPr lang="en-US" altLang="ru-RU" sz="1800" dirty="0"/>
              <a:t>D</a:t>
            </a:r>
            <a:r>
              <a:rPr lang="ru-RU" altLang="ru-RU" sz="1800" dirty="0"/>
              <a:t> – оценка дисперсии. </a:t>
            </a:r>
            <a:r>
              <a:rPr lang="en-US" altLang="ru-RU" sz="1800" dirty="0"/>
              <a:t>D</a:t>
            </a:r>
            <a:r>
              <a:rPr lang="ru-RU" altLang="ru-RU" sz="1800" dirty="0" err="1"/>
              <a:t>eviation</a:t>
            </a:r>
            <a:r>
              <a:rPr lang="ru-RU" altLang="ru-RU" sz="1800" dirty="0"/>
              <a:t> – среднее квадратичное отклонение (</a:t>
            </a:r>
            <a:r>
              <a:rPr lang="ru-RU" altLang="ru-RU" sz="1800" dirty="0" err="1"/>
              <a:t>с.к.о</a:t>
            </a:r>
            <a:r>
              <a:rPr lang="ru-RU" altLang="ru-RU" sz="1800" dirty="0"/>
              <a:t>) определяется как корень квадратный из дисперсии.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Для решения задачи в основной программе с формой, создать и инициализировать объект класса </a:t>
            </a:r>
            <a:r>
              <a:rPr lang="en-US" altLang="ru-RU" sz="1800" b="1" dirty="0"/>
              <a:t>Estimates</a:t>
            </a:r>
            <a:r>
              <a:rPr lang="ru-RU" altLang="ru-RU" sz="1800" dirty="0"/>
              <a:t>. Во второй форме вывести все характеристики, представляемые свойствами объекта. Добавляя в первой форме в выборку новые значения, отображать во второй форме изменения характеристик. </a:t>
            </a:r>
          </a:p>
        </p:txBody>
      </p:sp>
    </p:spTree>
    <p:extLst>
      <p:ext uri="{BB962C8B-B14F-4D97-AF65-F5344CB8AC3E}">
        <p14:creationId xmlns:p14="http://schemas.microsoft.com/office/powerpoint/2010/main" val="382814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0B050E-099B-42F8-A335-E3195C5F40F3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/>
          </a:p>
        </p:txBody>
      </p:sp>
      <p:sp>
        <p:nvSpPr>
          <p:cNvPr id="20484" name="Прямоугольник 3"/>
          <p:cNvSpPr>
            <a:spLocks noChangeArrowheads="1"/>
          </p:cNvSpPr>
          <p:nvPr/>
        </p:nvSpPr>
        <p:spPr bwMode="auto">
          <a:xfrm>
            <a:off x="457200" y="838200"/>
            <a:ext cx="8229600" cy="12001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1. Создать решение «Анализ выборок» в нем проект </a:t>
            </a:r>
            <a:r>
              <a:rPr lang="en-US" altLang="ru-RU" sz="1800"/>
              <a:t>Windows Application</a:t>
            </a:r>
            <a:r>
              <a:rPr lang="ru-RU" altLang="ru-RU" sz="1800"/>
              <a:t> с именем «Моменты случайной величины».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2. Заменим заголовок формы, и дополним форму кнопкой (элемент управления </a:t>
            </a:r>
            <a:r>
              <a:rPr lang="en-US" altLang="ru-RU" sz="1800"/>
              <a:t>button</a:t>
            </a:r>
            <a:r>
              <a:rPr lang="ru-RU" altLang="ru-RU" sz="1800"/>
              <a:t>1) с текстом «Вывести оценки характеристик». 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82838"/>
            <a:ext cx="426878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Прямоугольник 4"/>
          <p:cNvSpPr>
            <a:spLocks noChangeArrowheads="1"/>
          </p:cNvSpPr>
          <p:nvPr/>
        </p:nvSpPr>
        <p:spPr bwMode="auto">
          <a:xfrm>
            <a:off x="457200" y="3886200"/>
            <a:ext cx="8210550" cy="3698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3. Дополним наш проект второй формой 2 следующего вида:</a:t>
            </a:r>
          </a:p>
        </p:txBody>
      </p:sp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112963"/>
            <a:ext cx="320357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Прямоугольник 5"/>
          <p:cNvSpPr>
            <a:spLocks noChangeArrowheads="1"/>
          </p:cNvSpPr>
          <p:nvPr/>
        </p:nvSpPr>
        <p:spPr bwMode="auto">
          <a:xfrm>
            <a:off x="457200" y="4419600"/>
            <a:ext cx="8210550" cy="12001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На форме 2 пять элементов </a:t>
            </a:r>
            <a:r>
              <a:rPr lang="en-US" altLang="ru-RU" sz="1800"/>
              <a:t>Label</a:t>
            </a:r>
            <a:r>
              <a:rPr lang="ru-RU" altLang="ru-RU" sz="1800"/>
              <a:t>, которые будут отражать значения характеристик выборки. Кроме тех настроек свойств элементов формы, которые очевидны из ее внешнего вида, введем следующую настройку: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Form2 -&gt; StartPosition -&gt; CenterScreen</a:t>
            </a:r>
            <a:endParaRPr lang="ru-RU" altLang="ru-RU" sz="1800"/>
          </a:p>
        </p:txBody>
      </p:sp>
      <p:cxnSp>
        <p:nvCxnSpPr>
          <p:cNvPr id="8" name="Прямая со стрелкой 7"/>
          <p:cNvCxnSpPr>
            <a:stCxn id="20486" idx="0"/>
            <a:endCxn id="20487" idx="1"/>
          </p:cNvCxnSpPr>
          <p:nvPr/>
        </p:nvCxnSpPr>
        <p:spPr bwMode="auto">
          <a:xfrm flipV="1">
            <a:off x="4562475" y="2963863"/>
            <a:ext cx="911225" cy="92233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490" name="Прямоугольник 8"/>
          <p:cNvSpPr>
            <a:spLocks noChangeArrowheads="1"/>
          </p:cNvSpPr>
          <p:nvPr/>
        </p:nvSpPr>
        <p:spPr bwMode="auto">
          <a:xfrm>
            <a:off x="457200" y="5715000"/>
            <a:ext cx="8210550" cy="3698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4. </a:t>
            </a:r>
            <a:r>
              <a:rPr lang="ru-RU" altLang="ru-RU" sz="1800"/>
              <a:t>Добавим в наш проект класс </a:t>
            </a:r>
            <a:r>
              <a:rPr lang="en-US" altLang="ru-RU" sz="1800"/>
              <a:t>Estimates: </a:t>
            </a:r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56568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25" y="762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Класс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318EE3-5E41-464F-8C15-BF99257CC3BC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  <p:sp>
        <p:nvSpPr>
          <p:cNvPr id="21508" name="Прямоугольник 3"/>
          <p:cNvSpPr>
            <a:spLocks noChangeArrowheads="1"/>
          </p:cNvSpPr>
          <p:nvPr/>
        </p:nvSpPr>
        <p:spPr bwMode="auto">
          <a:xfrm>
            <a:off x="457200" y="1997075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 </a:t>
            </a:r>
            <a:endParaRPr lang="ru-RU" altLang="ru-RU" sz="1800"/>
          </a:p>
        </p:txBody>
      </p:sp>
      <p:sp>
        <p:nvSpPr>
          <p:cNvPr id="3" name="Прямоугольник 2"/>
          <p:cNvSpPr/>
          <p:nvPr/>
        </p:nvSpPr>
        <p:spPr>
          <a:xfrm>
            <a:off x="238124" y="548680"/>
            <a:ext cx="8905875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xMin, xMax, sumX, sumX2;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Вычисляемые свойства: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Average 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== 0 ? 0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/numb;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Deviation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&lt; 2 ? 0 :</a:t>
            </a:r>
          </a:p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(sumX2 / (numb - 1) -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numb / (numb - 1));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добавление в выборку еще одного значения: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numb++;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x;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sumX2 += x * x;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x ? x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x ? x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60429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Класс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2B1FE2-8A61-4B87-BD70-AB81A4A69F40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888256"/>
            <a:ext cx="83820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Form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Form1() {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умолчания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Form2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form2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объект формы 2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flag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флаг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формы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сылка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на объект класса оценок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estimate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генератор случайных чисел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приращение выборки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генератор случайных чисел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event handler</a:t>
            </a:r>
            <a:endParaRPr lang="ru-RU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1827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Класс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649EC1-A8ED-47BE-A26E-1AC0E976A854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1046574"/>
            <a:ext cx="86868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Чтобы формы не "размножались"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form2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Form2(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flag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button1.Text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Увеличить выборку на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form2.Lab1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Размер выборки: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estimate.Numb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form2.Lab2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Среднее: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estimate.Average.ToString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"F3"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form2.Lab3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С. к. о.: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estimate.Deviation.ToString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"F3"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form2.Lab4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estimate.Xmin.ToString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"F3"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form2.Lab5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estimate.Xmax.ToString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"F3"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form2.Show();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increment; i++)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estimate.Add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0219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Класс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Form2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7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1F218E-B7B9-4B6F-B83F-68E1ABA44993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295400"/>
            <a:ext cx="8382000" cy="32932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Form2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Form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Form2() {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Lab1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.label1.Text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Lab2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.label2.Text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Lab3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.label3.Text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Lab4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.label4.Text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Lab5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.label5.Text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создавшую форму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Form2(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sender = author;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Form2_FormClosed(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FormClosedEventArgs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.sender.flag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56932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Композиция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E641-41E6-4EA9-89E4-C2E5DF707765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2116" y="800268"/>
            <a:ext cx="83058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Композиция</a:t>
            </a:r>
            <a:r>
              <a:rPr lang="ru-RU" dirty="0">
                <a:solidFill>
                  <a:srgbClr val="000000"/>
                </a:solidFill>
              </a:rPr>
              <a:t> (</a:t>
            </a:r>
            <a:r>
              <a:rPr lang="ru-RU" b="1" dirty="0">
                <a:solidFill>
                  <a:srgbClr val="000000"/>
                </a:solidFill>
              </a:rPr>
              <a:t>композитная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агрегация</a:t>
            </a:r>
            <a:r>
              <a:rPr lang="ru-RU" dirty="0">
                <a:solidFill>
                  <a:srgbClr val="000000"/>
                </a:solidFill>
              </a:rPr>
              <a:t>) – это самая сильная форма ассоциации, где часть неотъемлема от единого целого.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574" y="1676401"/>
            <a:ext cx="8303342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Композитная агрегация означает временн</a:t>
            </a:r>
            <a:r>
              <a:rPr lang="ru-RU" b="1" dirty="0">
                <a:solidFill>
                  <a:srgbClr val="000000"/>
                </a:solidFill>
              </a:rPr>
              <a:t>у</a:t>
            </a:r>
            <a:r>
              <a:rPr lang="ru-RU" dirty="0">
                <a:solidFill>
                  <a:srgbClr val="000000"/>
                </a:solidFill>
              </a:rPr>
              <a:t>ю зависимость – создание целого, создание частей; удаление целого, удаление частей.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14999"/>
            <a:ext cx="831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800000"/>
                </a:solidFill>
              </a:rPr>
              <a:t>MEMO: </a:t>
            </a:r>
            <a:r>
              <a:rPr lang="ru-RU" b="1" i="1" dirty="0">
                <a:solidFill>
                  <a:srgbClr val="800000"/>
                </a:solidFill>
              </a:rPr>
              <a:t>При композиции «целое» «управляет» временем жизни своих «частей»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4574" y="2512197"/>
            <a:ext cx="8303342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"Unit"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Unit()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целого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создание части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83142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574" y="152400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Домашняя работа</a:t>
            </a:r>
          </a:p>
        </p:txBody>
      </p:sp>
      <p:sp>
        <p:nvSpPr>
          <p:cNvPr id="2662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3A649C-6C72-474B-BDF1-D93C88E145B7}" type="slidenum">
              <a:rPr lang="ru-RU" altLang="ru-RU" smtClean="0"/>
              <a:pPr/>
              <a:t>30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107504" y="847150"/>
            <a:ext cx="8787946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В библиотеке классов разместить следующие классы: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 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Класс </a:t>
            </a:r>
            <a:r>
              <a:rPr lang="en-US" sz="1600" b="1" i="1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en-US" sz="16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- прямоугольник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"/>
              <a:tabLst>
                <a:tab pos="457200" algn="l"/>
              </a:tabLst>
            </a:pPr>
            <a:r>
              <a:rPr lang="ru-RU" sz="1600" i="1" dirty="0">
                <a:latin typeface="+mn-lt"/>
                <a:ea typeface="Times New Roman" panose="02020603050405020304" pitchFamily="18" charset="0"/>
              </a:rPr>
              <a:t>Сторона1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 прямоугольника (вещественное число) 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"/>
              <a:tabLst>
                <a:tab pos="457200" algn="l"/>
              </a:tabLst>
            </a:pPr>
            <a:r>
              <a:rPr lang="ru-RU" sz="1600" i="1" dirty="0">
                <a:latin typeface="+mn-lt"/>
                <a:ea typeface="Times New Roman" panose="02020603050405020304" pitchFamily="18" charset="0"/>
              </a:rPr>
              <a:t>Сторона2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 прямоугольника (вещественное число)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"/>
              <a:tabLst>
                <a:tab pos="457200" algn="l"/>
              </a:tabLs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Свойство – площадь прямоугольника, свойства доступа к полям, конструктор 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Класс </a:t>
            </a:r>
            <a:r>
              <a:rPr lang="en-US" sz="1600" b="1" i="1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Block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 – кирпич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"/>
              <a:tabLst>
                <a:tab pos="457200" algn="l"/>
              </a:tabLst>
            </a:pPr>
            <a:r>
              <a:rPr lang="ru-RU" sz="1600" i="1" dirty="0">
                <a:latin typeface="+mn-lt"/>
                <a:ea typeface="Times New Roman" panose="02020603050405020304" pitchFamily="18" charset="0"/>
              </a:rPr>
              <a:t>Прямоугольник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 (основание кирпича)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"/>
              <a:tabLst>
                <a:tab pos="457200" algn="l"/>
              </a:tabLst>
            </a:pPr>
            <a:r>
              <a:rPr lang="ru-RU" sz="1600" i="1" dirty="0">
                <a:latin typeface="+mn-lt"/>
                <a:ea typeface="Times New Roman" panose="02020603050405020304" pitchFamily="18" charset="0"/>
              </a:rPr>
              <a:t>Высота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 (высота кирпича)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"/>
              <a:tabLst>
                <a:tab pos="457200" algn="l"/>
              </a:tabLs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Метод вычисления объема кирпича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"/>
              <a:tabLst>
                <a:tab pos="457200" algn="l"/>
              </a:tabLs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Свойства доступа к полям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 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b="1" i="1" dirty="0">
                <a:latin typeface="+mn-lt"/>
                <a:ea typeface="Times New Roman" panose="02020603050405020304" pitchFamily="18" charset="0"/>
              </a:rPr>
              <a:t>Block</a:t>
            </a:r>
            <a:r>
              <a:rPr lang="en-US" sz="16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связать с </a:t>
            </a:r>
            <a:r>
              <a:rPr lang="en-US" sz="1600" b="1" i="1" dirty="0">
                <a:latin typeface="+mn-lt"/>
                <a:ea typeface="Times New Roman" panose="02020603050405020304" pitchFamily="18" charset="0"/>
              </a:rPr>
              <a:t>Rectangle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 отношением агрегации.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 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Классы дополнить методами, необходимыми для решения задачи.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Описать событие «изменение стороны прямоугольника», обработчик в классе </a:t>
            </a:r>
            <a:r>
              <a:rPr lang="en-US" sz="1600" b="1" i="1" dirty="0">
                <a:latin typeface="+mn-lt"/>
                <a:ea typeface="Times New Roman" panose="02020603050405020304" pitchFamily="18" charset="0"/>
              </a:rPr>
              <a:t>Block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 в обработчике изменяется высоту кирпича пропорционально изменению площади основания, выводится сообщение для пользователя.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Обработчик событий выделить в отдельный класс.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 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latin typeface="+mn-lt"/>
                <a:ea typeface="Times New Roman" panose="02020603050405020304" pitchFamily="18" charset="0"/>
              </a:rPr>
              <a:t>В консольном приложении создать объект типа </a:t>
            </a:r>
            <a:r>
              <a:rPr lang="en-US" sz="1600" b="1" i="1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, с его помощью определить объект класса </a:t>
            </a:r>
            <a:r>
              <a:rPr lang="en-US" sz="1600" b="1" i="1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Block</a:t>
            </a:r>
            <a:r>
              <a:rPr lang="ru-RU" sz="1600" dirty="0">
                <a:latin typeface="+mn-lt"/>
                <a:ea typeface="Times New Roman" panose="02020603050405020304" pitchFamily="18" charset="0"/>
              </a:rPr>
              <a:t>. В диалоге с пользователем изменить размеры основания кирпича. Соответствующее событие обработать.</a:t>
            </a:r>
            <a:endParaRPr lang="en-US" sz="16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14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Домашняя работа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1EB21-FC20-4571-AC47-859CABA85CB9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3508" y="803412"/>
            <a:ext cx="8856984" cy="600164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ru-RU" altLang="en-US" sz="1600" dirty="0"/>
              <a:t>В библиотеке классов разместить классы</a:t>
            </a:r>
            <a:r>
              <a:rPr lang="ru-RU" altLang="en-US" sz="1600" b="1" dirty="0"/>
              <a:t> </a:t>
            </a:r>
            <a:r>
              <a:rPr lang="ru-RU" altLang="en-US" sz="1600" b="1" i="1" dirty="0" err="1"/>
              <a:t>Dot</a:t>
            </a:r>
            <a:r>
              <a:rPr lang="ru-RU" altLang="en-US" sz="1600" b="1" dirty="0"/>
              <a:t> </a:t>
            </a:r>
            <a:r>
              <a:rPr lang="ru-RU" altLang="en-US" sz="1600" dirty="0"/>
              <a:t>и</a:t>
            </a:r>
            <a:r>
              <a:rPr lang="ru-RU" altLang="en-US" sz="1600" b="1" dirty="0"/>
              <a:t> </a:t>
            </a:r>
            <a:r>
              <a:rPr lang="ru-RU" altLang="en-US" sz="1600" b="1" i="1" dirty="0" err="1"/>
              <a:t>Circle</a:t>
            </a:r>
            <a:r>
              <a:rPr lang="ru-RU" altLang="en-US" sz="1600" dirty="0"/>
              <a:t>.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altLang="en-US" sz="1600" dirty="0"/>
              <a:t>Класс </a:t>
            </a:r>
            <a:r>
              <a:rPr lang="ru-RU" altLang="en-US" sz="1600" b="1" i="1" dirty="0" err="1"/>
              <a:t>Dot</a:t>
            </a:r>
            <a:r>
              <a:rPr lang="en-US" altLang="en-US" sz="1600" dirty="0"/>
              <a:t>, </a:t>
            </a:r>
            <a:r>
              <a:rPr lang="ru-RU" altLang="en-US" sz="1600" dirty="0"/>
              <a:t>содержащий следующие члены:</a:t>
            </a:r>
          </a:p>
          <a:p>
            <a:pPr algn="just">
              <a:spcBef>
                <a:spcPct val="0"/>
              </a:spcBef>
            </a:pPr>
            <a:r>
              <a:rPr lang="ru-RU" altLang="en-US" sz="1600" dirty="0"/>
              <a:t>Первая координата</a:t>
            </a:r>
            <a:r>
              <a:rPr lang="en-US" altLang="en-US" sz="1600" dirty="0"/>
              <a:t>;</a:t>
            </a:r>
            <a:endParaRPr lang="ru-RU" altLang="en-US" sz="1600" dirty="0"/>
          </a:p>
          <a:p>
            <a:pPr algn="just">
              <a:spcBef>
                <a:spcPct val="0"/>
              </a:spcBef>
            </a:pPr>
            <a:r>
              <a:rPr lang="ru-RU" altLang="en-US" sz="1600" dirty="0"/>
              <a:t>Вторая координата</a:t>
            </a:r>
            <a:r>
              <a:rPr lang="en-US" altLang="en-US" sz="1600" dirty="0"/>
              <a:t>;</a:t>
            </a:r>
            <a:endParaRPr lang="ru-RU" altLang="en-US" sz="1600" dirty="0"/>
          </a:p>
          <a:p>
            <a:pPr algn="just">
              <a:spcBef>
                <a:spcPct val="0"/>
              </a:spcBef>
            </a:pPr>
            <a:r>
              <a:rPr lang="ru-RU" altLang="en-US" sz="1600" dirty="0"/>
              <a:t>Методы доступа к координатам.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ru-RU" altLang="en-US" sz="1600" dirty="0"/>
              <a:t>Класс </a:t>
            </a:r>
            <a:r>
              <a:rPr lang="ru-RU" altLang="en-US" sz="1600" b="1" i="1" dirty="0" err="1"/>
              <a:t>Circle</a:t>
            </a:r>
            <a:r>
              <a:rPr lang="en-US" altLang="en-US" sz="1600" dirty="0"/>
              <a:t>, </a:t>
            </a:r>
            <a:r>
              <a:rPr lang="ru-RU" altLang="en-US" sz="1600" dirty="0"/>
              <a:t>содержащий следующие члены :</a:t>
            </a:r>
          </a:p>
          <a:p>
            <a:pPr algn="just">
              <a:spcBef>
                <a:spcPct val="0"/>
              </a:spcBef>
            </a:pPr>
            <a:r>
              <a:rPr lang="ru-RU" altLang="en-US" sz="1600" dirty="0" err="1"/>
              <a:t>Dot</a:t>
            </a:r>
            <a:r>
              <a:rPr lang="ru-RU" altLang="en-US" sz="1600" dirty="0"/>
              <a:t> – центр окружности</a:t>
            </a:r>
            <a:r>
              <a:rPr lang="en-US" altLang="en-US" sz="1600" dirty="0"/>
              <a:t>;</a:t>
            </a:r>
            <a:endParaRPr lang="ru-RU" altLang="en-US" sz="1600" dirty="0"/>
          </a:p>
          <a:p>
            <a:pPr algn="just">
              <a:spcBef>
                <a:spcPct val="0"/>
              </a:spcBef>
            </a:pPr>
            <a:r>
              <a:rPr lang="ru-RU" altLang="en-US" sz="1600" dirty="0"/>
              <a:t>Радиус окружности</a:t>
            </a:r>
            <a:r>
              <a:rPr lang="en-US" altLang="en-US" sz="1600" dirty="0"/>
              <a:t>;</a:t>
            </a:r>
            <a:endParaRPr lang="ru-RU" altLang="en-US" sz="1600" dirty="0"/>
          </a:p>
          <a:p>
            <a:pPr algn="just">
              <a:spcBef>
                <a:spcPct val="0"/>
              </a:spcBef>
            </a:pPr>
            <a:r>
              <a:rPr lang="ru-RU" altLang="en-US" sz="1600" dirty="0"/>
              <a:t>Метод вычисления максимальной координаты окружности по оси </a:t>
            </a:r>
            <a:r>
              <a:rPr lang="ru-RU" altLang="en-US" sz="1600" dirty="0" err="1"/>
              <a:t>Оx</a:t>
            </a:r>
            <a:r>
              <a:rPr lang="en-US" altLang="en-US" sz="1600" dirty="0"/>
              <a:t>;</a:t>
            </a:r>
            <a:endParaRPr lang="ru-RU" altLang="en-US" sz="1600" dirty="0"/>
          </a:p>
          <a:p>
            <a:pPr algn="just">
              <a:spcBef>
                <a:spcPct val="0"/>
              </a:spcBef>
            </a:pPr>
            <a:r>
              <a:rPr lang="ru-RU" altLang="en-US" sz="1600" dirty="0"/>
              <a:t>Метод вычисления минимальной координаты окружности по оси </a:t>
            </a:r>
            <a:r>
              <a:rPr lang="ru-RU" altLang="en-US" sz="1600" dirty="0" err="1"/>
              <a:t>Оx</a:t>
            </a:r>
            <a:r>
              <a:rPr lang="en-US" altLang="en-US" sz="1600" dirty="0"/>
              <a:t>.</a:t>
            </a:r>
            <a:endParaRPr lang="ru-RU" altLang="en-US" sz="1600" dirty="0"/>
          </a:p>
          <a:p>
            <a:pPr algn="just">
              <a:spcBef>
                <a:spcPct val="0"/>
              </a:spcBef>
            </a:pPr>
            <a:r>
              <a:rPr lang="en-US" altLang="en-US" sz="1600" dirty="0"/>
              <a:t>[TODO: </a:t>
            </a:r>
            <a:r>
              <a:rPr lang="ru-RU" altLang="en-US" sz="1600" dirty="0"/>
              <a:t>повторение кортежей</a:t>
            </a:r>
            <a:r>
              <a:rPr lang="en-US" altLang="en-US" sz="1600" dirty="0"/>
              <a:t>] </a:t>
            </a:r>
            <a:r>
              <a:rPr lang="ru-RU" altLang="en-US" sz="1600" dirty="0"/>
              <a:t>Метод возвращающий кортеж (используйте </a:t>
            </a:r>
            <a:r>
              <a:rPr lang="en-US" altLang="en-US" sz="1600" dirty="0"/>
              <a:t>Tuple&lt;T1,T2&gt;</a:t>
            </a:r>
            <a:r>
              <a:rPr lang="ru-RU" altLang="en-US" sz="1600" dirty="0"/>
              <a:t>) для вычисления минимальной и максимальной координаты окружности по оси </a:t>
            </a:r>
            <a:r>
              <a:rPr lang="ru-RU" altLang="en-US" sz="1600" dirty="0" err="1"/>
              <a:t>Оx</a:t>
            </a:r>
            <a:r>
              <a:rPr lang="ru-RU" altLang="en-US" sz="1600" dirty="0"/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ru-RU" altLang="en-US" sz="1600" dirty="0"/>
              <a:t>  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altLang="en-US" sz="1600" b="1" dirty="0" err="1"/>
              <a:t>Dot</a:t>
            </a:r>
            <a:r>
              <a:rPr lang="ru-RU" altLang="en-US" sz="1600" dirty="0"/>
              <a:t> связать с </a:t>
            </a:r>
            <a:r>
              <a:rPr lang="ru-RU" altLang="en-US" sz="1600" b="1" dirty="0" err="1"/>
              <a:t>Circle</a:t>
            </a:r>
            <a:r>
              <a:rPr lang="ru-RU" altLang="en-US" sz="1600" dirty="0"/>
              <a:t> отношением агрегации.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altLang="en-US" sz="1600" dirty="0"/>
              <a:t> 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altLang="en-US" sz="1600" dirty="0"/>
              <a:t>Классы дополнить членами, необходимыми для решения задачи.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altLang="en-US" sz="1600" dirty="0"/>
              <a:t>Описать события «изменение абсциссы центра окружности» и «изменение ординаты центра окружности»: в обработчике выводить на экран новые значения минимальной и максимальной координат по </a:t>
            </a:r>
            <a:r>
              <a:rPr lang="en-US" altLang="en-US" sz="1600" dirty="0"/>
              <a:t>Ox</a:t>
            </a:r>
            <a:r>
              <a:rPr lang="ru-RU" altLang="en-US" sz="1600" dirty="0"/>
              <a:t>.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altLang="en-US" sz="1600" dirty="0"/>
              <a:t>  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altLang="en-US" sz="1600" dirty="0"/>
              <a:t>В консольном приложении создать объект типа </a:t>
            </a:r>
            <a:r>
              <a:rPr lang="ru-RU" altLang="en-US" sz="1600" b="1" i="1" dirty="0" err="1"/>
              <a:t>Dot</a:t>
            </a:r>
            <a:r>
              <a:rPr lang="ru-RU" altLang="en-US" sz="1600" dirty="0"/>
              <a:t>,  на его основе определить объект класса </a:t>
            </a:r>
            <a:r>
              <a:rPr lang="ru-RU" altLang="en-US" sz="1600" b="1" i="1" dirty="0" err="1"/>
              <a:t>Circle</a:t>
            </a:r>
            <a:r>
              <a:rPr lang="ru-RU" altLang="en-US" sz="1600" dirty="0"/>
              <a:t>. В диалоге с пользователем изменить координату центра окружности по оси </a:t>
            </a:r>
            <a:r>
              <a:rPr lang="ru-RU" altLang="en-US" sz="1600" dirty="0" err="1"/>
              <a:t>Ox</a:t>
            </a:r>
            <a:r>
              <a:rPr lang="ru-RU" altLang="en-US" sz="1600" dirty="0"/>
              <a:t>. Соответствующее событие обработать с помощью </a:t>
            </a:r>
            <a:r>
              <a:rPr lang="ru-RU" altLang="en-US" sz="1600"/>
              <a:t>лямбда-оператора.</a:t>
            </a:r>
            <a:endParaRPr lang="ru-RU" alt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170" y="692696"/>
            <a:ext cx="5149259" cy="21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и круг.</a:t>
            </a:r>
          </a:p>
        </p:txBody>
      </p:sp>
      <p:sp>
        <p:nvSpPr>
          <p:cNvPr id="2560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B153D6-649A-4B88-8252-CDCBC7B98205}" type="slidenum">
              <a:rPr lang="ru-RU" altLang="ru-RU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792163"/>
            <a:ext cx="8534400" cy="5162439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ru-RU" sz="1600" dirty="0">
                <a:solidFill>
                  <a:srgbClr val="000000"/>
                </a:solidFill>
              </a:rPr>
              <a:t>В библиотеке классов объявить класс </a:t>
            </a:r>
            <a:r>
              <a:rPr lang="en-US" sz="1600" b="1" dirty="0">
                <a:solidFill>
                  <a:srgbClr val="000000"/>
                </a:solidFill>
              </a:rPr>
              <a:t>Point</a:t>
            </a:r>
            <a:r>
              <a:rPr lang="ru-RU" sz="1600" dirty="0">
                <a:solidFill>
                  <a:srgbClr val="000000"/>
                </a:solidFill>
              </a:rPr>
              <a:t> – «точка на плоскости» и класс </a:t>
            </a:r>
            <a:r>
              <a:rPr lang="en-US" sz="1600" b="1" dirty="0">
                <a:solidFill>
                  <a:srgbClr val="000000"/>
                </a:solidFill>
              </a:rPr>
              <a:t>Circle</a:t>
            </a:r>
            <a:r>
              <a:rPr lang="ru-RU" sz="1600" dirty="0">
                <a:solidFill>
                  <a:srgbClr val="000000"/>
                </a:solidFill>
              </a:rPr>
              <a:t> – «круг с центром в точке», включающий экземпляр (объект) класса </a:t>
            </a:r>
            <a:r>
              <a:rPr lang="en-US" sz="1600" b="1" dirty="0">
                <a:solidFill>
                  <a:srgbClr val="000000"/>
                </a:solidFill>
              </a:rPr>
              <a:t>Point</a:t>
            </a:r>
            <a:r>
              <a:rPr lang="ru-RU" sz="1600" dirty="0">
                <a:solidFill>
                  <a:srgbClr val="000000"/>
                </a:solidFill>
              </a:rPr>
              <a:t> как поле для представления центра круга. Классы </a:t>
            </a:r>
            <a:r>
              <a:rPr lang="en-US" sz="1600" b="1" dirty="0">
                <a:solidFill>
                  <a:srgbClr val="000000"/>
                </a:solidFill>
              </a:rPr>
              <a:t>Point</a:t>
            </a:r>
            <a:r>
              <a:rPr lang="ru-RU" sz="1600" dirty="0">
                <a:solidFill>
                  <a:srgbClr val="000000"/>
                </a:solidFill>
              </a:rPr>
              <a:t> и </a:t>
            </a:r>
            <a:r>
              <a:rPr lang="en-US" sz="1600" b="1" dirty="0">
                <a:solidFill>
                  <a:srgbClr val="000000"/>
                </a:solidFill>
              </a:rPr>
              <a:t>Circle</a:t>
            </a:r>
            <a:r>
              <a:rPr lang="ru-RU" sz="1600" dirty="0">
                <a:solidFill>
                  <a:srgbClr val="000000"/>
                </a:solidFill>
              </a:rPr>
              <a:t> должны находиться в отношении </a:t>
            </a:r>
            <a:r>
              <a:rPr lang="ru-RU" sz="1600" b="1" u="sng" dirty="0">
                <a:solidFill>
                  <a:srgbClr val="FF0000"/>
                </a:solidFill>
              </a:rPr>
              <a:t>композиции. </a:t>
            </a:r>
          </a:p>
          <a:p>
            <a:pPr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ru-RU" sz="1600" dirty="0">
                <a:solidFill>
                  <a:srgbClr val="000000"/>
                </a:solidFill>
              </a:rPr>
              <a:t>Члены класса </a:t>
            </a:r>
            <a:r>
              <a:rPr lang="en-US" sz="1600" b="1" dirty="0">
                <a:solidFill>
                  <a:srgbClr val="000000"/>
                </a:solidFill>
              </a:rPr>
              <a:t>Point</a:t>
            </a:r>
            <a:r>
              <a:rPr lang="ru-RU" sz="1600" dirty="0">
                <a:solidFill>
                  <a:srgbClr val="000000"/>
                </a:solidFill>
              </a:rPr>
              <a:t>: </a:t>
            </a:r>
            <a:r>
              <a:rPr lang="ru-RU" sz="1600" dirty="0" err="1">
                <a:solidFill>
                  <a:srgbClr val="000000"/>
                </a:solidFill>
              </a:rPr>
              <a:t>автореализуемые</a:t>
            </a:r>
            <a:r>
              <a:rPr lang="ru-RU" sz="1600" dirty="0">
                <a:solidFill>
                  <a:srgbClr val="000000"/>
                </a:solidFill>
              </a:rPr>
              <a:t> свойства </a:t>
            </a:r>
            <a:r>
              <a:rPr lang="en-US" sz="1600" b="1" dirty="0">
                <a:solidFill>
                  <a:srgbClr val="000000"/>
                </a:solidFill>
              </a:rPr>
              <a:t>X</a:t>
            </a:r>
            <a:r>
              <a:rPr lang="ru-RU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0000"/>
                </a:solidFill>
              </a:rPr>
              <a:t>Y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для координат точки; явно определенный конструктор с двумя параметрами – вещественными координатами точки; метод </a:t>
            </a:r>
            <a:r>
              <a:rPr lang="en-US" sz="1600" b="1" dirty="0">
                <a:solidFill>
                  <a:srgbClr val="000000"/>
                </a:solidFill>
              </a:rPr>
              <a:t>Distance</a:t>
            </a:r>
            <a:r>
              <a:rPr lang="ru-RU" sz="1600" b="1" dirty="0">
                <a:solidFill>
                  <a:srgbClr val="000000"/>
                </a:solidFill>
              </a:rPr>
              <a:t>() </a:t>
            </a:r>
            <a:r>
              <a:rPr lang="ru-RU" sz="1600" dirty="0">
                <a:solidFill>
                  <a:srgbClr val="000000"/>
                </a:solidFill>
              </a:rPr>
              <a:t>для вычисления расстояния между точкой и точкой, переданной в параметре. </a:t>
            </a:r>
          </a:p>
          <a:p>
            <a:pPr algn="just" eaLnBrk="0" fontAlgn="base" hangingPunct="0">
              <a:lnSpc>
                <a:spcPct val="115000"/>
              </a:lnSpc>
              <a:spcBef>
                <a:spcPct val="0"/>
              </a:spcBef>
              <a:defRPr/>
            </a:pPr>
            <a:r>
              <a:rPr lang="ru-RU" sz="1600" dirty="0">
                <a:solidFill>
                  <a:srgbClr val="000000"/>
                </a:solidFill>
              </a:rPr>
              <a:t>Члены класса </a:t>
            </a:r>
            <a:r>
              <a:rPr lang="en-US" sz="1600" b="1" dirty="0">
                <a:solidFill>
                  <a:srgbClr val="000000"/>
                </a:solidFill>
              </a:rPr>
              <a:t>Circle</a:t>
            </a:r>
            <a:r>
              <a:rPr lang="ru-RU" sz="1600" dirty="0">
                <a:solidFill>
                  <a:srgbClr val="000000"/>
                </a:solidFill>
              </a:rPr>
              <a:t>: поле </a:t>
            </a:r>
            <a:r>
              <a:rPr lang="ru-RU" sz="1600" b="1" dirty="0" err="1">
                <a:solidFill>
                  <a:srgbClr val="000000"/>
                </a:solidFill>
              </a:rPr>
              <a:t>rad</a:t>
            </a:r>
            <a:r>
              <a:rPr lang="ru-RU" sz="1600" dirty="0">
                <a:solidFill>
                  <a:srgbClr val="000000"/>
                </a:solidFill>
              </a:rPr>
              <a:t> – радиус окружности и соответствующее ему свойство </a:t>
            </a:r>
            <a:r>
              <a:rPr lang="ru-RU" sz="1600" b="1" dirty="0" err="1">
                <a:solidFill>
                  <a:srgbClr val="000000"/>
                </a:solidFill>
              </a:rPr>
              <a:t>Rad</a:t>
            </a:r>
            <a:r>
              <a:rPr lang="ru-RU" sz="1600" dirty="0">
                <a:solidFill>
                  <a:srgbClr val="000000"/>
                </a:solidFill>
              </a:rPr>
              <a:t>; поле </a:t>
            </a:r>
            <a:r>
              <a:rPr lang="ru-RU" sz="1600" b="1" dirty="0" err="1">
                <a:solidFill>
                  <a:srgbClr val="000000"/>
                </a:solidFill>
              </a:rPr>
              <a:t>Point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 err="1">
                <a:solidFill>
                  <a:srgbClr val="000000"/>
                </a:solidFill>
              </a:rPr>
              <a:t>center</a:t>
            </a:r>
            <a:r>
              <a:rPr lang="ru-RU" sz="1600" dirty="0">
                <a:solidFill>
                  <a:srgbClr val="000000"/>
                </a:solidFill>
              </a:rPr>
              <a:t> - центр круга; конструктор общего вида с тремя параметрами; метод для формирования строкового представления сведений об окружности.</a:t>
            </a:r>
            <a:endParaRPr lang="en-US" sz="1600" dirty="0">
              <a:solidFill>
                <a:srgbClr val="000000"/>
              </a:solidFill>
            </a:endParaRPr>
          </a:p>
          <a:p>
            <a:pPr algn="just" eaLnBrk="0" fontAlgn="base" hangingPunct="0">
              <a:lnSpc>
                <a:spcPct val="115000"/>
              </a:lnSpc>
              <a:spcBef>
                <a:spcPct val="0"/>
              </a:spcBef>
              <a:defRPr/>
            </a:pPr>
            <a:endParaRPr lang="ru-RU" sz="1600" dirty="0">
              <a:solidFill>
                <a:srgbClr val="000000"/>
              </a:solidFill>
            </a:endParaRPr>
          </a:p>
          <a:p>
            <a:pPr algn="just" eaLnBrk="0" fontAlgn="base" hangingPunct="0">
              <a:lnSpc>
                <a:spcPct val="115000"/>
              </a:lnSpc>
              <a:spcBef>
                <a:spcPct val="0"/>
              </a:spcBef>
              <a:defRPr/>
            </a:pPr>
            <a:r>
              <a:rPr lang="ru-RU" sz="1600" dirty="0">
                <a:solidFill>
                  <a:srgbClr val="000000"/>
                </a:solidFill>
              </a:rPr>
              <a:t>В основной консольной программе вводить данные для построения объектов класса </a:t>
            </a:r>
            <a:r>
              <a:rPr lang="en-US" sz="1600" b="1" dirty="0">
                <a:solidFill>
                  <a:srgbClr val="000000"/>
                </a:solidFill>
              </a:rPr>
              <a:t>Circle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и, </a:t>
            </a:r>
            <a:r>
              <a:rPr lang="ru-RU" sz="1600" b="1" dirty="0">
                <a:solidFill>
                  <a:srgbClr val="FF0000"/>
                </a:solidFill>
              </a:rPr>
              <a:t>помещая их в список</a:t>
            </a:r>
            <a:r>
              <a:rPr lang="ru-RU" sz="1600" dirty="0">
                <a:solidFill>
                  <a:srgbClr val="000000"/>
                </a:solidFill>
              </a:rPr>
              <a:t>, упорядочивать элементы массива по возрастанию произведения радиуса круга на удаление его центра от начала координат. Для сортировки элементов массива использовать метод </a:t>
            </a:r>
            <a:r>
              <a:rPr lang="en-US" sz="1600" b="1" dirty="0">
                <a:solidFill>
                  <a:srgbClr val="000000"/>
                </a:solidFill>
              </a:rPr>
              <a:t>Sort</a:t>
            </a:r>
            <a:r>
              <a:rPr lang="ru-RU" sz="1600" b="1" dirty="0">
                <a:solidFill>
                  <a:srgbClr val="000000"/>
                </a:solidFill>
              </a:rPr>
              <a:t>()</a:t>
            </a:r>
            <a:r>
              <a:rPr lang="ru-RU" sz="1600" dirty="0">
                <a:solidFill>
                  <a:srgbClr val="000000"/>
                </a:solidFill>
              </a:rPr>
              <a:t>, параметр которого – </a:t>
            </a:r>
            <a:r>
              <a:rPr lang="ru-RU" sz="1600" b="1" dirty="0">
                <a:solidFill>
                  <a:srgbClr val="FF0000"/>
                </a:solidFill>
              </a:rPr>
              <a:t>лямбда-выражение</a:t>
            </a:r>
            <a:r>
              <a:rPr lang="ru-RU" sz="1600" dirty="0"/>
              <a:t> для сравнения объектов типа </a:t>
            </a:r>
            <a:r>
              <a:rPr lang="en-US" sz="1600" b="1" dirty="0"/>
              <a:t>Circle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37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 </a:t>
            </a:r>
          </a:p>
        </p:txBody>
      </p:sp>
      <p:sp>
        <p:nvSpPr>
          <p:cNvPr id="2662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DE9A5B-559C-40E4-BD01-3E34A39D76E4}" type="slidenum">
              <a:rPr lang="ru-RU" altLang="ru-RU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7885" y="1196752"/>
            <a:ext cx="799904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TODO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1: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Конструктор с двумя параметрами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	 //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TODO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2: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Метод вычисления расстояния </a:t>
            </a:r>
          </a:p>
          <a:p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Point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80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7F822-F290-4C49-A74E-ED765F51DAC5}" type="slidenum">
              <a:rPr lang="ru-RU" altLang="ru-RU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 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1096218"/>
            <a:ext cx="864096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{      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!!!! композиция классов 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center;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центр круга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rad;         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радиус круга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xc, </a:t>
            </a:r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rad) {</a:t>
            </a: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TODO3: Проверка корректности данных о круге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center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(xc,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rad;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}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Circle()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format =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"xc={0:g5},\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tyc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={1:g5},\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tRad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={2:g5}"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(format,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center.X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center.Y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rad);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}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Радиус круга: 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Rad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rad; }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Circle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325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72BC8-25B6-4438-8228-9BB4A9A5309B}" type="slidenum">
              <a:rPr lang="ru-RU" altLang="ru-RU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 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942767"/>
            <a:ext cx="8496944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p0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(0, 0);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начало координат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ссылка на очередной объект, вводимый с клавиатуры 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 = 0, x = 0, y = 0;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TODO4 получение значений координат и радиуса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(x, y, r);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Сортируем список (в обратном порядке):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c1,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c2) 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dis1 = p0.Distance(c1.center) * c1.Rad;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dis2 = p0.Distance(c2.center) * c2.Rad;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(dis1 &gt; dis2)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(dis1 &lt; dis2)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+1;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//.. Выводим элементы списка: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"Для завершения работы нажмите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Escape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).Key !=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ConsoleKey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.Escape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611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72BC8-25B6-4438-8228-9BB4A9A5309B}" type="slidenum">
              <a:rPr lang="ru-RU" altLang="ru-RU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Дополнительное задание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942767"/>
            <a:ext cx="8496944" cy="31700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b="1" dirty="0"/>
              <a:t>Замените анонимный метод лямбда-выражением</a:t>
            </a:r>
          </a:p>
          <a:p>
            <a:pPr marL="457200" indent="-457200">
              <a:buAutoNum type="arabicParenR"/>
            </a:pPr>
            <a:endParaRPr lang="ru-RU" sz="2000" b="1" dirty="0"/>
          </a:p>
          <a:p>
            <a:pPr marL="457200" indent="-457200">
              <a:buAutoNum type="arabicParenR"/>
            </a:pPr>
            <a:r>
              <a:rPr lang="ru-RU" sz="2000" b="1" dirty="0"/>
              <a:t>Реализуйте сортировку через интерфейс </a:t>
            </a:r>
            <a:r>
              <a:rPr lang="en-US" sz="2000" b="1" dirty="0" err="1"/>
              <a:t>IComparable</a:t>
            </a:r>
            <a:r>
              <a:rPr lang="en-US" sz="2000" b="1" dirty="0"/>
              <a:t>.</a:t>
            </a:r>
            <a:endParaRPr lang="ru-RU" sz="2000" b="1" dirty="0"/>
          </a:p>
          <a:p>
            <a:pPr marL="457200" indent="-457200">
              <a:buAutoNum type="arabicParenR"/>
            </a:pPr>
            <a:endParaRPr lang="ru-RU" sz="2000" b="1" dirty="0"/>
          </a:p>
          <a:p>
            <a:pPr marL="457200" indent="-457200">
              <a:buAutoNum type="arabicParenR"/>
            </a:pPr>
            <a:r>
              <a:rPr lang="ru-RU" sz="2000" b="1" dirty="0"/>
              <a:t>Замените классы </a:t>
            </a:r>
            <a:r>
              <a:rPr lang="en-US" sz="2000" b="1" dirty="0"/>
              <a:t>Point </a:t>
            </a:r>
            <a:r>
              <a:rPr lang="ru-RU" sz="2000" b="1" dirty="0"/>
              <a:t>и </a:t>
            </a:r>
            <a:r>
              <a:rPr lang="ru-RU" sz="2000" b="1" dirty="0" err="1"/>
              <a:t>Circle</a:t>
            </a:r>
            <a:r>
              <a:rPr lang="ru-RU" sz="2000" b="1" dirty="0"/>
              <a:t> соответствующими структурами, чтобы между экземплярами этих структур (и собственно между структурами)  сохранилось отношение композиции</a:t>
            </a:r>
          </a:p>
          <a:p>
            <a:pPr marL="457200" indent="-457200">
              <a:buAutoNum type="arabicParenR"/>
            </a:pPr>
            <a:endParaRPr lang="ru-RU" sz="2000" b="1" dirty="0"/>
          </a:p>
          <a:p>
            <a:pPr marL="457200" indent="-457200">
              <a:buAutoNum type="arabicParenR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646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Треугольник на плоскости</a:t>
            </a: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DBF5CD-6899-4C8A-8EDD-81CDE9545B2D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3076" name="Прямоугольник 4"/>
          <p:cNvSpPr>
            <a:spLocks noChangeArrowheads="1"/>
          </p:cNvSpPr>
          <p:nvPr/>
        </p:nvSpPr>
        <p:spPr bwMode="auto">
          <a:xfrm>
            <a:off x="457200" y="1219200"/>
            <a:ext cx="8229600" cy="424656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Создать библиотеку классов (проект </a:t>
            </a:r>
            <a:r>
              <a:rPr lang="ru-RU" altLang="ru-RU" sz="1800" b="1" dirty="0" err="1"/>
              <a:t>Figures</a:t>
            </a:r>
            <a:r>
              <a:rPr lang="ru-RU" altLang="ru-RU" sz="1800" dirty="0"/>
              <a:t>) и разместить в ней классы </a:t>
            </a:r>
            <a:r>
              <a:rPr lang="ru-RU" altLang="ru-RU" sz="1800" b="1" dirty="0" err="1"/>
              <a:t>Point</a:t>
            </a:r>
            <a:r>
              <a:rPr lang="ru-RU" altLang="ru-RU" sz="1800" dirty="0"/>
              <a:t> – «Точка на плоскости» и </a:t>
            </a:r>
            <a:r>
              <a:rPr lang="ru-RU" altLang="ru-RU" sz="1800" b="1" dirty="0"/>
              <a:t>T</a:t>
            </a:r>
            <a:r>
              <a:rPr lang="en-US" altLang="ru-RU" sz="1800" b="1" dirty="0"/>
              <a:t>r</a:t>
            </a:r>
            <a:r>
              <a:rPr lang="ru-RU" altLang="ru-RU" sz="1800" b="1" dirty="0" err="1"/>
              <a:t>iangleComp</a:t>
            </a:r>
            <a:r>
              <a:rPr lang="ru-RU" altLang="ru-RU" sz="1800" dirty="0"/>
              <a:t> – «Треугольник на плоскости».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классе </a:t>
            </a:r>
            <a:r>
              <a:rPr lang="ru-RU" altLang="ru-RU" sz="1800" b="1" dirty="0" err="1"/>
              <a:t>Point</a:t>
            </a:r>
            <a:r>
              <a:rPr lang="ru-RU" altLang="ru-RU" sz="1800" b="1" dirty="0"/>
              <a:t> </a:t>
            </a:r>
            <a:r>
              <a:rPr lang="ru-RU" altLang="ru-RU" sz="1800" dirty="0"/>
              <a:t>определить: поля со значениями координат; конструктор; свойства для доступа к значениям координат и метод для вычисления расстояния между двумя точками.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Класс </a:t>
            </a:r>
            <a:r>
              <a:rPr lang="ru-RU" altLang="ru-RU" sz="1800" b="1" dirty="0"/>
              <a:t>T</a:t>
            </a:r>
            <a:r>
              <a:rPr lang="en-US" altLang="ru-RU" sz="1800" b="1" dirty="0"/>
              <a:t>r</a:t>
            </a:r>
            <a:r>
              <a:rPr lang="ru-RU" altLang="ru-RU" sz="1800" b="1" dirty="0" err="1"/>
              <a:t>iangleComp</a:t>
            </a:r>
            <a:r>
              <a:rPr lang="ru-RU" altLang="ru-RU" sz="1800" dirty="0"/>
              <a:t> – </a:t>
            </a:r>
            <a:r>
              <a:rPr lang="ru-RU" altLang="ru-RU" sz="1800" b="1" dirty="0">
                <a:solidFill>
                  <a:srgbClr val="FF0000"/>
                </a:solidFill>
              </a:rPr>
              <a:t>композиция трех точек </a:t>
            </a:r>
            <a:r>
              <a:rPr lang="ru-RU" altLang="ru-RU" sz="1800" dirty="0"/>
              <a:t>– вершин треугольника. Поля класса: вершины треугольника и размеры сторон; свойство – площадь треугольника; метод для оценки попадания точки в треугольник.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отдельном приложении (проекты </a:t>
            </a:r>
            <a:r>
              <a:rPr lang="ru-RU" altLang="ru-RU" sz="1800" b="1" dirty="0" err="1"/>
              <a:t>ConsoleComp</a:t>
            </a:r>
            <a:r>
              <a:rPr lang="ru-RU" altLang="ru-RU" sz="1800" dirty="0"/>
              <a:t>, </a:t>
            </a:r>
            <a:r>
              <a:rPr lang="en-US" altLang="ru-RU" sz="1800" b="1" dirty="0" err="1"/>
              <a:t>WindowsComp</a:t>
            </a:r>
            <a:r>
              <a:rPr lang="ru-RU" altLang="ru-RU" sz="1800" dirty="0"/>
              <a:t>) определить объект класса </a:t>
            </a:r>
            <a:r>
              <a:rPr lang="ru-RU" altLang="ru-RU" sz="1800" b="1" dirty="0"/>
              <a:t>T</a:t>
            </a:r>
            <a:r>
              <a:rPr lang="en-US" altLang="ru-RU" sz="1800" b="1" dirty="0"/>
              <a:t>r</a:t>
            </a:r>
            <a:r>
              <a:rPr lang="ru-RU" altLang="ru-RU" sz="1800" b="1" dirty="0" err="1"/>
              <a:t>iangleComp</a:t>
            </a:r>
            <a:r>
              <a:rPr lang="ru-RU" altLang="ru-RU" sz="1800" dirty="0"/>
              <a:t>, вводя координаты точки, оценивать ее принадлежность треугольнику.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5C441-22A1-4A1D-8D93-D29BD6F32808}"/>
              </a:ext>
            </a:extLst>
          </p:cNvPr>
          <p:cNvSpPr txBox="1"/>
          <p:nvPr/>
        </p:nvSpPr>
        <p:spPr>
          <a:xfrm>
            <a:off x="455720" y="5660032"/>
            <a:ext cx="7859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Самостоятельно</a:t>
            </a:r>
            <a:r>
              <a:rPr lang="ru-RU" dirty="0"/>
              <a:t>:</a:t>
            </a:r>
          </a:p>
          <a:p>
            <a:r>
              <a:rPr lang="ru-RU" dirty="0"/>
              <a:t>Перейдите в типе </a:t>
            </a:r>
            <a:r>
              <a:rPr lang="ru-RU" altLang="ru-RU" sz="1800" b="1" dirty="0"/>
              <a:t>T</a:t>
            </a:r>
            <a:r>
              <a:rPr lang="en-US" altLang="ru-RU" sz="1800" b="1" dirty="0"/>
              <a:t>r</a:t>
            </a:r>
            <a:r>
              <a:rPr lang="ru-RU" altLang="ru-RU" sz="1800" b="1" dirty="0" err="1"/>
              <a:t>iangleComp</a:t>
            </a:r>
            <a:r>
              <a:rPr lang="ru-RU" altLang="ru-RU" sz="1800" b="1" dirty="0"/>
              <a:t> </a:t>
            </a:r>
            <a:r>
              <a:rPr lang="ru-RU" dirty="0"/>
              <a:t>от отношения композиции к агрегации в отношении класса</a:t>
            </a:r>
            <a:r>
              <a:rPr lang="ru-RU" altLang="ru-RU" sz="1800" b="1" dirty="0"/>
              <a:t> Point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5111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4322</Words>
  <Application>Microsoft Office PowerPoint</Application>
  <PresentationFormat>Экран (4:3)</PresentationFormat>
  <Paragraphs>483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Trebuchet MS</vt:lpstr>
      <vt:lpstr>Wingdings</vt:lpstr>
      <vt:lpstr>Тема Office</vt:lpstr>
      <vt:lpstr>Модуль 3, практическое занятие 3b</vt:lpstr>
      <vt:lpstr>Агрегация</vt:lpstr>
      <vt:lpstr>Композиция</vt:lpstr>
      <vt:lpstr>Задача 1. Точка и круг.</vt:lpstr>
      <vt:lpstr>Задача 1 </vt:lpstr>
      <vt:lpstr>Задача 1 </vt:lpstr>
      <vt:lpstr>Задача 1 </vt:lpstr>
      <vt:lpstr>Задача 1. Дополнительное задание</vt:lpstr>
      <vt:lpstr>Задача 2. Треугольник на плоскости</vt:lpstr>
      <vt:lpstr>Задача 2. Библиотека классов</vt:lpstr>
      <vt:lpstr>Задача 2. Библиотека классов</vt:lpstr>
      <vt:lpstr>Задача 2. Библиотека классов</vt:lpstr>
      <vt:lpstr>Задача 2. Консольное приложение</vt:lpstr>
      <vt:lpstr>Задача 3</vt:lpstr>
      <vt:lpstr>Задача 3. Библиотека классов</vt:lpstr>
      <vt:lpstr>Задача 3. Библиотека классов</vt:lpstr>
      <vt:lpstr>Задача 3. Консольное приложение</vt:lpstr>
      <vt:lpstr>Задача 4</vt:lpstr>
      <vt:lpstr>Задача 4. Библиотека классов</vt:lpstr>
      <vt:lpstr>Задача 4. Библиотека классов</vt:lpstr>
      <vt:lpstr>Задача 4. Библиотека классов</vt:lpstr>
      <vt:lpstr>Задача 4. Консольное приложение</vt:lpstr>
      <vt:lpstr>Задача 5</vt:lpstr>
      <vt:lpstr>Задача 5</vt:lpstr>
      <vt:lpstr>Задача 5</vt:lpstr>
      <vt:lpstr>Задача 5. Класс Estimates</vt:lpstr>
      <vt:lpstr>Задача 5. Класс Form1</vt:lpstr>
      <vt:lpstr>Задача 5. Класс Form1</vt:lpstr>
      <vt:lpstr>Задача 5. Класс Form2</vt:lpstr>
      <vt:lpstr>Домашняя работа</vt:lpstr>
      <vt:lpstr>Домашняя работа</vt:lpstr>
    </vt:vector>
  </TitlesOfParts>
  <Company>ГУ-ВШЭ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Студент ГУ-ВШЭ</dc:creator>
  <cp:lastModifiedBy>Дударев Виктор Анатольевич</cp:lastModifiedBy>
  <cp:revision>118</cp:revision>
  <dcterms:created xsi:type="dcterms:W3CDTF">2011-05-23T09:26:40Z</dcterms:created>
  <dcterms:modified xsi:type="dcterms:W3CDTF">2022-01-26T09:43:02Z</dcterms:modified>
</cp:coreProperties>
</file>