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97" r:id="rId2"/>
    <p:sldId id="316" r:id="rId3"/>
    <p:sldId id="317" r:id="rId4"/>
    <p:sldId id="341" r:id="rId5"/>
    <p:sldId id="318" r:id="rId6"/>
    <p:sldId id="319" r:id="rId7"/>
    <p:sldId id="320" r:id="rId8"/>
    <p:sldId id="275" r:id="rId9"/>
    <p:sldId id="359" r:id="rId10"/>
    <p:sldId id="276" r:id="rId11"/>
    <p:sldId id="304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</p:sldIdLst>
  <p:sldSz cx="9144000" cy="6858000" type="screen4x3"/>
  <p:notesSz cx="6761163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9" autoAdjust="0"/>
    <p:restoredTop sz="94132" autoAdjust="0"/>
  </p:normalViewPr>
  <p:slideViewPr>
    <p:cSldViewPr>
      <p:cViewPr varScale="1">
        <p:scale>
          <a:sx n="114" d="100"/>
          <a:sy n="114" d="100"/>
        </p:scale>
        <p:origin x="15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Maksimenkova" userId="f2714537069f5c5f" providerId="LiveId" clId="{85E8BF3B-0A21-4C88-94FA-D8FFFCECDC33}"/>
    <pc:docChg chg="modSld">
      <pc:chgData name="Olga Maksimenkova" userId="f2714537069f5c5f" providerId="LiveId" clId="{85E8BF3B-0A21-4C88-94FA-D8FFFCECDC33}" dt="2018-03-01T11:45:48.875" v="2" actId="20577"/>
      <pc:docMkLst>
        <pc:docMk/>
      </pc:docMkLst>
      <pc:sldChg chg="modSp">
        <pc:chgData name="Olga Maksimenkova" userId="f2714537069f5c5f" providerId="LiveId" clId="{85E8BF3B-0A21-4C88-94FA-D8FFFCECDC33}" dt="2018-03-01T11:45:48.875" v="2" actId="20577"/>
        <pc:sldMkLst>
          <pc:docMk/>
          <pc:sldMk cId="346204393" sldId="297"/>
        </pc:sldMkLst>
        <pc:spChg chg="mod">
          <ac:chgData name="Olga Maksimenkova" userId="f2714537069f5c5f" providerId="LiveId" clId="{85E8BF3B-0A21-4C88-94FA-D8FFFCECDC33}" dt="2018-03-01T11:45:48.875" v="2" actId="20577"/>
          <ac:spMkLst>
            <pc:docMk/>
            <pc:sldMk cId="346204393" sldId="297"/>
            <ac:spMk id="2050" creationId="{00000000-0000-0000-0000-000000000000}"/>
          </ac:spMkLst>
        </pc:spChg>
      </pc:sldChg>
    </pc:docChg>
  </pc:docChgLst>
  <pc:docChgLst>
    <pc:chgData name="Olga Maksimenkova" userId="f2714537069f5c5f" providerId="LiveId" clId="{5523FD58-F61E-4853-AAE5-63C54F61E73C}"/>
    <pc:docChg chg="modSld">
      <pc:chgData name="Olga Maksimenkova" userId="f2714537069f5c5f" providerId="LiveId" clId="{5523FD58-F61E-4853-AAE5-63C54F61E73C}" dt="2018-03-15T09:31:45.755" v="1" actId="1076"/>
      <pc:docMkLst>
        <pc:docMk/>
      </pc:docMkLst>
      <pc:sldChg chg="addSp modSp">
        <pc:chgData name="Olga Maksimenkova" userId="f2714537069f5c5f" providerId="LiveId" clId="{5523FD58-F61E-4853-AAE5-63C54F61E73C}" dt="2018-03-15T09:31:45.755" v="1" actId="1076"/>
        <pc:sldMkLst>
          <pc:docMk/>
          <pc:sldMk cId="346204393" sldId="297"/>
        </pc:sldMkLst>
        <pc:spChg chg="add mod">
          <ac:chgData name="Olga Maksimenkova" userId="f2714537069f5c5f" providerId="LiveId" clId="{5523FD58-F61E-4853-AAE5-63C54F61E73C}" dt="2018-03-15T09:31:45.755" v="1" actId="1076"/>
          <ac:spMkLst>
            <pc:docMk/>
            <pc:sldMk cId="346204393" sldId="297"/>
            <ac:spMk id="4" creationId="{80058F47-4A6B-4DC2-8E2F-B8EBEE4864B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850C4DE-AF14-4582-889A-7CFA584CA1E0}" type="datetimeFigureOut">
              <a:rPr lang="ru-RU"/>
              <a:pPr>
                <a:defRPr/>
              </a:pPr>
              <a:t>15.02.2022</a:t>
            </a:fld>
            <a:endParaRPr lang="ru-RU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D519A847-C010-4499-B1C2-4E2E947D9AD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71654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BDC29779-9140-41DE-B968-531B11A5F519}" type="datetimeFigureOut">
              <a:rPr lang="ru-RU"/>
              <a:pPr>
                <a:defRPr/>
              </a:pPr>
              <a:t>15.02.2022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048DDDE-8552-4D5E-8F01-8DC87D8C230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71955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84A6B-1E48-4C51-95F0-AD0425578AF6}" type="datetime1">
              <a:rPr lang="ru-RU"/>
              <a:pPr>
                <a:defRPr/>
              </a:pPr>
              <a:t>15.02.2022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D39553-E3A1-42BC-B3CD-6CC90B33CE9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1113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5B3B7-2BF6-43C9-BD1F-1A15C4040E37}" type="datetime1">
              <a:rPr lang="ru-RU"/>
              <a:pPr>
                <a:defRPr/>
              </a:pPr>
              <a:t>15.02.2022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165559-D17F-4021-87CE-D702F543D42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656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CC7B0-C8D0-46DE-98A0-4F5B5690C504}" type="datetime1">
              <a:rPr lang="ru-RU"/>
              <a:pPr>
                <a:defRPr/>
              </a:pPr>
              <a:t>15.02.2022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D16B17-54B6-49E3-A7C9-276571EE334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404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9BA8C-919F-4B48-AAB7-2CFDEEF7F7EF}" type="datetime1">
              <a:rPr lang="ru-RU"/>
              <a:pPr>
                <a:defRPr/>
              </a:pPr>
              <a:t>15.02.2022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D258D5-9FD6-423E-B463-B253F6DB03B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7390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02FC4-8AFF-45D3-92E3-F9A9DC26D72C}" type="datetime1">
              <a:rPr lang="ru-RU"/>
              <a:pPr>
                <a:defRPr/>
              </a:pPr>
              <a:t>15.02.2022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9CA5C6-2EB2-4C67-9682-4FD089602C5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6792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E5148-CFF5-424F-93A2-84476F3BD584}" type="datetime1">
              <a:rPr lang="ru-RU"/>
              <a:pPr>
                <a:defRPr/>
              </a:pPr>
              <a:t>15.02.2022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A458D-5B5B-4E74-B55E-E768C755303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0292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A2298-DE27-48B2-9150-5C9B9028E9BE}" type="datetime1">
              <a:rPr lang="ru-RU"/>
              <a:pPr>
                <a:defRPr/>
              </a:pPr>
              <a:t>15.02.2022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F92E4-A2FD-4932-8FCD-2CDE998E9F6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4239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A3825-5F9D-4CAD-A2C4-85BC3DE5AE01}" type="datetime1">
              <a:rPr lang="ru-RU"/>
              <a:pPr>
                <a:defRPr/>
              </a:pPr>
              <a:t>15.02.2022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52088A-F097-4D7A-BACB-71E0D575649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2368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F57CE-6366-4850-9315-F2FCDEE20DD1}" type="datetime1">
              <a:rPr lang="ru-RU"/>
              <a:pPr>
                <a:defRPr/>
              </a:pPr>
              <a:t>15.02.2022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604A15-7D9E-4F0B-B2C2-E7C6974E338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889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9045B-044E-4E6A-8C00-CD3C08B5A15F}" type="datetime1">
              <a:rPr lang="ru-RU"/>
              <a:pPr>
                <a:defRPr/>
              </a:pPr>
              <a:t>15.02.2022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D3039F-AB53-4952-B4DD-621E0C2F483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1356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1FEA6-1A18-4C37-BAC2-E2D6294603C0}" type="datetime1">
              <a:rPr lang="ru-RU"/>
              <a:pPr>
                <a:defRPr/>
              </a:pPr>
              <a:t>15.02.2022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BF77DB-AA0C-41B0-B306-93FB8491724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621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fld id="{F80A290D-868B-4A24-A285-47F3F65414D1}" type="datetime1">
              <a:rPr lang="ru-RU"/>
              <a:pPr>
                <a:defRPr/>
              </a:pPr>
              <a:t>15.02.2022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C7D29C7-3377-4E5A-8AB7-1CF5F1B8602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173109.aspx" TargetMode="External"/><Relationship Id="rId2" Type="http://schemas.openxmlformats.org/officeDocument/2006/relationships/hyperlink" Target="http://www.calabonga.net/blog/post/5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foolsoft.ru/c-otlichie-klassa-ot-struktury-class-vs-struct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7456788/how-to-randomly-pick-one-of-known-console-colors-for-text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ru-ru/library/system.diagnostics.stopwatch(v=vs.110).aspx" TargetMode="External"/><Relationship Id="rId2" Type="http://schemas.openxmlformats.org/officeDocument/2006/relationships/hyperlink" Target="https://www.youtube.com/watch?v=C7NM8enFpGE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ru-ru/library/system.console.setout(v=vs.110).aspx" TargetMode="External"/><Relationship Id="rId2" Type="http://schemas.openxmlformats.org/officeDocument/2006/relationships/hyperlink" Target="https://msdn.microsoft.com/ru-ru/library/16f09842(v=vs.110).aspx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stackoverflow.com/questions/11911660/redirect-console-writeline-from-windows-application-to-a-strin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ru-ru/library/system.console.setin(v=vs.110).aspx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611188" y="2060575"/>
            <a:ext cx="7772400" cy="1470025"/>
          </a:xfrm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3, практическое занятие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6a2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85863" y="4149725"/>
            <a:ext cx="6835775" cy="1655763"/>
          </a:xfrm>
          <a:ln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lvl="1" eaLnBrk="1" hangingPunct="1"/>
            <a:r>
              <a:rPr lang="ru-RU" altLang="ru-RU" b="1" dirty="0">
                <a:solidFill>
                  <a:srgbClr val="009900"/>
                </a:solidFill>
              </a:rPr>
              <a:t>Адаптеры потоков</a:t>
            </a:r>
            <a:endParaRPr lang="ru-RU" altLang="ru-RU" sz="2800" b="1" dirty="0">
              <a:solidFill>
                <a:srgbClr val="009900"/>
              </a:solidFill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0058F47-4A6B-4DC2-8E2F-B8EBEE486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081" y="304800"/>
            <a:ext cx="8923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Дисциплина «Программирование»	В.В. </a:t>
            </a:r>
            <a:r>
              <a:rPr lang="ru-RU" alt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Подбельский</a:t>
            </a:r>
            <a:r>
              <a:rPr lang="ru-RU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, О.В. Максименкова</a:t>
            </a:r>
          </a:p>
        </p:txBody>
      </p:sp>
    </p:spTree>
    <p:extLst>
      <p:ext uri="{BB962C8B-B14F-4D97-AF65-F5344CB8AC3E}">
        <p14:creationId xmlns:p14="http://schemas.microsoft.com/office/powerpoint/2010/main" val="346204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</a:p>
        </p:txBody>
      </p:sp>
      <p:sp>
        <p:nvSpPr>
          <p:cNvPr id="409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2BE9F0-E780-464A-9F50-1F8D34A0581F}" type="slidenum">
              <a:rPr lang="ru-RU" altLang="ru-RU" sz="140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400"/>
          </a:p>
        </p:txBody>
      </p:sp>
      <p:sp>
        <p:nvSpPr>
          <p:cNvPr id="3" name="Прямоугольник 2"/>
          <p:cNvSpPr/>
          <p:nvPr/>
        </p:nvSpPr>
        <p:spPr>
          <a:xfrm>
            <a:off x="76200" y="1004206"/>
            <a:ext cx="8991600" cy="562519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анализируем сигнатуры всех файлов из папки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и выводим результат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AnalyzeDirectoryFiles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files =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Directory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.GetFiles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$"Analyzing files in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folder:"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files)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"unknown"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file =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.ReadAllBytes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HasSignature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(file,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{ 0x47, 0x49, 0x46, 0x38 }))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"GIF"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TODO: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 код сигнатурами файлов из таблицы в задании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HasSignature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(file,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{ 0xFF, 0xD8, 0xFF, 0xE1 }))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"Digital camera JPG(EXIF)"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file"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Comleted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files.Length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file(s) analyzed)!"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ex)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ex.GetType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ex.Message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275143" y="713519"/>
            <a:ext cx="2844048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AnalyzeDirectoryFiles</a:t>
            </a:r>
            <a:endParaRPr lang="ru-RU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52400"/>
            <a:ext cx="9067800" cy="6397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</a:p>
        </p:txBody>
      </p:sp>
      <p:sp>
        <p:nvSpPr>
          <p:cNvPr id="409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2BE9F0-E780-464A-9F50-1F8D34A0581F}" type="slidenum">
              <a:rPr lang="ru-RU" altLang="ru-RU" sz="140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400"/>
          </a:p>
        </p:txBody>
      </p:sp>
      <p:sp>
        <p:nvSpPr>
          <p:cNvPr id="5" name="Прямоугольник 4"/>
          <p:cNvSpPr/>
          <p:nvPr/>
        </p:nvSpPr>
        <p:spPr>
          <a:xfrm>
            <a:off x="381000" y="1066800"/>
            <a:ext cx="8534400" cy="203132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 ?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	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Environment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.CurrentDirectory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AnalyzeDirectoryFiles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56896" y="882134"/>
            <a:ext cx="347723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accent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 консольного приложения</a:t>
            </a:r>
            <a:endParaRPr lang="ru-RU" b="1" dirty="0">
              <a:solidFill>
                <a:schemeClr val="accent4"/>
              </a:solidFill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0FDA3C4-9ECC-4E3B-A72C-590CEB48E1F2}"/>
              </a:ext>
            </a:extLst>
          </p:cNvPr>
          <p:cNvSpPr txBox="1">
            <a:spLocks/>
          </p:cNvSpPr>
          <p:nvPr/>
        </p:nvSpPr>
        <p:spPr bwMode="auto">
          <a:xfrm>
            <a:off x="38100" y="3429000"/>
            <a:ext cx="9067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Дополнительное задание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62E1D-26DC-4DA5-9D7C-7EC8271564EF}"/>
              </a:ext>
            </a:extLst>
          </p:cNvPr>
          <p:cNvSpPr txBox="1"/>
          <p:nvPr/>
        </p:nvSpPr>
        <p:spPr>
          <a:xfrm>
            <a:off x="381000" y="4181804"/>
            <a:ext cx="8534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1) Создайте тип, инкапсулирующий информацию об </a:t>
            </a:r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</a:rPr>
              <a:t>известной сигнатуре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файла.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2) Создайте коллекцию известных сигнатур и ссылку на эту коллекцию используйте в методе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AnalyzeDirectoryFiles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(вместо ручного поиска сигнатуры через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 … else if …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3) Подумайте о дальнейшей декомпозиции метода и рефакторинге кода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407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5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92369" y="1219200"/>
            <a:ext cx="8229600" cy="381000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sz="1800" b="1" dirty="0"/>
              <a:t>Объявить структуру </a:t>
            </a:r>
            <a:r>
              <a:rPr lang="en-US" sz="1800" b="1" dirty="0" err="1"/>
              <a:t>ConsoleSimbolStruct</a:t>
            </a:r>
            <a:r>
              <a:rPr lang="ru-RU" sz="1800" b="1" dirty="0"/>
              <a:t>, описывающую символ, расположенный в определённой позиции консольного окна.  Поля:</a:t>
            </a:r>
          </a:p>
          <a:p>
            <a:r>
              <a:rPr lang="en-US" sz="1800" b="1" dirty="0" err="1"/>
              <a:t>simb</a:t>
            </a:r>
            <a:r>
              <a:rPr lang="en-US" sz="1800" b="1" dirty="0"/>
              <a:t> – </a:t>
            </a:r>
            <a:r>
              <a:rPr lang="ru-RU" sz="1800" b="1" dirty="0"/>
              <a:t>символ</a:t>
            </a:r>
          </a:p>
          <a:p>
            <a:r>
              <a:rPr lang="en-US" sz="1800" b="1" dirty="0"/>
              <a:t>x </a:t>
            </a:r>
            <a:r>
              <a:rPr lang="ru-RU" sz="1800" b="1" dirty="0"/>
              <a:t>– целочисленная координата</a:t>
            </a:r>
          </a:p>
          <a:p>
            <a:r>
              <a:rPr lang="en-US" sz="1800" b="1" dirty="0"/>
              <a:t>y – </a:t>
            </a:r>
            <a:r>
              <a:rPr lang="ru-RU" sz="1800" b="1" dirty="0"/>
              <a:t>целочисленная координата</a:t>
            </a:r>
          </a:p>
          <a:p>
            <a:pPr marL="0" indent="0">
              <a:buNone/>
            </a:pPr>
            <a:r>
              <a:rPr lang="ru-RU" sz="1800" b="1" dirty="0"/>
              <a:t>Для получения значений полей использовать свойства.</a:t>
            </a:r>
          </a:p>
          <a:p>
            <a:pPr marL="0" indent="0">
              <a:buNone/>
            </a:pPr>
            <a:r>
              <a:rPr lang="ru-RU" sz="1800" b="1" dirty="0"/>
              <a:t>Инициализация полей выполняется конструктором с параметрами типов </a:t>
            </a:r>
            <a:r>
              <a:rPr lang="en-US" sz="1800" b="1" dirty="0"/>
              <a:t>char, </a:t>
            </a:r>
            <a:r>
              <a:rPr lang="en-US" sz="1800" b="1" dirty="0" err="1"/>
              <a:t>int</a:t>
            </a:r>
            <a:r>
              <a:rPr lang="en-US" sz="1800" b="1" dirty="0"/>
              <a:t>, int.</a:t>
            </a:r>
          </a:p>
          <a:p>
            <a:pPr marL="0" indent="0">
              <a:buNone/>
            </a:pPr>
            <a:r>
              <a:rPr lang="ru-RU" sz="1800" b="1" dirty="0"/>
              <a:t>В основной программе создать массив структур-символов, со случайными координатами. Выводить символы на экран поочерёдно, цвет отображения символа – генерировать случайным образом.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52400" y="5275728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/>
              <a:t>C# NET 4.0: </a:t>
            </a:r>
            <a:r>
              <a:rPr lang="ru-RU" sz="1200" b="1" dirty="0" err="1"/>
              <a:t>Class</a:t>
            </a:r>
            <a:r>
              <a:rPr lang="ru-RU" sz="1200" b="1" dirty="0"/>
              <a:t> </a:t>
            </a:r>
            <a:r>
              <a:rPr lang="ru-RU" sz="1200" b="1" dirty="0" err="1"/>
              <a:t>vs</a:t>
            </a:r>
            <a:r>
              <a:rPr lang="ru-RU" sz="1200" b="1" dirty="0"/>
              <a:t> </a:t>
            </a:r>
            <a:r>
              <a:rPr lang="ru-RU" sz="1200" b="1" dirty="0" err="1"/>
              <a:t>Struct</a:t>
            </a:r>
            <a:r>
              <a:rPr lang="ru-RU" sz="1200" b="1" dirty="0"/>
              <a:t> или в чём различия между Классом и Структурой</a:t>
            </a:r>
            <a:r>
              <a:rPr lang="en-US" sz="1200" b="1" dirty="0"/>
              <a:t> [</a:t>
            </a:r>
            <a:r>
              <a:rPr lang="en-US" sz="1200" dirty="0">
                <a:hlinkClick r:id="rId2"/>
              </a:rPr>
              <a:t>http://www.calabonga.net/blog/post/56</a:t>
            </a:r>
            <a:r>
              <a:rPr lang="en-US" sz="1200" b="1" dirty="0"/>
              <a:t>]</a:t>
            </a:r>
            <a:endParaRPr lang="ru-RU" sz="1200" b="1" dirty="0"/>
          </a:p>
          <a:p>
            <a:r>
              <a:rPr lang="en-US" sz="1200" b="1" dirty="0"/>
              <a:t>Classes and </a:t>
            </a:r>
            <a:r>
              <a:rPr lang="en-US" sz="1200" b="1" dirty="0" err="1"/>
              <a:t>Structs</a:t>
            </a:r>
            <a:r>
              <a:rPr lang="en-US" sz="1200" b="1" dirty="0"/>
              <a:t> (C# Programming Guide) [</a:t>
            </a:r>
            <a:r>
              <a:rPr lang="en-US" sz="1200" dirty="0">
                <a:hlinkClick r:id="rId3"/>
              </a:rPr>
              <a:t>https://msdn.microsoft.com/en-us/library/ms173109.aspx</a:t>
            </a:r>
            <a:r>
              <a:rPr lang="en-US" sz="1200" b="1" dirty="0"/>
              <a:t>]</a:t>
            </a:r>
          </a:p>
          <a:p>
            <a:r>
              <a:rPr lang="ru-RU" sz="1200" b="1" dirty="0"/>
              <a:t>C#: Отличие класса от структуры (</a:t>
            </a:r>
            <a:r>
              <a:rPr lang="ru-RU" sz="1200" b="1" dirty="0" err="1"/>
              <a:t>class</a:t>
            </a:r>
            <a:r>
              <a:rPr lang="ru-RU" sz="1200" b="1" dirty="0"/>
              <a:t> </a:t>
            </a:r>
            <a:r>
              <a:rPr lang="ru-RU" sz="1200" b="1" dirty="0" err="1"/>
              <a:t>vs</a:t>
            </a:r>
            <a:r>
              <a:rPr lang="ru-RU" sz="1200" b="1" dirty="0"/>
              <a:t> </a:t>
            </a:r>
            <a:r>
              <a:rPr lang="ru-RU" sz="1200" b="1" dirty="0" err="1"/>
              <a:t>struct</a:t>
            </a:r>
            <a:r>
              <a:rPr lang="ru-RU" sz="1200" b="1" dirty="0"/>
              <a:t>)</a:t>
            </a:r>
            <a:r>
              <a:rPr lang="en-US" sz="1200" b="1" dirty="0"/>
              <a:t> [</a:t>
            </a:r>
            <a:r>
              <a:rPr lang="en-US" sz="1200" dirty="0">
                <a:hlinkClick r:id="rId4"/>
              </a:rPr>
              <a:t>https://blog.foolsoft.ru/c-otlichie-klassa-ot-struktury-class-vs-struct/</a:t>
            </a:r>
            <a:r>
              <a:rPr lang="en-US" sz="1200" b="1" dirty="0"/>
              <a:t>]</a:t>
            </a: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3949081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5 (вариант реализации)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28600" y="990600"/>
            <a:ext cx="8686800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ConsoleSimbolStruct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simb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simbol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coord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y;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coord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Simb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simb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 }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y; }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ConsoleSimbolStruct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&lt; 0 || y &lt; 0)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//TODO</a:t>
            </a:r>
            <a:r>
              <a:rPr lang="ru-RU" b="1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Дополнить ограничениями на максимальные значения координат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ArgumentOutOfRangeException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y;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simb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92403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5 (вариант реализации)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7C2C3B-6DFE-40BF-A2EA-F30B2BDCC31C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793412"/>
            <a:ext cx="8839200" cy="526297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ArrayLength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1000000;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rand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ConsoleColor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getRandomColor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ConsoleColor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rand.Next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.GetNames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ConsoleColor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)).Length));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ConsoleSimbolStruct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chars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ConsoleSimbolStruct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ArrayLength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 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ArrayLength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chars[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ConsoleSimbolStruct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'*'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rand.Next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(30),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rand.Next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(30));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for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ArrayLength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.ForegroundColor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getRandomColor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.SetCursorPosition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(chars[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].X, chars[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].Y);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(chars[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Simb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.Sleep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(50);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using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" y="6119336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/>
              <a:t>Метод получения случайного цвета</a:t>
            </a:r>
            <a:r>
              <a:rPr lang="ru-RU" sz="1200" dirty="0"/>
              <a:t> </a:t>
            </a:r>
            <a:r>
              <a:rPr lang="en-US" sz="1200" dirty="0">
                <a:highlight>
                  <a:srgbClr val="FFFFFF"/>
                </a:highlight>
                <a:latin typeface="+mn-lt"/>
              </a:rPr>
              <a:t>[</a:t>
            </a:r>
            <a:r>
              <a:rPr lang="en-US" sz="1200" dirty="0">
                <a:highlight>
                  <a:srgbClr val="FFFFFF"/>
                </a:highlight>
                <a:latin typeface="+mn-lt"/>
                <a:hlinkClick r:id="rId2"/>
              </a:rPr>
              <a:t>http://stackoverflow.com/questions/17456788/how-to-randomly-pick-one-of-known-console-colors-for-text</a:t>
            </a:r>
            <a:r>
              <a:rPr lang="en-US" sz="1200" b="1" dirty="0">
                <a:highlight>
                  <a:srgbClr val="FFFFFF"/>
                </a:highlight>
                <a:latin typeface="+mn-lt"/>
              </a:rPr>
              <a:t>]</a:t>
            </a:r>
            <a:endParaRPr lang="ru-RU" sz="1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2951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Измерение времени исполнения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7C2C3B-6DFE-40BF-A2EA-F30B2BDCC31C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81000" y="1143000"/>
            <a:ext cx="3350597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System.Diagnostics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81000" y="1828800"/>
            <a:ext cx="8229600" cy="230832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Stopwatch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Stopwatch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sw.Start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запуск измерения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код </a:t>
            </a:r>
            <a:r>
              <a:rPr lang="ru-RU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</a:t>
            </a:r>
            <a:endParaRPr lang="ru-RU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sw.Stop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останов измерения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выводим результат измерения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sw.Elapsed.ToString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71789" y="5737324"/>
            <a:ext cx="7529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sz="1200" b="1" dirty="0"/>
              <a:t>Measure code execution time (C#.NET) [</a:t>
            </a:r>
            <a:r>
              <a:rPr lang="en-US" sz="1200" dirty="0">
                <a:hlinkClick r:id="rId2"/>
              </a:rPr>
              <a:t>https://www.youtube.com/watch?v=C7NM8enFpGE</a:t>
            </a:r>
            <a:r>
              <a:rPr lang="en-US" sz="1200" b="1" dirty="0"/>
              <a:t>]</a:t>
            </a:r>
          </a:p>
          <a:p>
            <a:pPr fontAlgn="t"/>
            <a:r>
              <a:rPr lang="en-US" sz="1200" b="1" dirty="0"/>
              <a:t>Stopwatch – </a:t>
            </a:r>
            <a:r>
              <a:rPr lang="ru-RU" sz="1200" b="1" dirty="0"/>
              <a:t>класс</a:t>
            </a:r>
            <a:r>
              <a:rPr lang="en-US" sz="1200" b="1" dirty="0"/>
              <a:t> [</a:t>
            </a:r>
            <a:r>
              <a:rPr lang="en-US" sz="1200" dirty="0">
                <a:hlinkClick r:id="rId3"/>
              </a:rPr>
              <a:t>https://msdn.microsoft.com/ru-ru/library/system.diagnostics.stopwatch(v=vs.110).aspx</a:t>
            </a:r>
            <a:r>
              <a:rPr lang="en-US" sz="1200" b="1" dirty="0"/>
              <a:t>]</a:t>
            </a:r>
            <a:endParaRPr lang="ru-RU" sz="1200" b="1" dirty="0"/>
          </a:p>
          <a:p>
            <a:pPr fontAlgn="t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43551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965" y="152400"/>
            <a:ext cx="8229600" cy="6397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Задание к задаче 5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7C2C3B-6DFE-40BF-A2EA-F30B2BDCC31C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19873" y="783788"/>
            <a:ext cx="8382000" cy="341632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Stopwatch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Stopwatch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sw.Start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запуск измерения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ConsoleSimbolStruct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chars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ConsoleSimbolStruct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ArrayLength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ArrayLength; i++)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chars[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ConsoleSimbolStruct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'*'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rand.Next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(30),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rand.Next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(30));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sw.Stop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останов измерения</a:t>
            </a:r>
          </a:p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выводим результат измерения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sw.Elapsed.ToString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9873" y="4415098"/>
            <a:ext cx="8382000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Дополните код приложения описанием класса </a:t>
            </a:r>
            <a:r>
              <a:rPr lang="en-US" b="1" dirty="0" err="1"/>
              <a:t>ConsoleSimbolClass</a:t>
            </a:r>
            <a:r>
              <a:rPr lang="ru-RU" dirty="0"/>
              <a:t>, полностью идентичным структуре </a:t>
            </a:r>
            <a:r>
              <a:rPr lang="en-US" b="1" dirty="0" err="1"/>
              <a:t>ConsoleSimbolStruct</a:t>
            </a:r>
            <a:r>
              <a:rPr lang="ru-RU" dirty="0"/>
              <a:t>. </a:t>
            </a:r>
          </a:p>
          <a:p>
            <a:r>
              <a:rPr lang="ru-RU" dirty="0"/>
              <a:t>В основной программе полностью повторите процедуру создания объектов-символов с использованием класса. Проведите измерение времени исполнения. Выведите результаты обоих измерений в консольное окно. Как изменяются результаты измерений при увеличении/уменьшении элементов массивов?</a:t>
            </a:r>
          </a:p>
        </p:txBody>
      </p:sp>
    </p:spTree>
    <p:extLst>
      <p:ext uri="{BB962C8B-B14F-4D97-AF65-F5344CB8AC3E}">
        <p14:creationId xmlns:p14="http://schemas.microsoft.com/office/powerpoint/2010/main" val="3134904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Задание 2 к задаче 5</a:t>
            </a:r>
            <a:endParaRPr lang="ru-RU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17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39486" y="1066800"/>
            <a:ext cx="8686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Дополните программу записью массива</a:t>
            </a:r>
            <a:r>
              <a:rPr lang="en-US" dirty="0"/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ConsoleSimbolStruct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chars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 файл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"../../../../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Структуры.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с помощью средств бинарного потока:</a:t>
            </a:r>
          </a:p>
          <a:p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BinaryWriter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bwr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BinaryWriter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"../../../../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Структуры.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ru-RU" b="1" dirty="0"/>
              <a:t>Во втором проекте </a:t>
            </a:r>
            <a:r>
              <a:rPr lang="ru-RU" dirty="0"/>
              <a:t>прочитайте из файла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"../../../../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Структуры.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/>
              <a:t>данные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/>
              <a:t>первых семи структур, создайте соответствующие экземпляры структуры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ConsoleSimbolStruct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/>
              <a:t>и выведите сведения о структурах в консольное окно. </a:t>
            </a:r>
            <a:endParaRPr lang="en-US" dirty="0"/>
          </a:p>
          <a:p>
            <a:endParaRPr lang="en-US" dirty="0"/>
          </a:p>
          <a:p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"../../../../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Структуры.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.Open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BinaryReader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fbr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BinaryReader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(f);</a:t>
            </a:r>
          </a:p>
          <a:p>
            <a:endParaRPr lang="ru-RU" dirty="0"/>
          </a:p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9301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6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sz="1800" dirty="0"/>
              <a:t>Объявить структуру </a:t>
            </a:r>
            <a:r>
              <a:rPr lang="en-US" sz="1800" b="1" dirty="0"/>
              <a:t>Rectangle</a:t>
            </a:r>
            <a:r>
              <a:rPr lang="ru-RU" sz="1800" dirty="0"/>
              <a:t>, описывающую прямоугольник, заданный длинами сторон. Структура реализует интерфейс </a:t>
            </a:r>
            <a:r>
              <a:rPr lang="en-US" sz="1800" b="1" dirty="0" err="1"/>
              <a:t>IComparable</a:t>
            </a:r>
            <a:r>
              <a:rPr lang="ru-RU" sz="1800" dirty="0"/>
              <a:t>, сравнение структур происходит по величине площади прямоугольника.</a:t>
            </a:r>
          </a:p>
          <a:p>
            <a:pPr marL="0" indent="0">
              <a:buNone/>
            </a:pPr>
            <a:r>
              <a:rPr lang="ru-RU" sz="1800" dirty="0"/>
              <a:t>Объявить класс</a:t>
            </a:r>
            <a:r>
              <a:rPr lang="en-US" sz="1800" dirty="0"/>
              <a:t> </a:t>
            </a:r>
            <a:r>
              <a:rPr lang="en-US" sz="1800" b="1" dirty="0"/>
              <a:t>Block3D</a:t>
            </a:r>
            <a:r>
              <a:rPr lang="ru-RU" sz="1800" dirty="0"/>
              <a:t>, описывающий «кирпич», заданный основанием и высотой. Основание – объект структуры </a:t>
            </a:r>
            <a:r>
              <a:rPr lang="en-US" sz="1800" b="1" dirty="0"/>
              <a:t>Rectangle</a:t>
            </a:r>
            <a:r>
              <a:rPr lang="ru-RU" sz="1800" dirty="0"/>
              <a:t>. Класс реализует интерфейс </a:t>
            </a:r>
            <a:r>
              <a:rPr lang="en-US" sz="1800" b="1" dirty="0" err="1"/>
              <a:t>IComparable</a:t>
            </a:r>
            <a:r>
              <a:rPr lang="ru-RU" sz="1800" dirty="0"/>
              <a:t>, сравнивая кирпичи по величине площади основания.</a:t>
            </a:r>
          </a:p>
          <a:p>
            <a:pPr marL="0" indent="0">
              <a:buNone/>
            </a:pPr>
            <a:r>
              <a:rPr lang="ru-RU" sz="1800" dirty="0"/>
              <a:t>В основной программе протестировать работу методов классов, отсортировав массив элементов типа </a:t>
            </a:r>
            <a:r>
              <a:rPr lang="en-US" sz="1800" b="1" dirty="0"/>
              <a:t>Block3D</a:t>
            </a:r>
            <a:r>
              <a:rPr lang="ru-RU" sz="1800" dirty="0"/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7C2C3B-6DFE-40BF-A2EA-F30B2BDCC31C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976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7C2C3B-6DFE-40BF-A2EA-F30B2BDCC31C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04800" y="227390"/>
            <a:ext cx="8610600" cy="649408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Структура - прямоугольник, заданный высотой и шириной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IComparable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Height;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высота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Width;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ширина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Rectangle(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w)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(h &lt; 0 || w &lt; 0)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ArgumentOutOfRangeException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Height = h;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Width = w;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реализация метода интерфейса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IComparable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CompareTo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another)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(!(another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TypeLoadException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anotherRectangle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)another;            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.Height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.Width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anotherRectangle.Height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anotherRectangle.Width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r>
              <a:rPr lang="ru-RU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.Height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.Width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anotherRectangle.Height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anotherRectangle.Width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-1;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"h: {0:f2}, w: {1:f2}"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Height,Width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38565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BinaryWriter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2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04800" y="1143000"/>
            <a:ext cx="8534400" cy="341632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Проект 1. Запись целых чисел в двоичный поток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System.IO;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BinaryWriter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fOut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BinaryWriter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"../../../../t.dat"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&lt;= 10; i += 2)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fOut.Write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fOut.Close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97456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C1DE4-3AEE-4FF7-BD1C-9410336C17D3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2400" y="76200"/>
            <a:ext cx="8458200" cy="674030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Класс "кирпич", в основании которого - прямоугольник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Block3D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IComparable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h;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высота кирпича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Base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основание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Height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0)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ArgumentOutOfRangeException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h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}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Block3D(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Base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Height = h;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реализация метода интерфейса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IComparable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CompareTo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another)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(!(another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Block3D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TypeLoadException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Block3D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anotherBlock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Block3D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)another;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.Base.CompareTo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anotherBlock.Base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== 1)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.Base.CompareTo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anotherBlock.Base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== -1)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-1;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"Block 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heith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 {0} Base::{1}"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      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h,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Base.ToString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4227385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31242" y="262078"/>
            <a:ext cx="8229600" cy="61611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6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C1DE4-3AEE-4FF7-BD1C-9410336C17D3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28600" y="890750"/>
            <a:ext cx="8610600" cy="535531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ru-RU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Block3D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blocks =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Block3D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(3,2,1),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Block3D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(1,1,1),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Block3D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(0.5, 1,1),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Block3D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(2.1,3, 1),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Block3D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(2,3,4)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Block3D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block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blocks)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block.ToString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Сортировка по увеличению площади основания 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.Sort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(blocks);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"Sorted blocks:"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sv-SE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Block3D</a:t>
            </a:r>
            <a:r>
              <a:rPr lang="sv-SE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block </a:t>
            </a:r>
            <a:r>
              <a:rPr lang="sv-SE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sv-SE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blocks)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block.ToString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7200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Задание к задаче 6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ru-RU" sz="1800" dirty="0"/>
              <a:t>Изменить реализацию метода </a:t>
            </a:r>
            <a:r>
              <a:rPr lang="en-US" sz="1800" b="1" dirty="0" err="1"/>
              <a:t>CompareTo</a:t>
            </a:r>
            <a:r>
              <a:rPr lang="en-US" sz="1800" b="1" dirty="0"/>
              <a:t>()</a:t>
            </a:r>
            <a:r>
              <a:rPr lang="ru-RU" sz="1800" b="1" dirty="0"/>
              <a:t> </a:t>
            </a:r>
            <a:r>
              <a:rPr lang="ru-RU" sz="1800" dirty="0"/>
              <a:t>класса </a:t>
            </a:r>
            <a:r>
              <a:rPr lang="en-US" sz="1800" b="1" dirty="0"/>
              <a:t>Block3D</a:t>
            </a:r>
            <a:r>
              <a:rPr lang="ru-RU" sz="1800" dirty="0"/>
              <a:t> на сравнение кирпичей по объёму.</a:t>
            </a:r>
          </a:p>
          <a:p>
            <a:pPr>
              <a:buFont typeface="+mj-lt"/>
              <a:buAutoNum type="arabicPeriod"/>
            </a:pPr>
            <a:r>
              <a:rPr lang="ru-RU" sz="1800" dirty="0"/>
              <a:t>Изменить код основного приложения. Данные о кирпичах получать из текстового файла, результат сортировки выводить на экран в текстовом виде, а затем сохранять в файле.</a:t>
            </a:r>
          </a:p>
          <a:p>
            <a:pPr>
              <a:buFont typeface="+mj-lt"/>
              <a:buAutoNum type="arabicPeriod"/>
            </a:pPr>
            <a:r>
              <a:rPr lang="ru-RU" sz="1800" dirty="0"/>
              <a:t>Замените интерфейс </a:t>
            </a:r>
            <a:r>
              <a:rPr lang="en-US" sz="1800" dirty="0" err="1"/>
              <a:t>IComparable</a:t>
            </a:r>
            <a:r>
              <a:rPr lang="en-US" sz="1800" dirty="0"/>
              <a:t> </a:t>
            </a:r>
            <a:r>
              <a:rPr lang="ru-RU" sz="1800" dirty="0"/>
              <a:t>его обобщенной версией </a:t>
            </a:r>
            <a:r>
              <a:rPr lang="en-US" sz="1800" dirty="0" err="1"/>
              <a:t>IComparable</a:t>
            </a:r>
            <a:r>
              <a:rPr lang="en-US" sz="1800" dirty="0"/>
              <a:t>&lt;T&gt;</a:t>
            </a:r>
            <a:r>
              <a:rPr lang="ru-RU" sz="1800" dirty="0"/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7C2C3B-6DFE-40BF-A2EA-F30B2BDCC31C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463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9832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7</a:t>
            </a:r>
          </a:p>
        </p:txBody>
      </p:sp>
      <p:sp>
        <p:nvSpPr>
          <p:cNvPr id="2048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15A864-1A42-46B0-B57C-6F50735EA48F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ru-RU" altLang="ru-RU" sz="1400"/>
          </a:p>
        </p:txBody>
      </p:sp>
      <p:sp>
        <p:nvSpPr>
          <p:cNvPr id="20484" name="Прямоугольник 3"/>
          <p:cNvSpPr>
            <a:spLocks noChangeArrowheads="1"/>
          </p:cNvSpPr>
          <p:nvPr/>
        </p:nvSpPr>
        <p:spPr bwMode="auto">
          <a:xfrm>
            <a:off x="304800" y="720725"/>
            <a:ext cx="8229600" cy="314007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Материальная точка – имеющее массу тело, размерами и формой которого можно пренебречь.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Класс «множество материальных точек на плоскости» -  совокупность точек, принадлежащих кругу с заданным радиусом. Свойство класса - центр масс «множество материальных точек».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В основной программе введите количество материальных точек и сформируйте массив со случайными значениями их полей. Вводя значения радиуса, выводите сведения о соответствующем  множестве с центром в начале координат.</a:t>
            </a:r>
          </a:p>
        </p:txBody>
      </p:sp>
    </p:spTree>
    <p:extLst>
      <p:ext uri="{BB962C8B-B14F-4D97-AF65-F5344CB8AC3E}">
        <p14:creationId xmlns:p14="http://schemas.microsoft.com/office/powerpoint/2010/main" val="1595946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3D61EF-0175-4541-8AFC-D3B9FE9BAD6B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20638"/>
            <a:ext cx="8229600" cy="66516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7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Библиотека классов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90500" y="762000"/>
            <a:ext cx="8763000" cy="563231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IComparable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точка на плоскости"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y;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 }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x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y; }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y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 { x = a; y = b;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distance(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расстояние между точками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dx = x -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ps.X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y -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ps.Y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(dx * dx +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Реализация метода интерфейса (сравнение расстояний):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CompareTo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.distance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(temp) &lt;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((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).distance(temp))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.distance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(temp) &gt;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((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).distance(temp))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-1;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57204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715D17-18EA-4B50-A07B-F264EFCF3E3F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67032" y="152400"/>
            <a:ext cx="8229600" cy="58896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7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Библиотека классов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90500" y="990600"/>
            <a:ext cx="8763000" cy="397031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MassPoint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Материальная точка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координаты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mass;     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масса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MassPoint(</a:t>
            </a:r>
            <a:r>
              <a:rPr lang="fr-FR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ps,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mass)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mass;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Mass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mass; }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format =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"x={0},\ty={1},\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tmass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={2}"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 =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(format,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coord.X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coord.Y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mass);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 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866935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4BC5B9-224E-4136-B5CC-C99C0188193A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20638"/>
            <a:ext cx="8229600" cy="51276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7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Библиотека классов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66700" y="664730"/>
            <a:ext cx="8610600" cy="600164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SetOfMassPoint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Множество материальных точек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MassPoint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набор точек множества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rad;     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радиус множества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Конструктор выбирает из массива точки: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SetOfMassPoint(</a:t>
            </a:r>
            <a:r>
              <a:rPr lang="fr-FR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MassPoint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collection, </a:t>
            </a:r>
            <a:r>
              <a:rPr lang="fr-FR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ps,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rad)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MassPoint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list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MassPoint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MassPoint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collection)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mp.coord.distance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&lt;= rad))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set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list.ToArray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.rad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rad;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Свойство формирует центр масс множества материальных точек: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MassPoint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MassCenter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xc = 0,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mc = 0;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MassPoint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set)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mc +=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mp.Mass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xc +=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mp.Mass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mp.coord.X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mp.Mass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mp.coord.Y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MassPoint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(xc / mc,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mc), mc);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MassCenter</a:t>
            </a:r>
            <a:endParaRPr lang="en-US" sz="16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195781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062691-1220-4EB0-A366-AF15247D0801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20638"/>
            <a:ext cx="8229600" cy="58896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7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Консольное приложение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81000" y="705805"/>
            <a:ext cx="8554065" cy="57554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 ) 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MassPoint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 ] elements;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N;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количество точек на плоскости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gen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количество точек на плоскости: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 || N &lt; 1);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elements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MassPoint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[N];</a:t>
            </a:r>
          </a:p>
          <a:p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elements.Length; i++)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gen.Next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(-10, 11),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gen.Next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(-10, 11));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elements[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MassPoint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gen.Next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6));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(elements[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SetOfMassPoint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real;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= 0;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радиус множества: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R) || R &lt;= 1);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real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SetOfMassPoint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(elements,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0), R);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real.ToString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real.MassCenter.ToString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завершения работы нажмите </a:t>
            </a:r>
            <a:r>
              <a:rPr lang="ru-RU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Escape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).Key !=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ConsoleKey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.Escape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2430359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Задание к задаче 7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5999"/>
          </a:xfrm>
          <a:ln>
            <a:solidFill>
              <a:srgbClr val="0070C0"/>
            </a:solidFill>
          </a:ln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ru-RU" sz="1800" dirty="0"/>
              <a:t>Изменить код основного приложения. Записать в </a:t>
            </a:r>
            <a:r>
              <a:rPr lang="ru-RU" sz="1800" u="sng" dirty="0"/>
              <a:t>бинарный</a:t>
            </a:r>
            <a:r>
              <a:rPr lang="ru-RU" sz="1800" dirty="0"/>
              <a:t> файл все элементы массива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MassPoint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 ] elements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ru-RU" sz="1800" dirty="0"/>
              <a:t>Введя значение радиуса множества, прочитать из файла точки, принадлежащие соответствующему кругу, создать множество точек и вывести их на экран. 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ru-RU" sz="1800" dirty="0"/>
              <a:t>Замените интерфейс </a:t>
            </a:r>
            <a:r>
              <a:rPr lang="en-US" sz="1800" dirty="0" err="1"/>
              <a:t>IComparable</a:t>
            </a:r>
            <a:r>
              <a:rPr lang="en-US" sz="1800" dirty="0"/>
              <a:t> </a:t>
            </a:r>
            <a:r>
              <a:rPr lang="ru-RU" sz="1800" dirty="0"/>
              <a:t>его обобщенной версией </a:t>
            </a:r>
            <a:r>
              <a:rPr lang="en-US" sz="1800" dirty="0" err="1"/>
              <a:t>IComparable</a:t>
            </a:r>
            <a:r>
              <a:rPr lang="en-US" sz="1800" dirty="0"/>
              <a:t>&lt;T&gt;</a:t>
            </a:r>
            <a:r>
              <a:rPr lang="ru-RU" sz="1800" dirty="0"/>
              <a:t>.</a:t>
            </a:r>
          </a:p>
          <a:p>
            <a:pPr>
              <a:buFont typeface="+mj-lt"/>
              <a:buAutoNum type="arabicPeriod"/>
            </a:pPr>
            <a:endParaRPr lang="ru-RU" sz="1800" dirty="0"/>
          </a:p>
          <a:p>
            <a:pPr>
              <a:buFont typeface="+mj-lt"/>
              <a:buAutoNum type="arabicPeriod"/>
            </a:pPr>
            <a:endParaRPr lang="ru-RU" sz="1800" dirty="0"/>
          </a:p>
          <a:p>
            <a:pPr>
              <a:buFont typeface="+mj-lt"/>
              <a:buAutoNum type="arabicPeriod"/>
            </a:pPr>
            <a:endParaRPr lang="ru-RU" sz="1800" dirty="0"/>
          </a:p>
          <a:p>
            <a:pPr>
              <a:buFont typeface="+mj-lt"/>
              <a:buAutoNum type="arabicPeriod"/>
            </a:pPr>
            <a:endParaRPr lang="ru-RU" sz="1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7C2C3B-6DFE-40BF-A2EA-F30B2BDCC31C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92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3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1133475"/>
            <a:ext cx="8915400" cy="544764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Проект 2. Чтение целых из двоичного потока. </a:t>
            </a:r>
          </a:p>
          <a:p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ЧИТАТЬ И ЗАПИСЫВАТЬ СТРОГО ПО ОДНОМУ ЧИСЛУ!!! 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System.IO;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"../../../../t.dat"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.Open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BinaryReader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BinaryReader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f.Length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4;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n;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{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= fIn.ReadInt32();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 +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Числа в обратном порядке: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highlight>
                  <a:srgbClr val="FFFFFF"/>
                </a:highlight>
              </a:rPr>
              <a:t>);</a:t>
            </a:r>
            <a:endParaRPr lang="ru-RU" dirty="0">
              <a:highlight>
                <a:srgbClr val="FFFFFF"/>
              </a:highlight>
            </a:endParaRPr>
          </a:p>
          <a:p>
            <a:r>
              <a:rPr lang="ru-RU" sz="1400" b="1" dirty="0">
                <a:solidFill>
                  <a:srgbClr val="00B050"/>
                </a:solidFill>
                <a:highlight>
                  <a:srgbClr val="FFFFFF"/>
                </a:highlight>
              </a:rPr>
              <a:t>// 1) </a:t>
            </a:r>
            <a:r>
              <a:rPr lang="en-US" sz="1400" b="1" dirty="0">
                <a:solidFill>
                  <a:srgbClr val="00B050"/>
                </a:solidFill>
                <a:highlight>
                  <a:srgbClr val="FFFFFF"/>
                </a:highlight>
              </a:rPr>
              <a:t>TODO: </a:t>
            </a:r>
            <a:r>
              <a:rPr lang="ru-RU" sz="1400" b="1" dirty="0">
                <a:solidFill>
                  <a:srgbClr val="00B050"/>
                </a:solidFill>
                <a:highlight>
                  <a:srgbClr val="FFFFFF"/>
                </a:highlight>
              </a:rPr>
              <a:t>Прочитать и напечатать все числа из файла в обратном порядке</a:t>
            </a:r>
          </a:p>
          <a:p>
            <a:r>
              <a:rPr lang="ru-RU" sz="1400" b="1" dirty="0">
                <a:solidFill>
                  <a:srgbClr val="00B050"/>
                </a:solidFill>
                <a:highlight>
                  <a:srgbClr val="FFFFFF"/>
                </a:highlight>
              </a:rPr>
              <a:t>// 2) </a:t>
            </a:r>
            <a:r>
              <a:rPr lang="en-US" sz="1400" b="1" dirty="0">
                <a:solidFill>
                  <a:srgbClr val="00B050"/>
                </a:solidFill>
                <a:highlight>
                  <a:srgbClr val="FFFFFF"/>
                </a:highlight>
              </a:rPr>
              <a:t>TODO: </a:t>
            </a:r>
            <a:r>
              <a:rPr lang="ru-RU" sz="1400" b="1" dirty="0">
                <a:solidFill>
                  <a:srgbClr val="00B050"/>
                </a:solidFill>
                <a:highlight>
                  <a:srgbClr val="FFFFFF"/>
                </a:highlight>
              </a:rPr>
              <a:t>увеличить  все числа в файле в 5 раз</a:t>
            </a:r>
            <a:endParaRPr lang="ru-RU" sz="1400" b="1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B050"/>
                </a:solidFill>
                <a:highlight>
                  <a:srgbClr val="FFFFFF"/>
                </a:highlight>
              </a:rPr>
              <a:t>// 3) </a:t>
            </a:r>
            <a:r>
              <a:rPr lang="en-US" sz="1400" b="1" dirty="0">
                <a:solidFill>
                  <a:srgbClr val="00B050"/>
                </a:solidFill>
                <a:highlight>
                  <a:srgbClr val="FFFFFF"/>
                </a:highlight>
              </a:rPr>
              <a:t>TODO: </a:t>
            </a:r>
            <a:r>
              <a:rPr lang="ru-RU" sz="1400" b="1" dirty="0">
                <a:solidFill>
                  <a:srgbClr val="00B050"/>
                </a:solidFill>
                <a:highlight>
                  <a:srgbClr val="FFFFFF"/>
                </a:highlight>
              </a:rPr>
              <a:t>Прочитать и напечатать все числа из файла в прямом порядке</a:t>
            </a:r>
            <a:endParaRPr lang="en-US" sz="1400" b="1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fIn.Close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f.Close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35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52088A-F097-4D7A-BACB-71E0D575649B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8382000" cy="28623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В первом проекте, создать бинарный файл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Numbers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и записать в него средствами класса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BinaryWriter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 целых чисел, случайно выбранных из интервала [1;100].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Во втором проекте вывести на экран числа из файла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Numbers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а затем заменять в  этом файле на введенное пользователем целое значение число, ближайшее по значению к тому, которое ввел пользователь, и вновь выводить числа из файла на экран. Вводимые числа, не принадлежащие интервалу [1;100],  игнорировать.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36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3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1EB21-FC20-4571-AC47-859CABA85CB9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282575" y="982469"/>
            <a:ext cx="8578850" cy="646331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следующем слайде приведен фрагмент кода проекта консольного приложения, п</a:t>
            </a:r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еренаправляющего стандартный поток вывода в файл</a:t>
            </a:r>
            <a:endParaRPr lang="ru-RU" alt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2332" y="1988840"/>
            <a:ext cx="8580540" cy="203132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Console.OpenStandardOutput</a:t>
            </a:r>
            <a:r>
              <a:rPr lang="en-US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ru-RU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2"/>
              </a:rPr>
              <a:t>https://msdn.microsoft.com/ru-ru/library/16f09842(v=vs.110).aspx</a:t>
            </a:r>
            <a:r>
              <a:rPr lang="ru-RU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Console.SetOut</a:t>
            </a:r>
            <a:r>
              <a:rPr lang="en-US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ru-RU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/>
              </a:rPr>
              <a:t>https://msdn.microsoft.com/ru-ru/library/system.console.setout(v=vs.110).aspx</a:t>
            </a:r>
            <a:r>
              <a:rPr lang="ru-RU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Redirect 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windows application to a string 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4"/>
              </a:rPr>
              <a:t>http://stackoverflow.com/questions/11911660/redirect-console-writeline-from-windows-application-to-a-string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556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90066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3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StreamWriter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1EB21-FC20-4571-AC47-859CABA85CB9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412776"/>
            <a:ext cx="8676964" cy="403187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 string ONE"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перенаправляем стандартный поток записи - в файл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fs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"ProgOutPut.txt"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StreamWriter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StreamWriter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(fs);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.SetOut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 string TWO"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sw.Flush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восстановление стандартного потока вывода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StreamWriter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stdOutPut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StreamWriter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.OpenStandardOutput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stdOutPut.AutoFlush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.SetOut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stdOutPut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 string THREE"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 string FOUR"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899428"/>
            <a:ext cx="867696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Пример перенаправления стандартного потока вывода в файл</a:t>
            </a:r>
          </a:p>
        </p:txBody>
      </p:sp>
    </p:spTree>
    <p:extLst>
      <p:ext uri="{BB962C8B-B14F-4D97-AF65-F5344CB8AC3E}">
        <p14:creationId xmlns:p14="http://schemas.microsoft.com/office/powerpoint/2010/main" val="27835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3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1EB21-FC20-4571-AC47-859CABA85CB9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26530" y="1052736"/>
            <a:ext cx="8229600" cy="230832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ru-RU" b="1" dirty="0">
                <a:solidFill>
                  <a:srgbClr val="002060"/>
                </a:solidFill>
                <a:cs typeface="Arial" panose="020B0604020202020204" pitchFamily="34" charset="0"/>
              </a:rPr>
              <a:t>C</a:t>
            </a:r>
            <a:r>
              <a:rPr lang="ru-RU" altLang="ru-RU" b="1" dirty="0" err="1">
                <a:solidFill>
                  <a:srgbClr val="002060"/>
                </a:solidFill>
                <a:cs typeface="Arial" panose="020B0604020202020204" pitchFamily="34" charset="0"/>
              </a:rPr>
              <a:t>амостоятельно</a:t>
            </a:r>
            <a:endParaRPr lang="ru-RU" altLang="ru-RU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altLang="ru-RU" b="1" dirty="0">
                <a:cs typeface="Arial" panose="020B0604020202020204" pitchFamily="34" charset="0"/>
              </a:rPr>
              <a:t>Написать код, перенаправляющий стандартный поток чтения. Вместо клавиатуры – текстовый файл (для этого сгенерировать текстовый файл, содержащий 100 случайных вещественных значений из диапазона 100..1000).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altLang="ru-RU" b="1" dirty="0">
                <a:cs typeface="Arial" panose="020B0604020202020204" pitchFamily="34" charset="0"/>
              </a:rPr>
              <a:t>Прочитать стандартным потоком все строки текстового файла, вычислить среднее значение элементов и вывести его на экран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altLang="ru-RU" b="1" dirty="0">
                <a:cs typeface="Arial" panose="020B0604020202020204" pitchFamily="34" charset="0"/>
              </a:rPr>
              <a:t>Восстановить стандартный поток ввода.</a:t>
            </a:r>
            <a:endParaRPr lang="en-US" altLang="ru-RU" b="1" dirty="0"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30952" y="3832002"/>
            <a:ext cx="8198930" cy="64633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Console.SetIn</a:t>
            </a:r>
            <a:r>
              <a:rPr lang="ru-RU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ru-RU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2"/>
              </a:rPr>
              <a:t>https://msdn.microsoft.com/ru-ru/library/system.console.setin(v=vs.110).aspx</a:t>
            </a:r>
            <a:r>
              <a:rPr lang="ru-RU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835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Сигнатуры файлов.</a:t>
            </a:r>
          </a:p>
        </p:txBody>
      </p:sp>
      <p:sp>
        <p:nvSpPr>
          <p:cNvPr id="3075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7DBF5CD-6899-4C8A-8EDD-81CDE9545B2D}" type="slidenum">
              <a:rPr lang="ru-RU" altLang="ru-RU" sz="140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400"/>
          </a:p>
        </p:txBody>
      </p:sp>
      <p:sp>
        <p:nvSpPr>
          <p:cNvPr id="7" name="Прямоугольник 6"/>
          <p:cNvSpPr/>
          <p:nvPr/>
        </p:nvSpPr>
        <p:spPr>
          <a:xfrm>
            <a:off x="304800" y="990600"/>
            <a:ext cx="8610600" cy="138037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Написать программу, осуществляющую определение типов всех файлов из указанной пользователем папки (или из текущей папки, если папка не задана) по их сигнатурам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см. таблицу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Если тип файла не определён – выводить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“unknown”.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Сигнатура файла – это набор байтов, обеспечивающий идентификацию типа файла.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439248"/>
              </p:ext>
            </p:extLst>
          </p:nvPr>
        </p:nvGraphicFramePr>
        <p:xfrm>
          <a:off x="304800" y="2743542"/>
          <a:ext cx="8610600" cy="37993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3745">
                  <a:extLst>
                    <a:ext uri="{9D8B030D-6E8A-4147-A177-3AD203B41FA5}">
                      <a16:colId xmlns:a16="http://schemas.microsoft.com/office/drawing/2014/main" val="2894726496"/>
                    </a:ext>
                  </a:extLst>
                </a:gridCol>
                <a:gridCol w="2459269">
                  <a:extLst>
                    <a:ext uri="{9D8B030D-6E8A-4147-A177-3AD203B41FA5}">
                      <a16:colId xmlns:a16="http://schemas.microsoft.com/office/drawing/2014/main" val="3595384422"/>
                    </a:ext>
                  </a:extLst>
                </a:gridCol>
                <a:gridCol w="3697586">
                  <a:extLst>
                    <a:ext uri="{9D8B030D-6E8A-4147-A177-3AD203B41FA5}">
                      <a16:colId xmlns:a16="http://schemas.microsoft.com/office/drawing/2014/main" val="2559186535"/>
                    </a:ext>
                  </a:extLst>
                </a:gridCol>
              </a:tblGrid>
              <a:tr h="2377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Сигнатура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(hex)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Название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Примечание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4446288"/>
                  </a:ext>
                </a:extLst>
              </a:tr>
              <a:tr h="7383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47 49 46 38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GIF file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“</a:t>
                      </a:r>
                      <a:r>
                        <a:rPr lang="en-US" sz="1400" dirty="0">
                          <a:effectLst/>
                        </a:rPr>
                        <a:t>GIF</a:t>
                      </a:r>
                      <a:r>
                        <a:rPr lang="ru-RU" sz="1400" dirty="0">
                          <a:effectLst/>
                        </a:rPr>
                        <a:t>”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Размер: 4 байта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Смещение: 0 байт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6670911"/>
                  </a:ext>
                </a:extLst>
              </a:tr>
              <a:tr h="7383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25 50 44 46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PDF file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“</a:t>
                      </a:r>
                      <a:r>
                        <a:rPr lang="en-US" sz="1400" dirty="0">
                          <a:effectLst/>
                        </a:rPr>
                        <a:t>PDF</a:t>
                      </a:r>
                      <a:r>
                        <a:rPr lang="ru-RU" sz="1400" dirty="0">
                          <a:effectLst/>
                        </a:rPr>
                        <a:t>”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Размер: 4 байта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Смещение: 0 байт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7882441"/>
                  </a:ext>
                </a:extLst>
              </a:tr>
              <a:tr h="7383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89 50 4E 47 0D 0A 1A 0A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PNG image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“</a:t>
                      </a:r>
                      <a:r>
                        <a:rPr lang="en-US" sz="1400" dirty="0">
                          <a:effectLst/>
                        </a:rPr>
                        <a:t>PNG</a:t>
                      </a:r>
                      <a:r>
                        <a:rPr lang="ru-RU" sz="1400" dirty="0">
                          <a:effectLst/>
                        </a:rPr>
                        <a:t>”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Размер: 8 байт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Смещение: 0 байт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4413927"/>
                  </a:ext>
                </a:extLst>
              </a:tr>
              <a:tr h="4880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FF D8 FF E0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JPEG image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effectLst/>
                        </a:rPr>
                        <a:t>“</a:t>
                      </a:r>
                      <a:r>
                        <a:rPr lang="en-US" sz="1400" dirty="0">
                          <a:effectLst/>
                        </a:rPr>
                        <a:t>JPEG</a:t>
                      </a:r>
                      <a:r>
                        <a:rPr lang="ru-RU" sz="1400" dirty="0">
                          <a:effectLst/>
                        </a:rPr>
                        <a:t>”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Размер: </a:t>
                      </a:r>
                      <a:r>
                        <a:rPr lang="en-US" sz="1400" dirty="0">
                          <a:effectLst/>
                        </a:rPr>
                        <a:t>4 </a:t>
                      </a:r>
                      <a:r>
                        <a:rPr lang="ru-RU" sz="1400" dirty="0">
                          <a:effectLst/>
                        </a:rPr>
                        <a:t>байта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Смещение: 0 байт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1625014"/>
                  </a:ext>
                </a:extLst>
              </a:tr>
              <a:tr h="4880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FF D8 FF E1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Digital camera JPG (EXIF)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“Digital camera JPG (EXIF)”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Размер: </a:t>
                      </a:r>
                      <a:r>
                        <a:rPr lang="en-US" sz="1400" dirty="0">
                          <a:effectLst/>
                        </a:rPr>
                        <a:t>4 </a:t>
                      </a:r>
                      <a:r>
                        <a:rPr lang="ru-RU" sz="1400" dirty="0">
                          <a:effectLst/>
                        </a:rPr>
                        <a:t>байта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Смещение: 0 байт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88452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</a:p>
        </p:txBody>
      </p:sp>
      <p:sp>
        <p:nvSpPr>
          <p:cNvPr id="409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2BE9F0-E780-464A-9F50-1F8D34A0581F}" type="slidenum">
              <a:rPr lang="ru-RU" altLang="ru-RU" sz="14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400"/>
          </a:p>
        </p:txBody>
      </p:sp>
      <p:sp>
        <p:nvSpPr>
          <p:cNvPr id="4" name="Прямоугольник 3"/>
          <p:cNvSpPr/>
          <p:nvPr/>
        </p:nvSpPr>
        <p:spPr>
          <a:xfrm>
            <a:off x="228600" y="1395035"/>
            <a:ext cx="8686800" cy="424731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проверка вхождения сигнатуры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signature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в начало файла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file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name="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содержимое файла</a:t>
            </a: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&lt;param name="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signature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сигнатура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&lt;/param&gt;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&lt;returns&gt;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true -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сигнатура содержится в файле, иначе -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&lt;/returns&gt;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HasSignature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file,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signature)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signature.Length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signature.Length; i++)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(signature[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!= file[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315200" y="1210369"/>
            <a:ext cx="1704313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HasSignature</a:t>
            </a:r>
            <a:endParaRPr lang="ru-RU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7093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2051</TotalTime>
  <Words>3673</Words>
  <Application>Microsoft Office PowerPoint</Application>
  <PresentationFormat>Экран (4:3)</PresentationFormat>
  <Paragraphs>448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Consolas</vt:lpstr>
      <vt:lpstr>Times New Roman</vt:lpstr>
      <vt:lpstr>Тема Office</vt:lpstr>
      <vt:lpstr>Модуль 3, практическое занятие 6a2</vt:lpstr>
      <vt:lpstr>Задача 1. BinaryWriter</vt:lpstr>
      <vt:lpstr>Задача 1. </vt:lpstr>
      <vt:lpstr>Задача 2</vt:lpstr>
      <vt:lpstr>Задача 3</vt:lpstr>
      <vt:lpstr>Задача 3. StreamWriter</vt:lpstr>
      <vt:lpstr>Задача 3</vt:lpstr>
      <vt:lpstr>Задача 4. Сигнатуры файлов.</vt:lpstr>
      <vt:lpstr>Задача 4</vt:lpstr>
      <vt:lpstr>Задача 4</vt:lpstr>
      <vt:lpstr>Задача 4</vt:lpstr>
      <vt:lpstr>Задача 5</vt:lpstr>
      <vt:lpstr>Задача 5 (вариант реализации)</vt:lpstr>
      <vt:lpstr>Задача 5 (вариант реализации)</vt:lpstr>
      <vt:lpstr>Измерение времени исполнения</vt:lpstr>
      <vt:lpstr>Задание к задаче 5</vt:lpstr>
      <vt:lpstr>Задание 2 к задаче 5</vt:lpstr>
      <vt:lpstr>Задача 6</vt:lpstr>
      <vt:lpstr>Презентация PowerPoint</vt:lpstr>
      <vt:lpstr>Презентация PowerPoint</vt:lpstr>
      <vt:lpstr>Задача 6</vt:lpstr>
      <vt:lpstr>Задание к задаче 6</vt:lpstr>
      <vt:lpstr>Задача 7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Задание к задаче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 Maksimenkova</dc:creator>
  <cp:lastModifiedBy>Дударев Виктор Анатольевич</cp:lastModifiedBy>
  <cp:revision>279</cp:revision>
  <cp:lastPrinted>1601-01-01T00:00:00Z</cp:lastPrinted>
  <dcterms:created xsi:type="dcterms:W3CDTF">1601-01-01T00:00:00Z</dcterms:created>
  <dcterms:modified xsi:type="dcterms:W3CDTF">2022-02-14T22:58:15Z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