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97" r:id="rId5"/>
    <p:sldId id="341" r:id="rId6"/>
    <p:sldId id="310" r:id="rId7"/>
    <p:sldId id="342" r:id="rId8"/>
    <p:sldId id="312" r:id="rId9"/>
    <p:sldId id="313" r:id="rId10"/>
    <p:sldId id="314" r:id="rId11"/>
    <p:sldId id="343" r:id="rId12"/>
    <p:sldId id="311" r:id="rId13"/>
    <p:sldId id="324" r:id="rId14"/>
    <p:sldId id="325" r:id="rId15"/>
    <p:sldId id="326" r:id="rId16"/>
    <p:sldId id="327" r:id="rId17"/>
    <p:sldId id="328" r:id="rId18"/>
    <p:sldId id="344" r:id="rId19"/>
    <p:sldId id="329" r:id="rId20"/>
    <p:sldId id="323" r:id="rId21"/>
    <p:sldId id="330" r:id="rId22"/>
    <p:sldId id="332" r:id="rId23"/>
    <p:sldId id="331" r:id="rId24"/>
    <p:sldId id="333" r:id="rId25"/>
    <p:sldId id="345" r:id="rId26"/>
    <p:sldId id="335" r:id="rId27"/>
    <p:sldId id="334" r:id="rId28"/>
    <p:sldId id="336" r:id="rId29"/>
    <p:sldId id="337" r:id="rId30"/>
    <p:sldId id="338" r:id="rId31"/>
    <p:sldId id="339" r:id="rId32"/>
    <p:sldId id="340" r:id="rId33"/>
    <p:sldId id="321" r:id="rId34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287BC-E39B-4F9F-8651-69C09A0104BE}" v="64" dt="2021-04-16T10:14:53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132" autoAdjust="0"/>
  </p:normalViewPr>
  <p:slideViewPr>
    <p:cSldViewPr>
      <p:cViewPr varScale="1">
        <p:scale>
          <a:sx n="89" d="100"/>
          <a:sy n="89" d="100"/>
        </p:scale>
        <p:origin x="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29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08658483-61B6-464A-9D56-919AE116167A}"/>
    <pc:docChg chg="custSel modSld">
      <pc:chgData name="Olga Maksimenkova" userId="f2714537069f5c5f" providerId="LiveId" clId="{08658483-61B6-464A-9D56-919AE116167A}" dt="2018-04-02T12:12:29.773" v="6" actId="6549"/>
      <pc:docMkLst>
        <pc:docMk/>
      </pc:docMkLst>
      <pc:sldChg chg="modSp">
        <pc:chgData name="Olga Maksimenkova" userId="f2714537069f5c5f" providerId="LiveId" clId="{08658483-61B6-464A-9D56-919AE116167A}" dt="2018-04-02T12:12:29.773" v="6" actId="6549"/>
        <pc:sldMkLst>
          <pc:docMk/>
          <pc:sldMk cId="346204393" sldId="297"/>
        </pc:sldMkLst>
        <pc:spChg chg="mod">
          <ac:chgData name="Olga Maksimenkova" userId="f2714537069f5c5f" providerId="LiveId" clId="{08658483-61B6-464A-9D56-919AE116167A}" dt="2018-04-02T12:12:21.308" v="2" actId="20577"/>
          <ac:spMkLst>
            <pc:docMk/>
            <pc:sldMk cId="346204393" sldId="297"/>
            <ac:spMk id="2050" creationId="{00000000-0000-0000-0000-000000000000}"/>
          </ac:spMkLst>
        </pc:spChg>
        <pc:spChg chg="mod">
          <ac:chgData name="Olga Maksimenkova" userId="f2714537069f5c5f" providerId="LiveId" clId="{08658483-61B6-464A-9D56-919AE116167A}" dt="2018-04-02T12:12:29.773" v="6" actId="6549"/>
          <ac:spMkLst>
            <pc:docMk/>
            <pc:sldMk cId="346204393" sldId="297"/>
            <ac:spMk id="3075" creationId="{00000000-0000-0000-0000-000000000000}"/>
          </ac:spMkLst>
        </pc:spChg>
      </pc:sldChg>
    </pc:docChg>
  </pc:docChgLst>
  <pc:docChgLst>
    <pc:chgData name="Чуйкин Николай Константинович" userId="S::nkchuykin@edu.hse.ru::53628ff7-c324-44ef-82b0-5b4fab301de9" providerId="AD" clId="Web-{0F5287BC-E39B-4F9F-8651-69C09A0104BE}"/>
    <pc:docChg chg="modSld">
      <pc:chgData name="Чуйкин Николай Константинович" userId="S::nkchuykin@edu.hse.ru::53628ff7-c324-44ef-82b0-5b4fab301de9" providerId="AD" clId="Web-{0F5287BC-E39B-4F9F-8651-69C09A0104BE}" dt="2021-04-16T10:14:53.434" v="45" actId="20577"/>
      <pc:docMkLst>
        <pc:docMk/>
      </pc:docMkLst>
      <pc:sldChg chg="modSp">
        <pc:chgData name="Чуйкин Николай Константинович" userId="S::nkchuykin@edu.hse.ru::53628ff7-c324-44ef-82b0-5b4fab301de9" providerId="AD" clId="Web-{0F5287BC-E39B-4F9F-8651-69C09A0104BE}" dt="2021-04-16T10:14:53.434" v="45" actId="20577"/>
        <pc:sldMkLst>
          <pc:docMk/>
          <pc:sldMk cId="2583509142" sldId="314"/>
        </pc:sldMkLst>
        <pc:spChg chg="mod">
          <ac:chgData name="Чуйкин Николай Константинович" userId="S::nkchuykin@edu.hse.ru::53628ff7-c324-44ef-82b0-5b4fab301de9" providerId="AD" clId="Web-{0F5287BC-E39B-4F9F-8651-69C09A0104BE}" dt="2021-04-16T10:14:53.434" v="45" actId="20577"/>
          <ac:spMkLst>
            <pc:docMk/>
            <pc:sldMk cId="2583509142" sldId="31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850C4DE-AF14-4582-889A-7CFA584CA1E0}" type="datetimeFigureOut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519A847-C010-4499-B1C2-4E2E947D9A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65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DC29779-9140-41DE-B968-531B11A5F519}" type="datetimeFigureOut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48DDDE-8552-4D5E-8F01-8DC87D8C23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9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A6B-1E48-4C51-95F0-AD0425578AF6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9553-E3A1-42BC-B3CD-6CC90B33CE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1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B3B7-2BF6-43C9-BD1F-1A15C4040E37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5559-D17F-4021-87CE-D702F543D4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6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7B0-C8D0-46DE-98A0-4F5B5690C504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16B17-54B6-49E3-A7C9-276571EE3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9BA8C-919F-4B48-AAB7-2CFDEEF7F7EF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258D5-9FD6-423E-B463-B253F6DB03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2FC4-8AFF-45D3-92E3-F9A9DC26D72C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CA5C6-2EB2-4C67-9682-4FD089602C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5148-CFF5-424F-93A2-84476F3BD584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A458D-5B5B-4E74-B55E-E768C75530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2298-DE27-48B2-9150-5C9B9028E9BE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2E4-A2FD-4932-8FCD-2CDE998E9F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3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3825-5F9D-4CAD-A2C4-85BC3DE5AE01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088A-F097-4D7A-BACB-71E0D57564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36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57CE-6366-4850-9315-F2FCDEE20DD1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04A15-7D9E-4F0B-B2C2-E7C6974E33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8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045B-044E-4E6A-8C00-CD3C08B5A15F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3039F-AB53-4952-B4DD-621E0C2F4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35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FEA6-1A18-4C37-BAC2-E2D6294603C0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F77DB-AA0C-41B0-B306-93FB84917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62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F80A290D-868B-4A24-A285-47F3F65414D1}" type="datetime1">
              <a:rPr lang="ru-RU"/>
              <a:pPr>
                <a:defRPr/>
              </a:pPr>
              <a:t>13.02.2022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D29C7-3377-4E5A-8AB7-1CF5F1B8602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6.2.php" TargetMode="External"/><Relationship Id="rId2" Type="http://schemas.openxmlformats.org/officeDocument/2006/relationships/hyperlink" Target="https://docs.microsoft.com/ru-ru/dotnet/api/system.runtime.serialization.formatters.binary.binaryformatter?redirectedfrom=MSDN&amp;view=net-5.0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arison_of_data_serialization_formats" TargetMode="External"/><Relationship Id="rId2" Type="http://schemas.openxmlformats.org/officeDocument/2006/relationships/hyperlink" Target="https://docs.microsoft.com/en-us/dotnet/csharp/programming-guide/concepts/serializat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54617/Serialization-Part-I-Binary-Serialization" TargetMode="External"/><Relationship Id="rId7" Type="http://schemas.openxmlformats.org/officeDocument/2006/relationships/hyperlink" Target="https://docs.microsoft.com/en-us/dotnet/standard/serialization/steps-in-the-serialization-process" TargetMode="External"/><Relationship Id="rId2" Type="http://schemas.openxmlformats.org/officeDocument/2006/relationships/hyperlink" Target="https://msdn.microsoft.com/library/bb738528(v=vs.100)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ru-ru/library/72hyey7b(v=vs.120).aspx" TargetMode="External"/><Relationship Id="rId5" Type="http://schemas.openxmlformats.org/officeDocument/2006/relationships/hyperlink" Target="http://www.c-sharpcorner.com/UploadFile/d3e4b1/serializing-and-deserializing-the-object-as-binary-data-usin/" TargetMode="External"/><Relationship Id="rId4" Type="http://schemas.openxmlformats.org/officeDocument/2006/relationships/hyperlink" Target="http://www.dotnetperls.com/serialize-li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5x6cd29c(v=vs.110).asp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2060575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6b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863" y="4149725"/>
            <a:ext cx="6835775" cy="1655763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Бинарная </a:t>
            </a:r>
          </a:p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и</a:t>
            </a:r>
          </a:p>
          <a:p>
            <a:pPr lvl="1" eaLnBrk="1" hangingPunct="1"/>
            <a:r>
              <a:rPr lang="ru-RU" altLang="ru-RU" b="1" dirty="0">
                <a:solidFill>
                  <a:srgbClr val="009900"/>
                </a:solidFill>
              </a:rPr>
              <a:t> </a:t>
            </a:r>
            <a:r>
              <a:rPr lang="en-US" altLang="ru-RU" b="1" dirty="0">
                <a:solidFill>
                  <a:srgbClr val="009900"/>
                </a:solidFill>
              </a:rPr>
              <a:t>XML-</a:t>
            </a:r>
            <a:r>
              <a:rPr lang="ru-RU" altLang="ru-RU" b="1" dirty="0" err="1">
                <a:solidFill>
                  <a:srgbClr val="009900"/>
                </a:solidFill>
              </a:rPr>
              <a:t>сериализация</a:t>
            </a:r>
            <a:endParaRPr lang="ru-RU" altLang="ru-RU" sz="2800" b="1" dirty="0">
              <a:solidFill>
                <a:srgbClr val="009900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62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Дисциплина «Программирование»	</a:t>
            </a:r>
          </a:p>
        </p:txBody>
      </p:sp>
    </p:spTree>
    <p:extLst>
      <p:ext uri="{BB962C8B-B14F-4D97-AF65-F5344CB8AC3E}">
        <p14:creationId xmlns:p14="http://schemas.microsoft.com/office/powerpoint/2010/main" val="34620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1872" y="188640"/>
            <a:ext cx="8229600" cy="70609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2. Университет и департаменты.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D958-7990-4AF2-B42C-710FD8722591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251521" y="1124744"/>
            <a:ext cx="856895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 программе описать классы: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Human;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Professor (</a:t>
            </a:r>
            <a:r>
              <a:rPr lang="ru-RU" b="1" dirty="0"/>
              <a:t>наследник </a:t>
            </a:r>
            <a:r>
              <a:rPr lang="en-US" b="1" dirty="0"/>
              <a:t>Human);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Department</a:t>
            </a:r>
            <a:r>
              <a:rPr lang="ru-RU" b="1" dirty="0"/>
              <a:t>  (композиционно включает список сотрудников – объекты типа </a:t>
            </a:r>
            <a:r>
              <a:rPr lang="en-US" b="1" dirty="0"/>
              <a:t>Human</a:t>
            </a:r>
            <a:r>
              <a:rPr lang="ru-RU" b="1" dirty="0"/>
              <a:t>)</a:t>
            </a:r>
            <a:r>
              <a:rPr lang="en-US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University</a:t>
            </a:r>
            <a:r>
              <a:rPr lang="ru-RU" b="1" dirty="0"/>
              <a:t> (</a:t>
            </a:r>
            <a:r>
              <a:rPr lang="ru-RU" b="1" dirty="0" err="1"/>
              <a:t>агрегационно</a:t>
            </a:r>
            <a:r>
              <a:rPr lang="ru-RU" b="1" dirty="0"/>
              <a:t> включает список департаментов)</a:t>
            </a:r>
            <a:r>
              <a:rPr lang="en-US" b="1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6648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196413"/>
            <a:ext cx="8229600" cy="630407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2. Классы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Professor.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D958-7990-4AF2-B42C-710FD8722591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7" y="1124744"/>
            <a:ext cx="4824536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Human() {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Human(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9668" y="3929766"/>
            <a:ext cx="6336703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Professor(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 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96370"/>
            <a:ext cx="198147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5529" y="116632"/>
            <a:ext cx="8229600" cy="720080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Классы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Dept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University.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D958-7990-4AF2-B42C-710FD8722591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5529" y="1111725"/>
            <a:ext cx="8138919" cy="49696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Staff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staff;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name,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staff=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staffList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Departments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125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Код основной программы.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052736"/>
            <a:ext cx="8568952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HSE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"NRU HSE"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b="1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"Ivanov"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Petrov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HSE.Departments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HSE.Departments.Add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7524" y="4941168"/>
            <a:ext cx="8568952" cy="15696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BinaryFormatter</a:t>
            </a:r>
            <a:r>
              <a:rPr lang="en-US" sz="1600" b="1" dirty="0"/>
              <a:t> Class </a:t>
            </a:r>
          </a:p>
          <a:p>
            <a:r>
              <a:rPr lang="en-US" sz="1600" dirty="0"/>
              <a:t>[</a:t>
            </a:r>
            <a:r>
              <a:rPr lang="en-US" sz="1600" dirty="0">
                <a:hlinkClick r:id="rId2"/>
              </a:rPr>
              <a:t>https://docs.microsoft.com/ru-ru/dotnet/api/system.runtime.serialization.formatters.binary.binaryformatter?redirectedfrom=MSDN&amp;view=net-5.0</a:t>
            </a:r>
            <a:r>
              <a:rPr lang="en-US" sz="1600" dirty="0"/>
              <a:t>]</a:t>
            </a:r>
          </a:p>
          <a:p>
            <a:r>
              <a:rPr lang="en-US" sz="1600" b="1" dirty="0"/>
              <a:t>C# tutorial – Serialize objects to a file </a:t>
            </a:r>
          </a:p>
          <a:p>
            <a:r>
              <a:rPr lang="en-US" sz="1600" dirty="0"/>
              <a:t>[</a:t>
            </a:r>
            <a:r>
              <a:rPr lang="en-US" sz="1600" dirty="0">
                <a:hlinkClick r:id="rId3"/>
              </a:rPr>
              <a:t>https://metanit.com/sharp/tutorial/6.2.php</a:t>
            </a:r>
            <a:r>
              <a:rPr lang="en-US" sz="1600" dirty="0"/>
              <a:t>]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894730"/>
            <a:ext cx="385624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Создание объекта  «университет»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99744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49649"/>
            <a:ext cx="8229600" cy="63408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2. Код основной программы (2).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D958-7990-4AF2-B42C-710FD8722591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7524" y="892384"/>
            <a:ext cx="8568952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binformatter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Сериализация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"BinSer.dat"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FileShare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binformatter.Serialize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(file, HSE);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Десериализация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.OpenRead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"BinSer.dat"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University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binformatter.Deserialize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"Binary -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HSEdeserial.UniversityName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HSEdeserial.Departments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d.Staff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Professor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d.DeptName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prof.: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h.Name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90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Дополнительное задание.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38200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Создать новый проект, и выполнить </a:t>
            </a:r>
            <a:r>
              <a:rPr lang="ru-RU" b="1" u="sng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XML-</a:t>
            </a:r>
            <a:r>
              <a:rPr lang="ru-RU" b="1" u="sng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и XML-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десериализацию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тех же объектов, которые обработаны в приведенной программе. Продемонстрировать текст в файле с XML-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сериализацией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3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5000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3. Квадратное уравнение. Постановка задачи.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" r="1597"/>
          <a:stretch/>
        </p:blipFill>
        <p:spPr bwMode="auto">
          <a:xfrm>
            <a:off x="399257" y="605969"/>
            <a:ext cx="84121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332580" y="3582154"/>
            <a:ext cx="8640763" cy="313932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При </a:t>
            </a:r>
            <a:r>
              <a:rPr lang="ru-RU" altLang="ru-RU" b="1" dirty="0"/>
              <a:t>А==0 </a:t>
            </a:r>
            <a:r>
              <a:rPr lang="ru-RU" altLang="ru-RU" dirty="0"/>
              <a:t>уравнение вырождается в линейное (не рассматриваем).  </a:t>
            </a:r>
          </a:p>
          <a:p>
            <a:pPr eaLnBrk="1" hangingPunct="1"/>
            <a:r>
              <a:rPr lang="ru-RU" altLang="ru-RU" dirty="0"/>
              <a:t>Определить </a:t>
            </a:r>
            <a:r>
              <a:rPr lang="ru-RU" altLang="ru-RU" dirty="0" err="1"/>
              <a:t>сериализуемый</a:t>
            </a:r>
            <a:r>
              <a:rPr lang="ru-RU" altLang="ru-RU" dirty="0"/>
              <a:t> класс квадратных уравнений. Предусмотреть в его конструкторе посылку исключения при </a:t>
            </a:r>
            <a:r>
              <a:rPr lang="ru-RU" altLang="ru-RU" b="1" dirty="0"/>
              <a:t>А==0</a:t>
            </a:r>
            <a:r>
              <a:rPr lang="ru-RU" altLang="ru-RU" dirty="0"/>
              <a:t>. </a:t>
            </a:r>
          </a:p>
          <a:p>
            <a:pPr eaLnBrk="1" hangingPunct="1"/>
            <a:r>
              <a:rPr lang="ru-RU" altLang="ru-RU" dirty="0"/>
              <a:t>Создать класс со статическими методами для работы с объектами класса, размещенными в файле.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altLang="ru-RU" dirty="0"/>
              <a:t>Метод для обработки записей об объектах из файла параметризировать, используя параметр с типом делегата. </a:t>
            </a:r>
          </a:p>
          <a:p>
            <a:pPr eaLnBrk="1" hangingPunct="1"/>
            <a:r>
              <a:rPr lang="ru-RU" altLang="ru-RU" dirty="0"/>
              <a:t>В основной программе записать в файл с именем "</a:t>
            </a:r>
            <a:r>
              <a:rPr lang="ru-RU" altLang="ru-RU" dirty="0" err="1"/>
              <a:t>equation.ser</a:t>
            </a:r>
            <a:r>
              <a:rPr lang="ru-RU" altLang="ru-RU" dirty="0"/>
              <a:t>" заданное количество объектов класса. Используя обратные вызовы, вывести на экран сведения об уравнениях и решения уравнений с неотрицательным дискриминантом.  </a:t>
            </a:r>
            <a:endParaRPr lang="ru-RU" altLang="ru-RU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Делегат-тип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Qdelegate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205587"/>
            <a:ext cx="8305800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 -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квадратное уравнение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атрибута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System.Runtime.Serialization.Formatters.Binary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SerializationException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4015045"/>
            <a:ext cx="8305800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делегат-тип для методов обработки объектов класса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//(уравнений):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18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Вспомогательный класс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Processing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5414" y="1524000"/>
            <a:ext cx="8281386" cy="10772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 методов для обработки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методы работы с файлами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5414" y="2601279"/>
            <a:ext cx="8281386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Оценить дискриминант и для неотрицательного - вывести корни: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SolutionReal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eq.Discriminant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дискриминант =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eq.Discriminant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Корни: Х1={0,3: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g3}  \tX2={1,3:g3}"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eq.X1, eq.X2);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SolutionReal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выводит на экран сведения об уравнении: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дискриминант = 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+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eq.Discriminant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"g3"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PrintEq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class Processing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6218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3.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Сериализация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объектов в файл.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415287"/>
            <a:ext cx="86868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Создать файл и записать в него объекты, применяя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сериализацию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Создать несколько объектов класса и записать их в файл: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 {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numb;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 А==0 - уравнение вырождается в линейное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formatOut.Serialize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q);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Заменить вырожденное уравнение: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j--;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      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WriteFile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 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2388" y="260350"/>
            <a:ext cx="8928100" cy="782638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«Шаги» </a:t>
            </a:r>
            <a:r>
              <a:rPr lang="ru-RU" altLang="ru-RU" sz="3200" b="1" dirty="0" err="1"/>
              <a:t>сериализации</a:t>
            </a:r>
            <a:endParaRPr lang="ru-RU" altLang="ru-RU" sz="3200" b="1" dirty="0"/>
          </a:p>
        </p:txBody>
      </p:sp>
      <p:sp>
        <p:nvSpPr>
          <p:cNvPr id="6147" name="Прямоугольник 1"/>
          <p:cNvSpPr>
            <a:spLocks noChangeArrowheads="1"/>
          </p:cNvSpPr>
          <p:nvPr/>
        </p:nvSpPr>
        <p:spPr bwMode="auto">
          <a:xfrm>
            <a:off x="412750" y="914400"/>
            <a:ext cx="856773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b="1" dirty="0"/>
              <a:t>Создать объект класса. 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b="1" dirty="0"/>
              <a:t>Создать байтовый поток (</a:t>
            </a:r>
            <a:r>
              <a:rPr lang="en-US" altLang="ru-RU" sz="2400" b="1" dirty="0" err="1"/>
              <a:t>FileStream</a:t>
            </a:r>
            <a:r>
              <a:rPr lang="ru-RU" altLang="ru-RU" sz="2400" b="1" dirty="0"/>
              <a:t>) и связать его с файлом для записи. 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b="1" dirty="0"/>
              <a:t>Создать объект </a:t>
            </a:r>
            <a:r>
              <a:rPr lang="ru-RU" altLang="ru-RU" sz="2400" b="1" dirty="0" err="1"/>
              <a:t>сериализации</a:t>
            </a:r>
            <a:r>
              <a:rPr lang="ru-RU" altLang="ru-RU" sz="2400" b="1" dirty="0"/>
              <a:t>, называемый </a:t>
            </a:r>
            <a:r>
              <a:rPr lang="ru-RU" altLang="ru-RU" sz="2400" b="1" dirty="0">
                <a:solidFill>
                  <a:srgbClr val="FF0000"/>
                </a:solidFill>
              </a:rPr>
              <a:t>форматером 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b="1" dirty="0"/>
              <a:t>Используя метод </a:t>
            </a:r>
            <a:r>
              <a:rPr lang="ru-RU" altLang="ru-RU" sz="2400" b="1" dirty="0" err="1"/>
              <a:t>Serialize</a:t>
            </a:r>
            <a:r>
              <a:rPr lang="ru-RU" altLang="ru-RU" sz="2400" b="1" dirty="0"/>
              <a:t>( ) объекта-форматера сохранить в файле представление объекта.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ru-RU" altLang="ru-RU" sz="2400" b="1" dirty="0"/>
              <a:t>Закрыть байтовый поток.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96EA-426F-4145-BA80-BC39A7E221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04490" y="3933090"/>
            <a:ext cx="8775998" cy="10772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Serialization (C#) </a:t>
            </a:r>
          </a:p>
          <a:p>
            <a:r>
              <a:rPr lang="en-US" sz="1600" dirty="0"/>
              <a:t>[</a:t>
            </a:r>
            <a:r>
              <a:rPr lang="en-US" sz="1600" dirty="0">
                <a:hlinkClick r:id="rId2"/>
              </a:rPr>
              <a:t>https://docs.microsoft.com/en-us/dotnet/csharp/programming-guide/concepts/serialization/</a:t>
            </a:r>
            <a:r>
              <a:rPr lang="en-US" sz="1600" dirty="0"/>
              <a:t>]</a:t>
            </a:r>
          </a:p>
          <a:p>
            <a:r>
              <a:rPr lang="en-US" sz="1600" dirty="0"/>
              <a:t>Comparison of data serialization formats [</a:t>
            </a:r>
            <a:r>
              <a:rPr lang="en-US" sz="1600" dirty="0">
                <a:hlinkClick r:id="rId3"/>
              </a:rPr>
              <a:t>http://en.wikipedia.org/wiki/Comparison_of_data_serialization_formats</a:t>
            </a:r>
            <a:r>
              <a:rPr lang="en-US" sz="16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79502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ru-RU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66700" y="1600200"/>
            <a:ext cx="86106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Метод читает из файла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сериализованные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объекты и "не знает" что с 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ними делать: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читать до конца файла - там исключение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Quadratic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formatIn.Deserialize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(eq);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streamIn.Close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Process() 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DC9D44-E294-4EEC-B63D-930F32DC1E4B}"/>
              </a:ext>
            </a:extLst>
          </p:cNvPr>
          <p:cNvSpPr/>
          <p:nvPr/>
        </p:nvSpPr>
        <p:spPr>
          <a:xfrm>
            <a:off x="252412" y="5598894"/>
            <a:ext cx="862488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Вопрос: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Что будет, если в обработчике исключений убрать вызов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streamIn.Close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()?</a:t>
            </a: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0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3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Код основной программы.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73728" y="1450929"/>
            <a:ext cx="8689906" cy="32932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equation.ser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8);</a:t>
            </a:r>
          </a:p>
          <a:p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"Выполнена запись в режиме сериализации."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вывода на экран нажмите любую клавишу."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 файле сведения о следующих уравнениях: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Обращение с использованием делегата: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.Process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equation.ser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.PrintEq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решения уравнений нажмите любую клавишу."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ru-RU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nРешения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уравнений с вещественными корнями: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.Process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equation.ser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.SolutionReal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завершения работы нажмите ENTER."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19691" y="1124691"/>
            <a:ext cx="347723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консольного приложения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задание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382000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Создать новый проект и выполнить </a:t>
            </a:r>
            <a:r>
              <a:rPr lang="ru-RU" b="1" u="sng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XML-</a:t>
            </a:r>
            <a:r>
              <a:rPr lang="ru-RU" b="1" u="sng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и XML-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десериализацию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тех же объектов, которые обработаны в приведенной программе. Продемонстрировать текст в файле с XML-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сериализацией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Делители чисел.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323850" y="820738"/>
            <a:ext cx="8496300" cy="535531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Создать библиотеку классов. </a:t>
            </a:r>
            <a:endParaRPr lang="en-US" altLang="ru-RU" dirty="0"/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dirty="0"/>
              <a:t>Определить в ней </a:t>
            </a:r>
            <a:r>
              <a:rPr lang="ru-RU" altLang="ru-RU" dirty="0" err="1"/>
              <a:t>сериализуемый</a:t>
            </a:r>
            <a:r>
              <a:rPr lang="ru-RU" altLang="ru-RU" dirty="0"/>
              <a:t> класс </a:t>
            </a:r>
            <a:r>
              <a:rPr lang="ru-RU" altLang="ru-RU" b="1" dirty="0" err="1"/>
              <a:t>Multiple</a:t>
            </a:r>
            <a:r>
              <a:rPr lang="ru-RU" altLang="ru-RU" dirty="0"/>
              <a:t>, представляющий набор чисел, кратных заданному числу (делителю) из диапазона от 1 до 9. </a:t>
            </a:r>
          </a:p>
          <a:p>
            <a:pPr eaLnBrk="1" hangingPunct="1"/>
            <a:r>
              <a:rPr lang="ru-RU" altLang="ru-RU" dirty="0"/>
              <a:t>Поля класса: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altLang="ru-RU" b="1" dirty="0" err="1"/>
              <a:t>string</a:t>
            </a:r>
            <a:r>
              <a:rPr lang="ru-RU" altLang="ru-RU" dirty="0"/>
              <a:t> </a:t>
            </a:r>
            <a:r>
              <a:rPr lang="ru-RU" altLang="ru-RU" b="1" dirty="0" err="1"/>
              <a:t>name</a:t>
            </a:r>
            <a:r>
              <a:rPr lang="ru-RU" altLang="ru-RU" dirty="0"/>
              <a:t> – название делителя на русском языке;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altLang="ru-RU" b="1" dirty="0" err="1"/>
              <a:t>int</a:t>
            </a:r>
            <a:r>
              <a:rPr lang="ru-RU" altLang="ru-RU" dirty="0"/>
              <a:t> </a:t>
            </a:r>
            <a:r>
              <a:rPr lang="ru-RU" altLang="ru-RU" b="1" dirty="0" err="1"/>
              <a:t>divisor</a:t>
            </a:r>
            <a:r>
              <a:rPr lang="ru-RU" altLang="ru-RU" dirty="0"/>
              <a:t> – значение делителя;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altLang="ru-RU" b="1" dirty="0" err="1"/>
              <a:t>int</a:t>
            </a:r>
            <a:r>
              <a:rPr lang="ru-RU" altLang="ru-RU" dirty="0"/>
              <a:t> </a:t>
            </a:r>
            <a:r>
              <a:rPr lang="ru-RU" altLang="ru-RU" b="1" dirty="0"/>
              <a:t>[] </a:t>
            </a:r>
            <a:r>
              <a:rPr lang="en-US" altLang="ru-RU" b="1" dirty="0"/>
              <a:t>numbers</a:t>
            </a:r>
            <a:r>
              <a:rPr lang="ru-RU" altLang="ru-RU" b="1" dirty="0"/>
              <a:t> </a:t>
            </a:r>
            <a:r>
              <a:rPr lang="ru-RU" altLang="ru-RU" dirty="0"/>
              <a:t>– массив чисел, кратных </a:t>
            </a:r>
            <a:r>
              <a:rPr lang="ru-RU" altLang="ru-RU" b="1" dirty="0" err="1"/>
              <a:t>divisor</a:t>
            </a:r>
            <a:r>
              <a:rPr lang="ru-RU" altLang="ru-RU" dirty="0"/>
              <a:t>.  </a:t>
            </a:r>
          </a:p>
          <a:p>
            <a:pPr eaLnBrk="1" hangingPunct="1"/>
            <a:r>
              <a:rPr lang="ru-RU" altLang="ru-RU" dirty="0"/>
              <a:t>Параметры конструктора: целочисленный делитель и массив чисел, из которых выбираются кратные делителю. </a:t>
            </a:r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dirty="0"/>
              <a:t>В основной программе ввести размер массива "генеральной совокупности", заполнить его случайными числами от 0 до 99. Ввести делитель от 1 до 9, определить для этого делителя и "генеральной совокупности" объект класса и сохранить его в файле с применением двоичной сериализации. </a:t>
            </a:r>
          </a:p>
          <a:p>
            <a:pPr eaLnBrk="1" hangingPunct="1"/>
            <a:r>
              <a:rPr lang="ru-RU" altLang="ru-RU" dirty="0"/>
              <a:t>При вводе неверного делителя повторить его ввод. </a:t>
            </a:r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dirty="0"/>
              <a:t>После заполнения файла прочитать его записи и вывести на экран строковое представление каждого объекта класса </a:t>
            </a:r>
            <a:r>
              <a:rPr lang="ru-RU" altLang="ru-RU" b="1" dirty="0" err="1"/>
              <a:t>Multiple</a:t>
            </a:r>
            <a:r>
              <a:rPr lang="ru-RU" altLang="ru-RU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E4F5-616E-4551-AAB1-0E3FB2947F18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7109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Multiple.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4300" y="1536174"/>
            <a:ext cx="89154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атрибут сериализации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Кратные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числа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название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делителя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divisor;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делителя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numbers;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кратных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divisor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mom 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$"Делитель: </a:t>
            </a:r>
            <a:r>
              <a:rPr lang="ru-RU" sz="16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divisor}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{name}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\r\n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Кратные: "</a:t>
            </a:r>
            <a:r>
              <a:rPr lang="ru-RU" sz="16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mom += m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mom;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r>
              <a:rPr lang="en-US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см. след. слайд</a:t>
            </a:r>
            <a:r>
              <a:rPr lang="en-US" sz="16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ru-RU" sz="16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class Multiple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07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268" y="144053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Конструктор класса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Multiple.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688810"/>
            <a:ext cx="8305800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Multiple(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(div &lt;= 0 || div &gt; 9)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"Неверно выбран делитель!"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divisor = div;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(div)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один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два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четыре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пять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шесть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семь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восемь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name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девять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temp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= 0;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ar.Length; i++)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(ar[i] % div == 0) temp[numb++] = ar[i];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[numb];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(temp, numbers, numb);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Укоротили массив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183D8F-E2F9-4A69-82DD-B462CC867012}"/>
              </a:ext>
            </a:extLst>
          </p:cNvPr>
          <p:cNvSpPr/>
          <p:nvPr/>
        </p:nvSpPr>
        <p:spPr>
          <a:xfrm>
            <a:off x="419100" y="6356382"/>
            <a:ext cx="86248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Задание: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реализуйте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конструктор 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более элегантно (без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21921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Основной код.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870686"/>
            <a:ext cx="8534400" cy="32932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ссылка на объект класса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размер генеральной совокупности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размер генеральной совокупности: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 | size &lt; 1);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генеральная совокупность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size; i++)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formBin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62600" y="1501354"/>
            <a:ext cx="347723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консольного приложения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1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Основной код (продолжение).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196400"/>
            <a:ext cx="8305800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"bytes.dat"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цикл для создания и записи в файл объектов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 проверки делителя!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делитель: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row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(div, data);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ru-R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"Нужен делитель от 1 до 9!"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создан объект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запишем его код в файл: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formBin.Serialize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row);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byteStream.Flush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чтения файла - клавиша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62600" y="824849"/>
            <a:ext cx="347723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консольного приложения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99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Основной код (завершение).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4598" y="1295400"/>
            <a:ext cx="8458200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byteStream.Position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читать до конца файла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row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formBin.Deserialize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19691" y="1124691"/>
            <a:ext cx="347723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консольного приложения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2743200"/>
          </a:xfrm>
        </p:spPr>
        <p:txBody>
          <a:bodyPr/>
          <a:lstStyle/>
          <a:p>
            <a:pPr algn="just"/>
            <a:r>
              <a:rPr lang="ru-RU" sz="2000" dirty="0"/>
              <a:t>Замените массив в классе </a:t>
            </a:r>
            <a:r>
              <a:rPr lang="en-US" sz="2000" b="1" dirty="0"/>
              <a:t>Multiple</a:t>
            </a:r>
            <a:r>
              <a:rPr lang="ru-RU" sz="2000" dirty="0"/>
              <a:t> на список, не внося изменений в интерфейс класса.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Создать новый проект, и выполнить </a:t>
            </a:r>
            <a:r>
              <a:rPr lang="ru-RU" sz="2000" b="1" u="sng" dirty="0">
                <a:ea typeface="Times New Roman" panose="02020603050405020304" pitchFamily="18" charset="0"/>
                <a:cs typeface="Courier New" panose="02070309020205020404" pitchFamily="49" charset="0"/>
              </a:rPr>
              <a:t>XML-</a:t>
            </a:r>
            <a:r>
              <a:rPr lang="ru-RU" sz="2000" b="1" u="sng" dirty="0" err="1"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сериализацию</a:t>
            </a:r>
            <a:r>
              <a:rPr 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и XML-</a:t>
            </a:r>
            <a:r>
              <a:rPr 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десериализацию</a:t>
            </a:r>
            <a:r>
              <a:rPr 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 тех же объектов, которые обработаны в приведенной программе. Показать (преподавателю) текст в файле с XML-</a:t>
            </a:r>
            <a:r>
              <a:rPr lang="ru-RU" sz="20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сериализацией</a:t>
            </a:r>
            <a:r>
              <a:rPr lang="ru-RU" sz="2000" dirty="0"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29</a:t>
            </a:fld>
            <a:endParaRPr lang="ru-RU" alt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10FBAE-5A25-446B-BEDF-7C2DC322DAF4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Задача 4. Дополнительное задание.</a:t>
            </a:r>
          </a:p>
        </p:txBody>
      </p:sp>
    </p:spTree>
    <p:extLst>
      <p:ext uri="{BB962C8B-B14F-4D97-AF65-F5344CB8AC3E}">
        <p14:creationId xmlns:p14="http://schemas.microsoft.com/office/powerpoint/2010/main" val="14915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Студенты и группы.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58D5-9FD6-423E-B463-B253F6DB03B3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7650" y="1371600"/>
            <a:ext cx="84582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(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включает фамилию и номер курса.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(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группа) включает ее обозначение и список студентов.</a:t>
            </a:r>
          </a:p>
          <a:p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две группы и сохранить их в файле, применяя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двоичную </a:t>
            </a:r>
            <a:r>
              <a:rPr lang="ru-RU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сериализацию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Прочитать данные из файла и восстановить объекты класса Группа.</a:t>
            </a:r>
          </a:p>
        </p:txBody>
      </p:sp>
    </p:spTree>
    <p:extLst>
      <p:ext uri="{BB962C8B-B14F-4D97-AF65-F5344CB8AC3E}">
        <p14:creationId xmlns:p14="http://schemas.microsoft.com/office/powerpoint/2010/main" val="370201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Полезные ссылки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30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7772400" cy="3754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How to: Serialize and Deserialize Objects To and From Binary Stream [</a:t>
            </a:r>
            <a:r>
              <a:rPr lang="en-US" sz="1400" dirty="0">
                <a:hlinkClick r:id="rId2"/>
              </a:rPr>
              <a:t>https://msdn.microsoft.com/library/bb738528(v=vs.100).aspx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Serialization 101 - Part I: Binary Serialization</a:t>
            </a:r>
            <a:r>
              <a:rPr lang="ru-RU" sz="1400" dirty="0"/>
              <a:t> </a:t>
            </a:r>
            <a:r>
              <a:rPr lang="en-US" sz="1400" dirty="0"/>
              <a:t>[</a:t>
            </a:r>
            <a:r>
              <a:rPr lang="en-US" sz="1400" dirty="0">
                <a:hlinkClick r:id="rId3"/>
              </a:rPr>
              <a:t>http://www.codeproject.com/Articles/254617/Serialization-Part-I-Binary-Serialization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Serialize List [</a:t>
            </a:r>
            <a:r>
              <a:rPr lang="en-US" sz="1400" dirty="0">
                <a:hlinkClick r:id="rId4"/>
              </a:rPr>
              <a:t>http://www.dotnetperls.com/serialize-list</a:t>
            </a:r>
            <a:r>
              <a:rPr lang="en-US" sz="1400" dirty="0"/>
              <a:t>]</a:t>
            </a:r>
          </a:p>
          <a:p>
            <a:endParaRPr lang="ru-RU" sz="1400" dirty="0"/>
          </a:p>
          <a:p>
            <a:r>
              <a:rPr lang="en-US" sz="1400" dirty="0"/>
              <a:t>Serializing and </a:t>
            </a:r>
            <a:r>
              <a:rPr lang="en-US" sz="1400" dirty="0" err="1"/>
              <a:t>Deserializing</a:t>
            </a:r>
            <a:r>
              <a:rPr lang="en-US" sz="1400" dirty="0"/>
              <a:t> an Object as Binary Data Using Binary Formatter ASP.NET C#</a:t>
            </a:r>
          </a:p>
          <a:p>
            <a:r>
              <a:rPr lang="en-US" sz="1400" dirty="0"/>
              <a:t>[</a:t>
            </a:r>
            <a:r>
              <a:rPr lang="en-US" sz="1400" dirty="0">
                <a:hlinkClick r:id="rId5"/>
              </a:rPr>
              <a:t>http://www.c-sharpcorner.com/UploadFile/d3e4b1/serializing-and-deserializing-the-object-as-binary-data-usin/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 err="1"/>
              <a:t>Двоичная</a:t>
            </a:r>
            <a:r>
              <a:rPr lang="en-US" sz="1400" dirty="0"/>
              <a:t> </a:t>
            </a:r>
            <a:r>
              <a:rPr lang="en-US" sz="1400" dirty="0" err="1"/>
              <a:t>сериализация</a:t>
            </a:r>
            <a:r>
              <a:rPr lang="en-US" sz="1400" dirty="0"/>
              <a:t>:</a:t>
            </a:r>
          </a:p>
          <a:p>
            <a:r>
              <a:rPr lang="en-US" sz="1400" dirty="0">
                <a:hlinkClick r:id="rId6"/>
              </a:rPr>
              <a:t>https://msdn.microsoft.com/ru-ru/library/72hyey7b(v=vs.120).aspx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Steps in the serialization process:</a:t>
            </a:r>
          </a:p>
          <a:p>
            <a:r>
              <a:rPr lang="en-US" sz="1400" dirty="0">
                <a:hlinkClick r:id="rId7"/>
              </a:rPr>
              <a:t>https://docs.microsoft.com/en-us/dotnet/standard/serialization/steps-in-the-serialization-process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897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15875" y="260350"/>
            <a:ext cx="8928100" cy="504825"/>
          </a:xfrm>
        </p:spPr>
        <p:txBody>
          <a:bodyPr/>
          <a:lstStyle/>
          <a:p>
            <a:pPr eaLnBrk="1" hangingPunct="1"/>
            <a:r>
              <a:rPr lang="ru-RU" altLang="ru-RU" sz="3200" b="1"/>
              <a:t> Двоичная сериализация объекта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323850" y="1052513"/>
            <a:ext cx="85836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Пространство имен двоичной </a:t>
            </a:r>
            <a:r>
              <a:rPr lang="ru-RU" altLang="ru-RU" sz="2400" b="1" dirty="0" err="1">
                <a:solidFill>
                  <a:srgbClr val="FF0000"/>
                </a:solidFill>
              </a:rPr>
              <a:t>сериализации</a:t>
            </a:r>
            <a:r>
              <a:rPr lang="ru-RU" altLang="ru-RU" sz="2400" b="1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/>
              <a:t>using </a:t>
            </a:r>
            <a:r>
              <a:rPr lang="en-US" altLang="ru-RU" sz="2400" b="1" dirty="0" err="1"/>
              <a:t>System.Runtime.Serialization.Formatters.Binary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Создание двоичного форматера – объекта класса: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/>
              <a:t>BinaryFormatter</a:t>
            </a:r>
            <a:r>
              <a:rPr lang="en-US" altLang="ru-RU" sz="2400" b="1" dirty="0"/>
              <a:t> </a:t>
            </a:r>
            <a:r>
              <a:rPr lang="en-US" altLang="ru-RU" sz="2400" b="1" dirty="0" err="1"/>
              <a:t>binformatter</a:t>
            </a:r>
            <a:r>
              <a:rPr lang="en-US" altLang="ru-RU" sz="2400" b="1" dirty="0"/>
              <a:t> = new </a:t>
            </a:r>
            <a:r>
              <a:rPr lang="en-US" altLang="ru-RU" sz="2400" b="1" dirty="0" err="1"/>
              <a:t>BinaryFormatter</a:t>
            </a:r>
            <a:r>
              <a:rPr lang="en-US" altLang="ru-RU" sz="2400" b="1" dirty="0"/>
              <a:t>();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Создание байтового потока и файла: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/>
              <a:t>FileStream</a:t>
            </a:r>
            <a:r>
              <a:rPr lang="en-US" altLang="ru-RU" sz="2400" b="1" dirty="0"/>
              <a:t> fs = new </a:t>
            </a:r>
            <a:r>
              <a:rPr lang="en-US" altLang="ru-RU" sz="2400" b="1" dirty="0" err="1"/>
              <a:t>FileStream</a:t>
            </a:r>
            <a:r>
              <a:rPr lang="en-US" altLang="ru-RU" sz="2400" b="1" dirty="0"/>
              <a:t>("</a:t>
            </a:r>
            <a:r>
              <a:rPr lang="ru-RU" altLang="ru-RU" sz="2400" b="1" dirty="0" err="1"/>
              <a:t>Имя_файла</a:t>
            </a:r>
            <a:r>
              <a:rPr lang="en-US" altLang="ru-RU" sz="2400" b="1" dirty="0"/>
              <a:t>",</a:t>
            </a:r>
            <a:r>
              <a:rPr lang="en-US" altLang="ru-RU" sz="2400" b="1" dirty="0" err="1"/>
              <a:t>FileMode.Create</a:t>
            </a:r>
            <a:r>
              <a:rPr lang="en-US" altLang="ru-RU" sz="2400" b="1" dirty="0"/>
              <a:t>)</a:t>
            </a:r>
            <a:r>
              <a:rPr lang="ru-RU" altLang="ru-RU" sz="24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Собственно </a:t>
            </a:r>
            <a:r>
              <a:rPr lang="ru-RU" altLang="ru-RU" sz="2400" b="1" dirty="0" err="1">
                <a:solidFill>
                  <a:srgbClr val="FF0000"/>
                </a:solidFill>
              </a:rPr>
              <a:t>сериализация</a:t>
            </a:r>
            <a:r>
              <a:rPr lang="ru-RU" altLang="ru-RU" sz="2400" b="1" dirty="0">
                <a:solidFill>
                  <a:srgbClr val="FF0000"/>
                </a:solidFill>
              </a:rPr>
              <a:t> - обращение к методу: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err="1"/>
              <a:t>форматер.Serialize</a:t>
            </a:r>
            <a:r>
              <a:rPr lang="ru-RU" altLang="ru-RU" sz="2400" b="1" dirty="0"/>
              <a:t>(</a:t>
            </a:r>
            <a:r>
              <a:rPr lang="ru-RU" altLang="ru-RU" sz="2400" b="1" dirty="0" err="1"/>
              <a:t>байтовый_поток</a:t>
            </a:r>
            <a:r>
              <a:rPr lang="ru-RU" altLang="ru-RU" sz="2400" b="1" dirty="0"/>
              <a:t>, </a:t>
            </a:r>
            <a:r>
              <a:rPr lang="ru-RU" altLang="ru-RU" sz="2400" b="1" dirty="0" err="1"/>
              <a:t>сериализуемый_объект</a:t>
            </a:r>
            <a:r>
              <a:rPr lang="ru-RU" altLang="ru-RU" sz="24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77CB0-246F-4D22-9B1C-926668F5CB21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4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6463" y="944937"/>
            <a:ext cx="8548456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System.Runtime.Serialization.Formatters.Binary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System.Runtime.Serialization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SerializationException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year = y;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410200"/>
            <a:ext cx="5456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Расширение метаданных с помощью атрибутов</a:t>
            </a:r>
            <a:r>
              <a:rPr lang="en-US" sz="1400" dirty="0"/>
              <a:t> </a:t>
            </a:r>
          </a:p>
          <a:p>
            <a:r>
              <a:rPr lang="en-US" sz="1400" dirty="0"/>
              <a:t>[</a:t>
            </a:r>
            <a:r>
              <a:rPr lang="en-US" sz="1400" dirty="0">
                <a:hlinkClick r:id="rId2"/>
              </a:rPr>
              <a:t>https://msdn.microsoft.com/ru-ru/library/5x6cd29c(v=vs.110).aspx</a:t>
            </a:r>
            <a:r>
              <a:rPr lang="en-US" sz="1400" dirty="0"/>
              <a:t>]</a:t>
            </a:r>
            <a:endParaRPr lang="ru-RU" sz="1400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180474" y="2590800"/>
            <a:ext cx="19812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Класс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371600"/>
            <a:ext cx="83058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ident;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group's identifier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students' list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ident = id;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list;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ident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temp += st.name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st.year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535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Код основной программы.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886834"/>
            <a:ext cx="8534400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list171 = {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Иванов"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Петров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"Сидоров"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,1)};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gr171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"ПИ-171"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list171);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list271 = {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Яколев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Юрьевa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"Энатов"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,2)};</a:t>
            </a:r>
          </a:p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gr271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"ПИ-271"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list271);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group.ser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BinaryFormatter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format.Serialize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(bas, gr171);</a:t>
            </a:r>
          </a:p>
          <a:p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format.Serialize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(bas, gr271);</a:t>
            </a:r>
          </a:p>
          <a:p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"Выполнена запись в файл </a:t>
            </a:r>
            <a:r>
              <a:rPr lang="ru-RU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group.ser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group.ser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 = 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format.Deserialize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(bas);</a:t>
            </a:r>
          </a:p>
          <a:p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- в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конце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файла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ru-RU" sz="1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86400" y="739082"/>
            <a:ext cx="347723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 консольного приложения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99FE16-670A-4250-A1AF-4E727A4B341B}"/>
              </a:ext>
            </a:extLst>
          </p:cNvPr>
          <p:cNvSpPr/>
          <p:nvPr/>
        </p:nvSpPr>
        <p:spPr>
          <a:xfrm>
            <a:off x="304800" y="6160184"/>
            <a:ext cx="7586663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Внимание! </a:t>
            </a: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Добавьте корректную работу с потоками и обработку исключений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258350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15875" y="260350"/>
            <a:ext cx="8928100" cy="504825"/>
          </a:xfrm>
        </p:spPr>
        <p:txBody>
          <a:bodyPr/>
          <a:lstStyle/>
          <a:p>
            <a:pPr eaLnBrk="1" hangingPunct="1"/>
            <a:r>
              <a:rPr lang="ru-RU" altLang="ru-RU" sz="3200" b="1"/>
              <a:t> </a:t>
            </a:r>
            <a:r>
              <a:rPr lang="en-US" altLang="ru-RU" sz="3200" b="1"/>
              <a:t>XML</a:t>
            </a:r>
            <a:r>
              <a:rPr lang="ru-RU" altLang="ru-RU" sz="3200" b="1"/>
              <a:t>-сериализация объекта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323850" y="762000"/>
            <a:ext cx="88201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Пространство имен  </a:t>
            </a:r>
            <a:r>
              <a:rPr lang="en-US" altLang="ru-RU" sz="2400" b="1" dirty="0">
                <a:solidFill>
                  <a:srgbClr val="FF0000"/>
                </a:solidFill>
              </a:rPr>
              <a:t>XML</a:t>
            </a:r>
            <a:r>
              <a:rPr lang="ru-RU" altLang="ru-RU" sz="2400" b="1" dirty="0">
                <a:solidFill>
                  <a:srgbClr val="FF0000"/>
                </a:solidFill>
              </a:rPr>
              <a:t>-</a:t>
            </a:r>
            <a:r>
              <a:rPr lang="ru-RU" altLang="ru-RU" sz="2400" b="1" dirty="0" err="1">
                <a:solidFill>
                  <a:srgbClr val="FF0000"/>
                </a:solidFill>
              </a:rPr>
              <a:t>сериализации</a:t>
            </a:r>
            <a:r>
              <a:rPr lang="ru-RU" altLang="ru-RU" sz="2400" b="1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/>
              <a:t>using </a:t>
            </a:r>
            <a:r>
              <a:rPr lang="en-US" altLang="ru-RU" sz="2400" b="1" dirty="0" err="1"/>
              <a:t>System.Xml.Serialization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Создание </a:t>
            </a:r>
            <a:r>
              <a:rPr lang="ru-RU" altLang="ru-RU" sz="2400" b="1" dirty="0" err="1">
                <a:solidFill>
                  <a:srgbClr val="FF0000"/>
                </a:solidFill>
              </a:rPr>
              <a:t>сериализуемого</a:t>
            </a:r>
            <a:r>
              <a:rPr lang="ru-RU" altLang="ru-RU" sz="2400" b="1" dirty="0">
                <a:solidFill>
                  <a:srgbClr val="FF0000"/>
                </a:solidFill>
              </a:rPr>
              <a:t> объекта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Создание </a:t>
            </a:r>
            <a:r>
              <a:rPr lang="en-US" altLang="ru-RU" sz="2400" b="1" dirty="0">
                <a:solidFill>
                  <a:srgbClr val="FF0000"/>
                </a:solidFill>
              </a:rPr>
              <a:t>XML</a:t>
            </a:r>
            <a:r>
              <a:rPr lang="ru-RU" altLang="ru-RU" sz="2400" b="1" dirty="0">
                <a:solidFill>
                  <a:srgbClr val="FF0000"/>
                </a:solidFill>
              </a:rPr>
              <a:t>-форматера – объекта класса </a:t>
            </a:r>
            <a:r>
              <a:rPr lang="en-US" altLang="ru-RU" sz="2400" b="1" dirty="0" err="1"/>
              <a:t>XmlSerializer</a:t>
            </a:r>
            <a:r>
              <a:rPr lang="en-US" altLang="ru-RU" sz="2400" b="1" dirty="0"/>
              <a:t> </a:t>
            </a:r>
            <a:r>
              <a:rPr lang="ru-RU" altLang="ru-RU" sz="2400" b="1" dirty="0">
                <a:solidFill>
                  <a:srgbClr val="FF0000"/>
                </a:solidFill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/>
              <a:t> </a:t>
            </a:r>
            <a:r>
              <a:rPr lang="en-US" altLang="ru-RU" sz="2400" b="1" dirty="0" err="1"/>
              <a:t>XmlSerializer</a:t>
            </a:r>
            <a:r>
              <a:rPr lang="en-US" altLang="ru-RU" sz="2400" b="1" dirty="0"/>
              <a:t> </a:t>
            </a:r>
            <a:r>
              <a:rPr lang="en-US" altLang="ru-RU" sz="2400" b="1" dirty="0" err="1"/>
              <a:t>ser</a:t>
            </a:r>
            <a:r>
              <a:rPr lang="en-US" altLang="ru-RU" sz="2400" b="1" dirty="0"/>
              <a:t> = new </a:t>
            </a:r>
            <a:r>
              <a:rPr lang="en-US" altLang="ru-RU" sz="2400" b="1" dirty="0" err="1"/>
              <a:t>XmlSerializer</a:t>
            </a:r>
            <a:r>
              <a:rPr lang="en-US" altLang="ru-RU" sz="2400" b="1" dirty="0"/>
              <a:t>(</a:t>
            </a:r>
            <a:r>
              <a:rPr lang="en-US" altLang="ru-RU" sz="2400" b="1" dirty="0" err="1">
                <a:solidFill>
                  <a:srgbClr val="FF0000"/>
                </a:solidFill>
              </a:rPr>
              <a:t>typeof</a:t>
            </a:r>
            <a:r>
              <a:rPr lang="en-US" altLang="ru-RU" sz="2400" b="1" dirty="0">
                <a:solidFill>
                  <a:srgbClr val="FF0000"/>
                </a:solidFill>
              </a:rPr>
              <a:t>(</a:t>
            </a:r>
            <a:r>
              <a:rPr lang="ru-RU" altLang="ru-RU" sz="2400" b="1" dirty="0" err="1">
                <a:solidFill>
                  <a:srgbClr val="FF0000"/>
                </a:solidFill>
              </a:rPr>
              <a:t>тип_объекта</a:t>
            </a:r>
            <a:r>
              <a:rPr lang="en-US" altLang="ru-RU" sz="2400" b="1" dirty="0">
                <a:solidFill>
                  <a:srgbClr val="FF0000"/>
                </a:solidFill>
              </a:rPr>
              <a:t>)</a:t>
            </a:r>
            <a:r>
              <a:rPr lang="en-US" altLang="ru-RU" sz="2400" b="1" dirty="0"/>
              <a:t>);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Создание байтового потока и файла: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/>
              <a:t>FileStream</a:t>
            </a:r>
            <a:r>
              <a:rPr lang="en-US" altLang="ru-RU" sz="2400" b="1" dirty="0"/>
              <a:t> fs = new </a:t>
            </a:r>
            <a:r>
              <a:rPr lang="en-US" altLang="ru-RU" sz="2400" b="1" dirty="0" err="1"/>
              <a:t>FileStream</a:t>
            </a:r>
            <a:r>
              <a:rPr lang="en-US" altLang="ru-RU" sz="2400" b="1" dirty="0"/>
              <a:t>("AC_circuit.xml", </a:t>
            </a:r>
            <a:r>
              <a:rPr lang="en-US" altLang="ru-RU" sz="2400" b="1" dirty="0" err="1"/>
              <a:t>FileMode.Create</a:t>
            </a:r>
            <a:r>
              <a:rPr lang="en-US" altLang="ru-RU" sz="2400" b="1" dirty="0"/>
              <a:t>))</a:t>
            </a: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FF0000"/>
                </a:solidFill>
              </a:rPr>
              <a:t>Собственно </a:t>
            </a:r>
            <a:r>
              <a:rPr lang="ru-RU" altLang="ru-RU" sz="2400" b="1" dirty="0" err="1">
                <a:solidFill>
                  <a:srgbClr val="FF0000"/>
                </a:solidFill>
              </a:rPr>
              <a:t>сериализация</a:t>
            </a:r>
            <a:r>
              <a:rPr lang="ru-RU" altLang="ru-RU" sz="2400" b="1" dirty="0">
                <a:solidFill>
                  <a:srgbClr val="FF0000"/>
                </a:solidFill>
              </a:rPr>
              <a:t> - обращение к методу: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err="1"/>
              <a:t>форматер.Serialize</a:t>
            </a:r>
            <a:r>
              <a:rPr lang="ru-RU" altLang="ru-RU" sz="2400" b="1" dirty="0"/>
              <a:t>(</a:t>
            </a:r>
            <a:r>
              <a:rPr lang="ru-RU" altLang="ru-RU" sz="2400" b="1" dirty="0" err="1"/>
              <a:t>байтовый_поток</a:t>
            </a:r>
            <a:r>
              <a:rPr lang="ru-RU" altLang="ru-RU" sz="2400" b="1" dirty="0"/>
              <a:t>, </a:t>
            </a:r>
            <a:r>
              <a:rPr lang="ru-RU" altLang="ru-RU" sz="2400" b="1" dirty="0" err="1"/>
              <a:t>сериализуемый_объект</a:t>
            </a:r>
            <a:r>
              <a:rPr lang="ru-RU" altLang="ru-RU" sz="24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4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F64BE-2C3E-4D78-BCF2-3ED23A6E2DA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8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Дополнительное задание.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6200" y="1600200"/>
            <a:ext cx="87630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Создать новый проект, и выполнить </a:t>
            </a:r>
            <a:r>
              <a:rPr lang="ru-RU" b="1" u="sng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XML-</a:t>
            </a:r>
            <a:r>
              <a:rPr lang="ru-RU" b="1" u="sng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и XML-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десериализацию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тех же объектов, которые обработаны в приведенной программе. Продемонстрировать текст в файле с XML-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сериализацией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В новом (следующем) проекте создать и инициировать массив объектов класса </a:t>
            </a:r>
            <a:r>
              <a:rPr lang="ru-RU" b="1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например, для представления всех групп 1-го курса, и выполнить </a:t>
            </a:r>
            <a:r>
              <a:rPr lang="ru-RU" b="1" u="sng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бинарную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и 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десериализацию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этого массива. 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В новом (следующем) проекте создать и инициировать массив объектов класса </a:t>
            </a:r>
            <a:r>
              <a:rPr lang="ru-RU" b="1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например, для представления всех групп 1-го курса, и выполнить </a:t>
            </a:r>
            <a:r>
              <a:rPr lang="ru-RU" b="1" u="sng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XML-</a:t>
            </a:r>
            <a:r>
              <a:rPr lang="ru-RU" b="1" u="sng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и XML-</a:t>
            </a:r>
            <a:r>
              <a:rPr lang="ru-RU" dirty="0" err="1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десериализацию</a:t>
            </a:r>
            <a:r>
              <a:rPr lang="ru-RU" dirty="0"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этого массива.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503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DF5E01-3F18-4FA2-91B5-4BD7E0AD6F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686CB3-4E41-4C7E-AF8E-7C81E9FF29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DECAA4-47A3-4525-96F0-E0E914E4FC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3305</Words>
  <Application>Microsoft Office PowerPoint</Application>
  <PresentationFormat>Экран (4:3)</PresentationFormat>
  <Paragraphs>427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Verdana</vt:lpstr>
      <vt:lpstr>Тема Office</vt:lpstr>
      <vt:lpstr>Модуль 3, практическое занятие 6b</vt:lpstr>
      <vt:lpstr>«Шаги» сериализации</vt:lpstr>
      <vt:lpstr>Задача 1. Студенты и группы.</vt:lpstr>
      <vt:lpstr> Двоичная сериализация объекта</vt:lpstr>
      <vt:lpstr>Задача 1. Класс Student.</vt:lpstr>
      <vt:lpstr>Задача 1. Класс Group.</vt:lpstr>
      <vt:lpstr>Задача 1. Код основной программы.</vt:lpstr>
      <vt:lpstr> XML-сериализация объекта</vt:lpstr>
      <vt:lpstr>Задача 1. Дополнительное задание.</vt:lpstr>
      <vt:lpstr>Задача 2. Университет и департаменты.</vt:lpstr>
      <vt:lpstr>Задача 2. Классы Human и Professor.</vt:lpstr>
      <vt:lpstr>Задача 2. Классы Dept и University.</vt:lpstr>
      <vt:lpstr>Задача 2. Код основной программы.</vt:lpstr>
      <vt:lpstr>Задача 2. Код основной программы (2).</vt:lpstr>
      <vt:lpstr>Задача 2. Дополнительное задание.</vt:lpstr>
      <vt:lpstr>Задача 3. Квадратное уравнение. Постановка задачи.</vt:lpstr>
      <vt:lpstr>Задача 3. Делегат-тип Qdelegate.</vt:lpstr>
      <vt:lpstr>Задача 3. Вспомогательный класс Processing.</vt:lpstr>
      <vt:lpstr>Задача 3. Сериализация объектов в файл.</vt:lpstr>
      <vt:lpstr>Задача 3.</vt:lpstr>
      <vt:lpstr>Задача 3. Код основной программы.</vt:lpstr>
      <vt:lpstr>Задача 3. Дополнительное задание</vt:lpstr>
      <vt:lpstr>Задача 4. Делители чисел.</vt:lpstr>
      <vt:lpstr>Задача 4. Класс Multiple.</vt:lpstr>
      <vt:lpstr>Задача 4. Конструктор класса Multiple.</vt:lpstr>
      <vt:lpstr>Задача 4. Основной код.</vt:lpstr>
      <vt:lpstr>Задача 4. Основной код (продолжение).</vt:lpstr>
      <vt:lpstr>Задача 4. Основной код (завершение).</vt:lpstr>
      <vt:lpstr>Презентация PowerPoint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Дударев Виктор Анатольевич</cp:lastModifiedBy>
  <cp:revision>275</cp:revision>
  <cp:lastPrinted>1601-01-01T00:00:00Z</cp:lastPrinted>
  <dcterms:created xsi:type="dcterms:W3CDTF">1601-01-01T00:00:00Z</dcterms:created>
  <dcterms:modified xsi:type="dcterms:W3CDTF">2022-02-13T09:53:51Z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0x010100C8360F1853A42843BB095B589A47A523</vt:lpwstr>
  </property>
</Properties>
</file>