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8" r:id="rId2"/>
    <p:sldId id="281" r:id="rId3"/>
    <p:sldId id="282" r:id="rId4"/>
    <p:sldId id="258" r:id="rId5"/>
    <p:sldId id="257" r:id="rId6"/>
    <p:sldId id="259" r:id="rId7"/>
    <p:sldId id="260" r:id="rId8"/>
    <p:sldId id="283" r:id="rId9"/>
    <p:sldId id="284" r:id="rId10"/>
    <p:sldId id="285" r:id="rId11"/>
    <p:sldId id="286" r:id="rId12"/>
    <p:sldId id="287" r:id="rId13"/>
    <p:sldId id="288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5" r:id="rId31"/>
  </p:sldIdLst>
  <p:sldSz cx="9144000" cy="6858000" type="screen4x3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48F160E8-9E1C-456A-82A1-5C6469893DD9}"/>
    <pc:docChg chg="modSld">
      <pc:chgData name="Olga Maksimenkova" userId="f2714537069f5c5f" providerId="LiveId" clId="{48F160E8-9E1C-456A-82A1-5C6469893DD9}" dt="2018-05-13T09:17:48.751" v="0" actId="20577"/>
      <pc:docMkLst>
        <pc:docMk/>
      </pc:docMkLst>
      <pc:sldChg chg="modSp">
        <pc:chgData name="Olga Maksimenkova" userId="f2714537069f5c5f" providerId="LiveId" clId="{48F160E8-9E1C-456A-82A1-5C6469893DD9}" dt="2018-05-13T09:17:48.751" v="0" actId="20577"/>
        <pc:sldMkLst>
          <pc:docMk/>
          <pc:sldMk cId="0" sldId="278"/>
        </pc:sldMkLst>
        <pc:spChg chg="mod">
          <ac:chgData name="Olga Maksimenkova" userId="f2714537069f5c5f" providerId="LiveId" clId="{48F160E8-9E1C-456A-82A1-5C6469893DD9}" dt="2018-05-13T09:17:48.751" v="0" actId="20577"/>
          <ac:spMkLst>
            <pc:docMk/>
            <pc:sldMk cId="0" sldId="278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3848D-FBDF-41B7-B9F6-10F04C66EA59}" type="datetimeFigureOut">
              <a:rPr lang="ru-RU"/>
              <a:pPr>
                <a:defRPr/>
              </a:pPr>
              <a:t>01.03.2022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CA5540-CC4B-4CA2-A4D1-BE5D7F1A1C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569326-FB1B-490C-B4FF-7E19CA26AD07}" type="datetimeFigureOut">
              <a:rPr lang="ru-RU"/>
              <a:pPr>
                <a:defRPr/>
              </a:pPr>
              <a:t>01.03.2022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A70F26-2AF7-41C9-90F7-7E5D67DAE71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DDC4-128F-4884-8380-4010504A0438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9379B-975E-4894-B661-1E224BA09A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39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5A6E-31CE-4511-B0C1-0529AE1895F1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44FF4-A0A1-44AD-A7C2-027BA8B083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13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5698-F0E4-4301-884E-6BB326ACA657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1E93B-D662-464D-B386-B08DB10A2C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47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68E5-7195-493C-9708-0FD7470B2F08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1360B-14B8-4F9A-B2E0-0CDB273F82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56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04AC-3683-4592-B0E6-51F72872F946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71D08-B8D8-4D89-A8E3-4BD60F8562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086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C967E-23C4-497F-95FF-435C67BBA588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DDA7A-20AD-4818-8D57-F1FACB9BE9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66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8AA96-085F-41D4-A792-1930E46B1F00}" type="datetime1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FDAC9-9EBB-43B5-BC9F-A6087F2031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802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DE9ED-DB24-4AAD-9975-76F5E8F9CBCE}" type="datetime1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AD481-04F1-4A0D-9921-584D1B76F2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38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2B4FC-1BC1-4255-B060-70CF48DF4C55}" type="datetime1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450D8-0E6D-4BCD-98C9-1DBE1FC1D9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59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23934-4633-4255-856C-C843DC2882E7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7B37E-7EFF-4A9E-A959-94964F1428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763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9E376-77DF-4698-955A-3B3F639A54A2}" type="datetime1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2289C-B631-4A9A-A3BF-48145711AF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56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36AC28-1495-4260-A33C-80F26FDD8A5A}" type="datetime1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A299FBD-FAA5-4F53-9D53-17F677C9F01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ru.wikipedia.org/wiki/%D0%A1%D0%BB%D1%83%D1%87%D0%B0%D0%B9%D0%BD%D0%B0%D1%8F_%D0%B2%D0%B5%D0%BB%D0%B8%D1%87%D0%B8%D0%BD%D0%B0" TargetMode="External"/><Relationship Id="rId7" Type="http://schemas.openxmlformats.org/officeDocument/2006/relationships/hyperlink" Target="http://ru.wikipedia.org/wiki/%D0%91%D0%B8%D0%BD%D0%BE%D0%BC%D0%B8%D0%B0%D0%BB%D1%8C%D0%BD%D1%8B%D0%B9_%D0%BA%D0%BE%D1%8D%D1%84%D1%84%D0%B8%D1%86%D0%B8%D0%B5%D0%BD%D1%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ru.wikipedia.org/wiki/%D0%A0%D0%B0%D1%81%D0%BF%D1%80%D0%B5%D0%B4%D0%B5%D0%BB%D0%B5%D0%BD%D0%B8%D0%B5_%D0%91%D0%B5%D1%80%D0%BD%D1%83%D0%BB%D0%BB%D0%B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  <a:ln>
            <a:solidFill>
              <a:srgbClr val="0070C0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7a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35775" cy="1219200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800" b="1">
                <a:solidFill>
                  <a:srgbClr val="009900"/>
                </a:solidFill>
              </a:rPr>
              <a:t>Коллекции</a:t>
            </a:r>
          </a:p>
          <a:p>
            <a:pPr eaLnBrk="1" hangingPunct="1"/>
            <a:r>
              <a:rPr lang="ru-RU" altLang="ru-RU" sz="2800" b="1">
                <a:solidFill>
                  <a:srgbClr val="009900"/>
                </a:solidFill>
              </a:rPr>
              <a:t>Итераторы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FEB7-F429-4589-A166-EFF69EDCFC8F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1066800"/>
            <a:ext cx="86106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(20, 43);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void Main</a:t>
            </a:r>
          </a:p>
          <a:p>
            <a:endParaRPr lang="ru-RU" dirty="0"/>
          </a:p>
          <a:p>
            <a:r>
              <a:rPr lang="ru-RU" dirty="0"/>
              <a:t>Результаты выполнения: </a:t>
            </a:r>
          </a:p>
          <a:p>
            <a:r>
              <a:rPr lang="ru-RU" dirty="0"/>
              <a:t>20  22  24  26  28  30  32  34  36  38  40  42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4165600"/>
            <a:ext cx="8610600" cy="25853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TODO</a:t>
            </a:r>
            <a:r>
              <a:rPr lang="en-US" dirty="0"/>
              <a:t>: </a:t>
            </a:r>
            <a:r>
              <a:rPr lang="ru-RU" dirty="0"/>
              <a:t>На основе приведенного кода создайте класс, объект которого представляет нумеруемую (перечислимую) коллекцию целых </a:t>
            </a:r>
            <a:r>
              <a:rPr lang="ru-RU" u="sng" dirty="0"/>
              <a:t>простых</a:t>
            </a:r>
            <a:r>
              <a:rPr lang="ru-RU" dirty="0"/>
              <a:t> чисел из фиксированного диапазона [</a:t>
            </a:r>
            <a:r>
              <a:rPr lang="ru-RU" dirty="0" err="1"/>
              <a:t>Nmin</a:t>
            </a:r>
            <a:r>
              <a:rPr lang="ru-RU" dirty="0"/>
              <a:t>, </a:t>
            </a:r>
            <a:r>
              <a:rPr lang="ru-RU" dirty="0" err="1"/>
              <a:t>Nmax</a:t>
            </a:r>
            <a:r>
              <a:rPr lang="ru-RU" dirty="0"/>
              <a:t>]. </a:t>
            </a:r>
          </a:p>
          <a:p>
            <a:r>
              <a:rPr lang="ru-RU" dirty="0"/>
              <a:t>В основной программе проиллюстрируйте перебор коллекции с помощью оператора </a:t>
            </a:r>
            <a:r>
              <a:rPr lang="ru-RU" b="1" dirty="0" err="1"/>
              <a:t>foreach</a:t>
            </a:r>
            <a:r>
              <a:rPr lang="ru-RU" b="1" dirty="0"/>
              <a:t>. </a:t>
            </a:r>
          </a:p>
          <a:p>
            <a:endParaRPr lang="ru-RU" b="1" dirty="0"/>
          </a:p>
          <a:p>
            <a:r>
              <a:rPr lang="ru-RU" b="1" dirty="0"/>
              <a:t>Замените необобщенные версии интерфейсов на обобщенные.</a:t>
            </a:r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03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081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FEB7-F429-4589-A166-EFF69EDCFC8F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10" name="Текст 3"/>
          <p:cNvSpPr txBox="1">
            <a:spLocks/>
          </p:cNvSpPr>
          <p:nvPr/>
        </p:nvSpPr>
        <p:spPr bwMode="auto">
          <a:xfrm>
            <a:off x="381000" y="838200"/>
            <a:ext cx="83820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ru-RU" sz="2000" dirty="0"/>
              <a:t>Определите класс итераторов, обеспечивающий циклический перебор элементов коллекции-массива. Коллекция и итератор находятся в отношении агрегации. </a:t>
            </a:r>
            <a:endParaRPr lang="ru-RU" sz="2000" kern="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" y="1981200"/>
            <a:ext cx="86868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values;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итерируемая последовательность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start;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начальная позиция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start = 0)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.values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.start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start;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 = 0; index &lt;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values.Length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index++)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values[(index + start) %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values.Length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340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081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FEB7-F429-4589-A166-EFF69EDCFC8F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10" name="Текст 3"/>
          <p:cNvSpPr txBox="1">
            <a:spLocks/>
          </p:cNvSpPr>
          <p:nvPr/>
        </p:nvSpPr>
        <p:spPr bwMode="auto">
          <a:xfrm>
            <a:off x="381000" y="838200"/>
            <a:ext cx="83820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ru-RU" sz="2000" dirty="0"/>
              <a:t>В основной программе объявите и инициализируйте одномерный целочисленный массив и выполните циклический перебор его элементов с разных «начальных точек». </a:t>
            </a:r>
            <a:endParaRPr lang="ru-RU" sz="2000" kern="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" y="1981200"/>
            <a:ext cx="86868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values = { 1, 2, 3, 4, 5, 6 };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collect_3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3);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collect_3)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1))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Нажмите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ENTER. . .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/>
              <a:t>Результаты выполнения: </a:t>
            </a:r>
          </a:p>
          <a:p>
            <a:r>
              <a:rPr lang="ru-RU" dirty="0"/>
              <a:t>4  5  6  1  2  3</a:t>
            </a:r>
          </a:p>
          <a:p>
            <a:r>
              <a:rPr lang="ru-RU" dirty="0"/>
              <a:t>2  3  4  5  6  1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15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081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FEB7-F429-4589-A166-EFF69EDCFC8F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10" name="Текст 3"/>
          <p:cNvSpPr txBox="1">
            <a:spLocks/>
          </p:cNvSpPr>
          <p:nvPr/>
        </p:nvSpPr>
        <p:spPr bwMode="auto">
          <a:xfrm>
            <a:off x="393700" y="1143000"/>
            <a:ext cx="8382000" cy="23580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000" dirty="0"/>
              <a:t>TODO: </a:t>
            </a:r>
            <a:r>
              <a:rPr lang="ru-RU" sz="2000" b="0" dirty="0"/>
              <a:t>На основе приведенного кода создайте класс итераторов, организующих перебор элементов массива-коллекции вначале в прямом, а затем в обратном порядке.</a:t>
            </a:r>
          </a:p>
          <a:p>
            <a:pPr algn="just"/>
            <a:r>
              <a:rPr lang="ru-RU" sz="2000" b="0" dirty="0"/>
              <a:t>В основной программе продемонстрируйте работу с итератором. </a:t>
            </a:r>
          </a:p>
          <a:p>
            <a:pPr algn="just"/>
            <a:endParaRPr lang="ru-RU" sz="2000" b="0" kern="0" dirty="0"/>
          </a:p>
          <a:p>
            <a:pPr algn="just"/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амените необобщенные версии интерфейсов на обобщенные.</a:t>
            </a:r>
            <a:endParaRPr lang="ru-RU" sz="2000" b="0" kern="0" dirty="0"/>
          </a:p>
        </p:txBody>
      </p:sp>
    </p:spTree>
    <p:extLst>
      <p:ext uri="{BB962C8B-B14F-4D97-AF65-F5344CB8AC3E}">
        <p14:creationId xmlns:p14="http://schemas.microsoft.com/office/powerpoint/2010/main" val="510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Задача 6</a:t>
            </a:r>
          </a:p>
        </p:txBody>
      </p:sp>
      <p:sp>
        <p:nvSpPr>
          <p:cNvPr id="10243" name="Прямоугольник 2"/>
          <p:cNvSpPr>
            <a:spLocks noChangeArrowheads="1"/>
          </p:cNvSpPr>
          <p:nvPr/>
        </p:nvSpPr>
        <p:spPr bwMode="auto">
          <a:xfrm>
            <a:off x="395288" y="908050"/>
            <a:ext cx="8353425" cy="48013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FileLines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объект которого представляет текстовый файл как перечислимую коллекцию (последовательность) строк.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Поля класса: поток, представляющий файл и имя файла.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FileLines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реализует интерфейс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то есть включает метод с фиксированным именем 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GetEnumerator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возвращающий ссылку с типом интерфейса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Эта ссылка связана с объектом-нумератором класса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реализующего интерфейс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 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определить как вложенный (внутренний) для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FileLines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 Поля класса: входной поток и очередная прочитанная строка.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определить объект класса 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FileLines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связав его с текстовым файлом кода программы. Дважды обработав объект оператором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, вывести два раза на консольный экран текст программы.    </a:t>
            </a:r>
            <a:endParaRPr lang="ru-RU" altLang="ru-RU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490537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395288" y="908720"/>
            <a:ext cx="8425184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System.IO;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StreamReader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//Класс для представления файла в виде коллекции строк: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FileLines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Поток, представляющий файл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Имя файла, с которым связан объект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//Конструктор: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input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Запомним имя файла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Реализация в классе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FileLines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интерфейса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FileEnumerator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// ВНУТРЕННИЙ КЛАСС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FileEnumerator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FileLines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5292725" y="849313"/>
            <a:ext cx="3722688" cy="369887"/>
          </a:xfrm>
          <a:prstGeom prst="rect">
            <a:avLst/>
          </a:prstGeom>
          <a:solidFill>
            <a:schemeClr val="bg1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класс </a:t>
            </a:r>
            <a:r>
              <a:rPr lang="en-US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FileEnumerator</a:t>
            </a:r>
            <a:endParaRPr lang="ru-RU" altLang="ru-RU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273361" y="1402506"/>
            <a:ext cx="8619503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входной поток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очередная строка из потока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Конструктор: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f)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f; }</a:t>
            </a:r>
          </a:p>
          <a:p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метода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MoveNext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из интерфейса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IEnumerator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filelines.input.ReadLine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Reset();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восстановим состояние объекта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КОД МЕТОДА RESET() и свойства </a:t>
            </a:r>
            <a:r>
              <a:rPr lang="ru-RU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Current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FileEnumerator</a:t>
            </a:r>
            <a:endParaRPr lang="ru-RU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262633" y="1124744"/>
            <a:ext cx="864096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метода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Reset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из интерфейса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IEnumerator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filelines.input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filelines.input.Close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filelines.input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filelines.fileName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Reset()  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свойства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Current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из интерфейса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IEnumerator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Current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Текущая строка файла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Current</a:t>
            </a:r>
            <a:endParaRPr lang="ru-RU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954945"/>
            <a:ext cx="8136135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FileLines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@"..\..\..\Program.cs"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source)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"*******************************************"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source)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Main( 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Program</a:t>
            </a:r>
            <a:endParaRPr lang="ru-RU" sz="1600" b="1" dirty="0"/>
          </a:p>
        </p:txBody>
      </p:sp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25463" y="189369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640263" y="765175"/>
            <a:ext cx="4164012" cy="368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проекта консольного приложения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6E01A75-9E97-472B-BCCD-87D8F91E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51" y="4748254"/>
            <a:ext cx="8738119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TODO: </a:t>
            </a: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замените необобщенные версии интерфейсов на обобщенные.</a:t>
            </a:r>
            <a:endParaRPr lang="en-US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Реализуйте интерфейс </a:t>
            </a:r>
            <a:r>
              <a:rPr lang="en-US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IDisposable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</a:p>
        </p:txBody>
      </p:sp>
      <p:grpSp>
        <p:nvGrpSpPr>
          <p:cNvPr id="15363" name="Группа 24"/>
          <p:cNvGrpSpPr>
            <a:grpSpLocks/>
          </p:cNvGrpSpPr>
          <p:nvPr/>
        </p:nvGrpSpPr>
        <p:grpSpPr bwMode="auto">
          <a:xfrm>
            <a:off x="250825" y="908050"/>
            <a:ext cx="8713788" cy="5616575"/>
            <a:chOff x="251520" y="908720"/>
            <a:chExt cx="8712968" cy="5616624"/>
          </a:xfrm>
        </p:grpSpPr>
        <p:sp>
          <p:nvSpPr>
            <p:cNvPr id="15364" name="TextBox 14"/>
            <p:cNvSpPr txBox="1">
              <a:spLocks noChangeArrowheads="1"/>
            </p:cNvSpPr>
            <p:nvPr/>
          </p:nvSpPr>
          <p:spPr bwMode="auto">
            <a:xfrm>
              <a:off x="323528" y="3861048"/>
              <a:ext cx="85689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Функция плотности вероятности задаётся формулой:</a:t>
              </a:r>
            </a:p>
          </p:txBody>
        </p:sp>
        <p:pic>
          <p:nvPicPr>
            <p:cNvPr id="15365" name="Picture 12" descr="X_i = \left\{&#10;\begin{matrix}&#10;1, &amp; p \\&#10;0, &amp; q \equiv 1-p&#10;\end{matrix} \right.,\; i=1,\ldots, n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3767957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Прямоугольник 16"/>
            <p:cNvSpPr>
              <a:spLocks noChangeArrowheads="1"/>
            </p:cNvSpPr>
            <p:nvPr/>
          </p:nvSpPr>
          <p:spPr bwMode="auto">
            <a:xfrm>
              <a:off x="323528" y="980728"/>
              <a:ext cx="84249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Пусть  — конечная последовательность независимых </a:t>
              </a:r>
              <a:r>
                <a:rPr lang="ru-RU" altLang="ru-RU" sz="1800" u="sng">
                  <a:hlinkClick r:id="rId3" tooltip="Случайная величина"/>
                </a:rPr>
                <a:t>случайных величин</a:t>
              </a:r>
              <a:r>
                <a:rPr lang="ru-RU" altLang="ru-RU" sz="1800"/>
                <a:t> с </a:t>
              </a:r>
              <a:r>
                <a:rPr lang="ru-RU" altLang="ru-RU" sz="1800" u="sng">
                  <a:hlinkClick r:id="rId4" tooltip="Распределение Бернулли"/>
                </a:rPr>
                <a:t>распределением Бернулли</a:t>
              </a:r>
              <a:r>
                <a:rPr lang="ru-RU" altLang="ru-RU" sz="1800"/>
                <a:t>, то есть</a:t>
              </a:r>
            </a:p>
          </p:txBody>
        </p:sp>
        <p:pic>
          <p:nvPicPr>
            <p:cNvPr id="15367" name="Picture 13" descr="Y = \sum\limits_{i=1}^n X_i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212976"/>
              <a:ext cx="1131455" cy="60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Прямоугольник 18"/>
            <p:cNvSpPr>
              <a:spLocks noChangeArrowheads="1"/>
            </p:cNvSpPr>
            <p:nvPr/>
          </p:nvSpPr>
          <p:spPr bwMode="auto">
            <a:xfrm>
              <a:off x="323528" y="2276872"/>
              <a:ext cx="84969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Где р – вероятность значения 1,   </a:t>
              </a:r>
              <a:r>
                <a:rPr lang="en-US" altLang="ru-RU" sz="1800"/>
                <a:t>q </a:t>
              </a:r>
              <a:r>
                <a:rPr lang="ru-RU" altLang="ru-RU" sz="1800"/>
                <a:t>– вероятность значения 0 (0&lt;=</a:t>
              </a:r>
              <a:r>
                <a:rPr lang="en-US" altLang="ru-RU" sz="1800"/>
                <a:t>p</a:t>
              </a:r>
              <a:r>
                <a:rPr lang="ru-RU" altLang="ru-RU" sz="1800"/>
                <a:t>&lt;=1)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Используя совокупность таких случайных величин можно следующим образом построить случайную величину с биномиальным распределением:</a:t>
              </a:r>
            </a:p>
          </p:txBody>
        </p:sp>
        <p:sp>
          <p:nvSpPr>
            <p:cNvPr id="15369" name="Прямоугольник 19"/>
            <p:cNvSpPr>
              <a:spLocks noChangeArrowheads="1"/>
            </p:cNvSpPr>
            <p:nvPr/>
          </p:nvSpPr>
          <p:spPr bwMode="auto">
            <a:xfrm>
              <a:off x="2843808" y="5229200"/>
              <a:ext cx="6008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где  </a:t>
              </a:r>
            </a:p>
          </p:txBody>
        </p:sp>
        <p:pic>
          <p:nvPicPr>
            <p:cNvPr id="15370" name="Picture 14" descr="p_Y(k) \equiv \mathbb{P}(Y = k) = \binom{n}{k}\, p^k q^{n-k},\; k=0,\ldots, n,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293096"/>
              <a:ext cx="5099899" cy="60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Прямоугольник 21"/>
            <p:cNvSpPr>
              <a:spLocks noChangeArrowheads="1"/>
            </p:cNvSpPr>
            <p:nvPr/>
          </p:nvSpPr>
          <p:spPr bwMode="auto">
            <a:xfrm>
              <a:off x="5724128" y="5157192"/>
              <a:ext cx="3119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u="sng">
                  <a:hlinkClick r:id="rId7" tooltip="Биномиальный коэффициент"/>
                </a:rPr>
                <a:t>биномиальный коэффициент</a:t>
              </a:r>
              <a:r>
                <a:rPr lang="ru-RU" altLang="ru-RU" sz="1800"/>
                <a:t>.</a:t>
              </a:r>
            </a:p>
          </p:txBody>
        </p:sp>
        <p:pic>
          <p:nvPicPr>
            <p:cNvPr id="15372" name="Picture 15" descr="\binom{n}{k} = \frac{n!}{(n-k)! \, k!}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5157192"/>
              <a:ext cx="183420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Прямоугольник 23"/>
            <p:cNvSpPr/>
            <p:nvPr/>
          </p:nvSpPr>
          <p:spPr>
            <a:xfrm>
              <a:off x="251520" y="908720"/>
              <a:ext cx="8712968" cy="56166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85725"/>
            <a:ext cx="8229600" cy="4635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6237312"/>
            <a:ext cx="5942012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содержит описания метода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46063" y="755650"/>
            <a:ext cx="8704262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Организовать перебор элементов массива из класса А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456" y="1338073"/>
            <a:ext cx="828092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"раз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"два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"три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"пять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"шесть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//end of A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testArr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"раз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"два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"три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testArr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"проходит" по любому массиву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a)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компиляции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Main()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Program</a:t>
            </a:r>
            <a:endParaRPr lang="ru-RU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323528" y="889844"/>
            <a:ext cx="8496944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плотности вероятности биномиального распределения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Для получения значений функции используется итератор.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Distribution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p, q;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Distribution(</a:t>
            </a:r>
            <a:r>
              <a:rPr lang="fr-FR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ni, </a:t>
            </a:r>
            <a:r>
              <a:rPr lang="fr-F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pi)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0 || pi &lt; 0 || pi &gt; 1)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n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p = pi;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q = 1 - p;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// МЕТОДЫ КЛАССА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Distribution </a:t>
            </a:r>
            <a:endParaRPr lang="ru-RU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08720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323528" y="1268760"/>
            <a:ext cx="864096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Итератор - метод, возвращающий значение типа 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etMemb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n; k++)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Factorial(n) /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actorial(n - k) / Factorial(k) *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(p, k) *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(q, n - k);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Метод, возвращающий значение факториала: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(x &lt; 0)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(x == 0)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 * Factorial(x - 1);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457200" y="1166843"/>
            <a:ext cx="82296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Distribution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dis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Distribution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(10, 0.5);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dis.GetMemb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it-IT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pro.ToString(</a:t>
            </a:r>
            <a:r>
              <a:rPr lang="it-IT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"g5"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pro;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"sum="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Test </a:t>
            </a:r>
            <a:endParaRPr lang="ru-RU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ECB32B6-A833-4251-9FE3-1A3D324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68" y="6355441"/>
            <a:ext cx="8738119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TODO: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замените необобщенные версии интерфейсов на обобщенные.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395288" y="836613"/>
            <a:ext cx="835342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 для построения графика функции плотности вероятностей биномиального распределения при разных значениях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. Пример графиков (из литературы): </a:t>
            </a:r>
          </a:p>
        </p:txBody>
      </p:sp>
      <p:pic>
        <p:nvPicPr>
          <p:cNvPr id="19460" name="Picture 4" descr="Файл:Binomial distribution pm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6113"/>
            <a:ext cx="6929438" cy="46085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23850" y="820738"/>
            <a:ext cx="8569325" cy="5632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“Биномиальное распределение”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600;500;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MinimizeBox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MaximizeBox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altLang="ru-RU" sz="1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Помещаем на форму контейнер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TableLayoutPanel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(заполнить контейнером все окно)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В контейнер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TableLayoutPanel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помещаем элемент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PictureBox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(он разместится в первой ячейке первой строки).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2;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BorderStyle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Fixed3D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PictureBox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разместится в двух объединенных ячейках первой строки.)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В первую ячейку второй строки помещаем контейнер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FlowLayoutPanel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В него помещаем: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label1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“n=”</a:t>
            </a:r>
            <a:endParaRPr lang="ru-RU" altLang="ru-RU" sz="1800" b="1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textBox1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label2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=”</a:t>
            </a:r>
            <a:endParaRPr lang="ru-RU" altLang="ru-RU" sz="1800" b="1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textBox2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0,4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Во вторую ячейку второй строки помещаем: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altLang="ru-RU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“Построить график”.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345363" cy="5064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25</a:t>
            </a:fld>
            <a:endParaRPr lang="ru-RU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29600" cy="706437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68313" y="1052513"/>
            <a:ext cx="840105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System.Drawing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System.Windows.Forms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using Bernoulli;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FigDistribution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partial class </a:t>
            </a:r>
            <a:r>
              <a:rPr lang="en-US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Binom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: Form    {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altLang="ru-RU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значение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altLang="ru-RU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вероятность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Distribution </a:t>
            </a:r>
            <a:r>
              <a:rPr lang="ru-RU" alt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binar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altLang="ru-RU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ссылка с типом биномиального распределения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bool flag;  </a:t>
            </a:r>
            <a:r>
              <a:rPr lang="en-US" altLang="ru-RU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endParaRPr lang="ru-RU" altLang="ru-RU" sz="1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класса </a:t>
            </a:r>
            <a:r>
              <a:rPr lang="en-US" altLang="ru-RU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</a:t>
            </a:r>
            <a:endParaRPr lang="ru-RU" altLang="ru-RU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588963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50825" y="549275"/>
            <a:ext cx="8569325" cy="6186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public Binom(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)        { 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формы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InitializeComponent();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flag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Binom()</a:t>
            </a:r>
            <a:endParaRPr lang="ru-RU" altLang="ru-RU" sz="18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private void button1_Click(object sender, EventArgs e)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if (!int.TryParse(textBox1.Text, out nn) || nn &lt; 0 || nn &gt; 100)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MessageBox.Show(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:\n     0 &lt;= n &lt;= 100"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textBox1.Focus(); return;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if (!double.TryParse(textBox2.Text, out pp) || pp &lt; 0 || pp &gt; 1)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MessageBox.Show(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\n     0 &lt;= p &lt;= 1"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textBox2.Focus(); return;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flag = true;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объект для биномиального распределения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binar = new Distribution(nn, pp);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myDraw();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private void Binom_Paint(object sender, PaintEventArgs e)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myDraw();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179388" y="671513"/>
            <a:ext cx="8640762" cy="5910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void myDraw()    { 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Рисование в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pictureBox1</a:t>
            </a:r>
            <a:endParaRPr lang="ru-RU" altLang="ru-RU" sz="18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if (flag == false) return; 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Не рисовать при загрузке формы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холста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18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Graphics gr;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gr = pictureBox1.CreateGraphics();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gr.Clear(Color.Azure);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Оценить размеры области для рисования: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int xMax = pictureBox1.ClientSize.Width;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int yMax = pictureBox1.ClientSize.Height;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Опорные координаты и размеры для графика (для рисунка):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int xMinRis = xMax / 10, wRis = xMax * 8 / 10, xMaxRis = xMax * 9 / 10,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yMinRis = yMax / 10, hRis = yMax * 8 / 10, yMaxRis = yMax * 9 / 10;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Выделить поле для графика (для рисунка):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gr.FillRectangle(new SolidBrush(Color.White),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xMinRis, yMinRis, wRis, hRis);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Нарисовать линии осей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altLang="ru-RU" sz="18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Pen pen1 = new Pen(Color.Black);     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gr.DrawLine(pen1, xMinRis, yMaxRis, xMaxRis, yMaxRis);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gr.DrawLine(pen1, xMinRis, yMaxRis, xMinRis, yMinRis);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ОСЯМИ + РИСОВАНИЕ ГРАФИКА</a:t>
            </a:r>
            <a:endParaRPr lang="en-US" altLang="ru-RU" sz="1800" b="1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alt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28</a:t>
            </a:fld>
            <a:endParaRPr lang="ru-RU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250825" y="981075"/>
            <a:ext cx="8785225" cy="48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Нанести насечки и оцифровать ось ординат: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double alfa, pMin=0, pMax=1, pDel=0.1;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for (double p = pMin; p &lt;= pMax; p += pDel) { 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alfa = (p-pMin)/(pMax-pMin);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y = yMaxRis * (1 - alfa) + alfa * yMinRis;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int yt = (int)y, dent = wRis/70;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gr.DrawLine(pen1, xMinRis-dent, yt, xMinRis, yt);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gr.DrawString(p.ToString(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"f2"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), Font, new SolidBrush(Color.Black),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xMinRis - 6 * dent, yt-dent);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Выбрать оцифровку и шаг оси абсцисс (10 или 20-100):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int q = (int)Math.Ceiling((double)nn / 10);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int nMax;  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максимальное значение n на оси абсцисс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nMax = q * 10;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int stn = (nMax &lt;= 10 ?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1 : 10 ); 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шаг по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29</a:t>
            </a:fld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652120" y="3480957"/>
            <a:ext cx="2592387" cy="85566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Или использовать итератор</a:t>
            </a:r>
          </a:p>
        </p:txBody>
      </p:sp>
      <p:cxnSp>
        <p:nvCxnSpPr>
          <p:cNvPr id="8" name="Прямая со стрелкой 7"/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4824289" y="3875939"/>
            <a:ext cx="827831" cy="32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6" idx="4"/>
            <a:endCxn id="19" idx="0"/>
          </p:cNvCxnSpPr>
          <p:nvPr/>
        </p:nvCxnSpPr>
        <p:spPr>
          <a:xfrm flipH="1">
            <a:off x="6553200" y="4336619"/>
            <a:ext cx="395114" cy="535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252289" y="875671"/>
            <a:ext cx="8661648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"раз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"два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"три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"пять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"шесть ромашка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  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arr.GetEnumerator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определен для каждого массива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A</a:t>
            </a:r>
            <a:endParaRPr lang="ru-RU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5652120" y="2708499"/>
            <a:ext cx="3350597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2289" y="3214219"/>
            <a:ext cx="4572000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   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4267200" y="4871860"/>
            <a:ext cx="4572000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  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C57ECCF-8D48-421C-9660-321388DA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25" y="5487413"/>
            <a:ext cx="3529087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TODO: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замените необобщенные версии интерфейсов на обобщенные.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68313" y="9525"/>
            <a:ext cx="8229600" cy="588963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8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50825" y="549275"/>
            <a:ext cx="8713788" cy="6186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Нанести насечки и оцифровать ось абсцисс: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for (int n = 0; n &lt;= nMax; n += stn) { 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alfa = (double)(n-0)/(nMax-0);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x = xMinRis * (1 - alfa) + xMaxRis * alfa;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int xt = (int)x, dent = hRis / 60;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gr.DrawLine(pen1, xt, yMaxRis, xt, yMaxRis + 3*dent/2);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gr.DrawString(n.ToString(</a:t>
            </a:r>
            <a:r>
              <a:rPr lang="en-US" altLang="ru-RU" sz="18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"d"</a:t>
            </a: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), Font, new SolidBrush(Color.Black),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xt-dent, yMaxRis+2*dent);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int nt = 0;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foreach (double pro in binar.getMemb())       {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alfaX = (double)(nt-0)/(nMax-0);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x = xMinRis*(1-alfaX) + xMaxRis*alfaX;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int xt = (int)x;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alfaY = (double)(pro - pMin) / (pMax - pMin);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double y = yMaxRis * (1 - alfaY) + yMinRis * alfaY;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int yt = (int)y;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gr.FillEllipse(new SolidBrush(Color.Red), xt-3, yt-3, 6, 6);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nt++;</a:t>
            </a:r>
            <a:endParaRPr lang="ru-RU" altLang="ru-RU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    System.Threading.Thread.Sleep(100);    </a:t>
            </a:r>
            <a:r>
              <a:rPr lang="en-US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altLang="ru-RU" sz="1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задержка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ru-RU" alt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50824" y="115888"/>
            <a:ext cx="8569325" cy="635000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Радуга или знакомство с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yield return</a:t>
            </a:r>
            <a:endParaRPr lang="ru-RU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50825" y="800100"/>
            <a:ext cx="8569325" cy="1476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коллекцию (класс) с блоком итератора в виде метода с предопределенным именем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дважды обработать объект (коллекцию) оператором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250825" y="2636912"/>
            <a:ext cx="8569325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Радуга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каждый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охотник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желает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знать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где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сидит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фазан "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3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763560" y="3122247"/>
            <a:ext cx="2901950" cy="1296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изменится вывод программы, если выделенный фрагмент заменить </a:t>
            </a:r>
          </a:p>
        </p:txBody>
      </p:sp>
      <p:cxnSp>
        <p:nvCxnSpPr>
          <p:cNvPr id="6" name="Прямая со стрелкой 5"/>
          <p:cNvCxnSpPr>
            <a:cxnSpLocks/>
            <a:endCxn id="8" idx="0"/>
          </p:cNvCxnSpPr>
          <p:nvPr/>
        </p:nvCxnSpPr>
        <p:spPr>
          <a:xfrm flipH="1">
            <a:off x="2512368" y="3770740"/>
            <a:ext cx="3251192" cy="94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3" idx="2"/>
            <a:endCxn id="9" idx="0"/>
          </p:cNvCxnSpPr>
          <p:nvPr/>
        </p:nvCxnSpPr>
        <p:spPr>
          <a:xfrm flipH="1">
            <a:off x="6957916" y="4419234"/>
            <a:ext cx="256619" cy="294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226368" y="767177"/>
            <a:ext cx="8738118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colors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(string color in colors)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(color);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//.. Второе обращение к тому же объекту: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colors)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Program</a:t>
            </a:r>
            <a:endParaRPr lang="ru-RU" b="1" dirty="0"/>
          </a:p>
        </p:txBody>
      </p:sp>
      <p:sp>
        <p:nvSpPr>
          <p:cNvPr id="8" name="Rectangle 7"/>
          <p:cNvSpPr/>
          <p:nvPr/>
        </p:nvSpPr>
        <p:spPr>
          <a:xfrm>
            <a:off x="226368" y="4713843"/>
            <a:ext cx="457200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colors)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(++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% 3 == 0) 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4951343" y="4713843"/>
            <a:ext cx="4013145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colors)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(++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% 3 == 0) </a:t>
            </a:r>
            <a:r>
              <a:rPr lang="en-US" sz="16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1AB36D2-D077-4534-840F-AF5BF549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68" y="6355441"/>
            <a:ext cx="8738119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TODO: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замените необобщенные версии интерфейсов на обобщенные.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49287"/>
          </a:xfrm>
        </p:spPr>
        <p:txBody>
          <a:bodyPr/>
          <a:lstStyle/>
          <a:p>
            <a:pPr eaLnBrk="1" hangingPunct="1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Фибоначчи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23850" y="836613"/>
            <a:ext cx="8424863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коллекцию (класс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Fibbonacci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) с именованным итератором (в виде метода, возвращающего интерфейс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) для получения заданного количества членов ряда Фибоначчи, поля класса – последний и предпоследний член ряда Фибоначчи.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дважды обработать объект (коллекцию) оператором 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328104" y="2940030"/>
            <a:ext cx="8426834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Блок итератора в коллекции. Возвращает члены ряда Фибоначчи.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Fibbonacci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 = 1, n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extMemb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limit)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limit; i++)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t = s + n;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s = n;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 = t;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61975"/>
          </a:xfrm>
        </p:spPr>
        <p:txBody>
          <a:bodyPr/>
          <a:lstStyle/>
          <a:p>
            <a:pPr eaLnBrk="1" hangingPunct="1"/>
            <a:r>
              <a:rPr lang="ru-RU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3" name="Rectangle 2"/>
          <p:cNvSpPr/>
          <p:nvPr/>
        </p:nvSpPr>
        <p:spPr>
          <a:xfrm>
            <a:off x="287400" y="1147762"/>
            <a:ext cx="8445376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Fibbonacci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Fibbonacci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numb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fi.NextMemb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(7))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(numb +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numb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fi.NextMemb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(7))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(numb +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Main()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Program</a:t>
            </a:r>
            <a:endParaRPr lang="ru-RU" b="1" dirty="0"/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4788024" y="836712"/>
            <a:ext cx="4164012" cy="368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проекта консольного приложения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Задание к задаче 3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849" y="1340768"/>
            <a:ext cx="8424863" cy="3253455"/>
          </a:xfrm>
          <a:prstGeom prst="rect">
            <a:avLst/>
          </a:prstGeom>
          <a:blipFill rotWithShape="1">
            <a:blip r:embed="rId2"/>
            <a:stretch>
              <a:fillRect l="-506" t="-746" r="-650" b="-187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D481-04F1-4A0D-9921-584D1B76F2B6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6B318-C70C-48C9-B4E0-F4D3CAC4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55" y="5105954"/>
            <a:ext cx="8424864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TODO: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замените необобщенные версии интерфейсов на обобщенные.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368300" y="838200"/>
            <a:ext cx="8382000" cy="1371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ru-RU" sz="2000" dirty="0"/>
              <a:t>Создать класс </a:t>
            </a:r>
            <a:r>
              <a:rPr lang="en-US" sz="2000" b="1" dirty="0"/>
              <a:t>Evens</a:t>
            </a:r>
            <a:r>
              <a:rPr lang="en-US" sz="2000" dirty="0"/>
              <a:t> </a:t>
            </a:r>
            <a:r>
              <a:rPr lang="ru-RU" sz="2000" dirty="0"/>
              <a:t>для представления нумеруемой (перечислимой) коллекции целых четных чисел из фиксированного диапазона [</a:t>
            </a:r>
            <a:r>
              <a:rPr lang="ru-RU" sz="2000" dirty="0" err="1"/>
              <a:t>Nmin</a:t>
            </a:r>
            <a:r>
              <a:rPr lang="ru-RU" sz="2000" dirty="0"/>
              <a:t>, </a:t>
            </a:r>
            <a:r>
              <a:rPr lang="ru-RU" sz="2000" dirty="0" err="1"/>
              <a:t>Nmax</a:t>
            </a:r>
            <a:r>
              <a:rPr lang="ru-RU" sz="2000" dirty="0"/>
              <a:t>].  В основной программе создать объект класса-коллекции и применить к нему оператор </a:t>
            </a:r>
            <a:r>
              <a:rPr lang="ru-RU" sz="2000" b="1" dirty="0" err="1"/>
              <a:t>foreach</a:t>
            </a:r>
            <a:r>
              <a:rPr lang="ru-RU" sz="2000" dirty="0"/>
              <a:t>. 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FEB7-F429-4589-A166-EFF69EDCFC8F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2362200"/>
            <a:ext cx="83820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Evens(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ma) {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конструктор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 &gt;= ma)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mi;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ma;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&lt;=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p++)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% 2 == 0)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Evens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196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3329</Words>
  <Application>Microsoft Office PowerPoint</Application>
  <PresentationFormat>Экран (4:3)</PresentationFormat>
  <Paragraphs>477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Тема Office</vt:lpstr>
      <vt:lpstr>Модуль 3, практическое занятие 7a</vt:lpstr>
      <vt:lpstr>Задача 1</vt:lpstr>
      <vt:lpstr>Задача 1. IEnumerable и IEnumerable&lt;T&gt;</vt:lpstr>
      <vt:lpstr>Задача 2. Радуга или знакомство с yield return</vt:lpstr>
      <vt:lpstr>Задача 2</vt:lpstr>
      <vt:lpstr>Задача 3. Фибоначчи</vt:lpstr>
      <vt:lpstr>Задача 3</vt:lpstr>
      <vt:lpstr>Задание к задаче 3</vt:lpstr>
      <vt:lpstr>Задача 4</vt:lpstr>
      <vt:lpstr>Задача 4</vt:lpstr>
      <vt:lpstr>Задача 5</vt:lpstr>
      <vt:lpstr>Задача 5</vt:lpstr>
      <vt:lpstr>Задача 5</vt:lpstr>
      <vt:lpstr>Задача 6</vt:lpstr>
      <vt:lpstr>Задача 6</vt:lpstr>
      <vt:lpstr>Задача 6</vt:lpstr>
      <vt:lpstr>Задача 6</vt:lpstr>
      <vt:lpstr>Задача 6</vt:lpstr>
      <vt:lpstr>Задача 7</vt:lpstr>
      <vt:lpstr>Задача 7</vt:lpstr>
      <vt:lpstr>Задача 7</vt:lpstr>
      <vt:lpstr>Задача 7</vt:lpstr>
      <vt:lpstr>Задача 8</vt:lpstr>
      <vt:lpstr>Задача 8</vt:lpstr>
      <vt:lpstr>Задача 8</vt:lpstr>
      <vt:lpstr>Задача 8</vt:lpstr>
      <vt:lpstr>Задача 8</vt:lpstr>
      <vt:lpstr>Задача 8</vt:lpstr>
      <vt:lpstr>Задача 8</vt:lpstr>
      <vt:lpstr>Задача 8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Дударев Виктор Анатольевич</cp:lastModifiedBy>
  <cp:revision>79</cp:revision>
  <cp:lastPrinted>2013-05-12T11:04:11Z</cp:lastPrinted>
  <dcterms:created xsi:type="dcterms:W3CDTF">2013-05-06T07:45:39Z</dcterms:created>
  <dcterms:modified xsi:type="dcterms:W3CDTF">2022-03-01T11:15:09Z</dcterms:modified>
</cp:coreProperties>
</file>