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7" r:id="rId2"/>
    <p:sldId id="376" r:id="rId3"/>
    <p:sldId id="360" r:id="rId4"/>
    <p:sldId id="392" r:id="rId5"/>
    <p:sldId id="393" r:id="rId6"/>
    <p:sldId id="394" r:id="rId7"/>
    <p:sldId id="395" r:id="rId8"/>
    <p:sldId id="396" r:id="rId9"/>
    <p:sldId id="398" r:id="rId10"/>
    <p:sldId id="399" r:id="rId11"/>
    <p:sldId id="400" r:id="rId12"/>
    <p:sldId id="401" r:id="rId13"/>
    <p:sldId id="278" r:id="rId14"/>
    <p:sldId id="296" r:id="rId15"/>
    <p:sldId id="402" r:id="rId16"/>
    <p:sldId id="299" r:id="rId17"/>
    <p:sldId id="301" r:id="rId18"/>
    <p:sldId id="302" r:id="rId19"/>
    <p:sldId id="304" r:id="rId20"/>
    <p:sldId id="403" r:id="rId21"/>
    <p:sldId id="404" r:id="rId22"/>
    <p:sldId id="405" r:id="rId23"/>
  </p:sldIdLst>
  <p:sldSz cx="12192000" cy="6858000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6BA0C-5A76-4739-929E-7EAF6EC3B014}">
          <p14:sldIdLst>
            <p14:sldId id="297"/>
          </p14:sldIdLst>
        </p14:section>
        <p14:section name="Lock" id="{EF52314D-B5B6-4F2E-ADC4-4EB3E08E4108}">
          <p14:sldIdLst>
            <p14:sldId id="376"/>
            <p14:sldId id="360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278"/>
            <p14:sldId id="296"/>
            <p14:sldId id="402"/>
            <p14:sldId id="299"/>
            <p14:sldId id="301"/>
            <p14:sldId id="302"/>
            <p14:sldId id="304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4132" autoAdjust="0"/>
  </p:normalViewPr>
  <p:slideViewPr>
    <p:cSldViewPr>
      <p:cViewPr varScale="1">
        <p:scale>
          <a:sx n="114" d="100"/>
          <a:sy n="114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volatil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2135188" y="2060576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8a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9864" y="4149726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Многопоточность</a:t>
            </a:r>
            <a:endParaRPr lang="en-US" altLang="ru-RU" b="1" dirty="0">
              <a:solidFill>
                <a:srgbClr val="009900"/>
              </a:solidFill>
            </a:endParaRPr>
          </a:p>
          <a:p>
            <a:pPr lvl="1" eaLnBrk="1" hangingPunct="1"/>
            <a:endParaRPr lang="ru-RU" altLang="ru-RU" b="1" dirty="0">
              <a:solidFill>
                <a:srgbClr val="0099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058F47-4A6B-4DC2-8E2F-B8EBEE48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081" y="304800"/>
            <a:ext cx="3910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Наивная реализация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533400" y="1066801"/>
            <a:ext cx="111252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Запустите игру, вызвав метод </a:t>
            </a:r>
            <a:r>
              <a:rPr lang="en-US" b="1" dirty="0">
                <a:solidFill>
                  <a:srgbClr val="000000"/>
                </a:solidFill>
              </a:rPr>
              <a:t>Add </a:t>
            </a:r>
            <a:r>
              <a:rPr lang="ru-RU" b="1" dirty="0">
                <a:solidFill>
                  <a:srgbClr val="000000"/>
                </a:solidFill>
              </a:rPr>
              <a:t>в пяти параллельных потоках. По окончании игры определите количество элементов в коллекции.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Повторите запуск программы несколько раз.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1707509" y="2598003"/>
            <a:ext cx="8776982" cy="286232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Task t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(() =&gt; Add()),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(() =&gt; Add()),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(() =&gt; Add()),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(() =&gt; Add()),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(() =&gt; Add()));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t.Wait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Console.WriteLine($"Total number of elements: {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dictionary.Count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}");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02298-36BA-1847-89B5-40AE8423F1B6}"/>
              </a:ext>
            </a:extLst>
          </p:cNvPr>
          <p:cNvSpPr txBox="1"/>
          <p:nvPr/>
        </p:nvSpPr>
        <p:spPr>
          <a:xfrm>
            <a:off x="533400" y="5767429"/>
            <a:ext cx="111252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С какими проблемами вы столкнулись? Попытайтесь объяснить причину.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Попробуйте изменить способ добавления элементов, вызвав метод </a:t>
            </a:r>
            <a:r>
              <a:rPr lang="en-US" b="1" dirty="0" err="1">
                <a:solidFill>
                  <a:srgbClr val="000000"/>
                </a:solidFill>
              </a:rPr>
              <a:t>TryAdd</a:t>
            </a:r>
            <a:r>
              <a:rPr lang="en-US" b="1" dirty="0">
                <a:solidFill>
                  <a:srgbClr val="000000"/>
                </a:solidFill>
              </a:rPr>
              <a:t>(). </a:t>
            </a: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Почему ситуация не улучшилась?</a:t>
            </a:r>
          </a:p>
        </p:txBody>
      </p:sp>
    </p:spTree>
    <p:extLst>
      <p:ext uri="{BB962C8B-B14F-4D97-AF65-F5344CB8AC3E}">
        <p14:creationId xmlns:p14="http://schemas.microsoft.com/office/powerpoint/2010/main" val="76455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77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Использование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потокобезопасной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457200" y="1066801"/>
            <a:ext cx="112776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Создайте объект типа </a:t>
            </a:r>
            <a:r>
              <a:rPr lang="en-US" b="1" dirty="0" err="1">
                <a:solidFill>
                  <a:srgbClr val="000000"/>
                </a:solidFill>
              </a:rPr>
              <a:t>ConcurrentDictionary</a:t>
            </a:r>
            <a:r>
              <a:rPr lang="en-US" b="1" dirty="0">
                <a:solidFill>
                  <a:srgbClr val="000000"/>
                </a:solidFill>
              </a:rPr>
              <a:t>&lt;int, int&gt; </a:t>
            </a:r>
            <a:r>
              <a:rPr lang="ru-RU" b="1" dirty="0">
                <a:solidFill>
                  <a:srgbClr val="000000"/>
                </a:solidFill>
              </a:rPr>
              <a:t>и перепишите метод для добавления пар значений одним игроком.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1707509" y="1997840"/>
            <a:ext cx="8776982" cy="42473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int RUNS = 1_000;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ConcurrentDictionary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&lt;int, int&gt;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concurrentDictionary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ConcurrentDictionary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&lt;int, int&gt;();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static void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AddThreadSafe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for (var i = 0; i &lt; RUNS; ++i)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concurrentDictionary.TryAdd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(i, i))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Console.WriteLine($"{i} was added");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1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1913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Использование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потокобезопасной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457200" y="854076"/>
            <a:ext cx="113538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Запустите игру, аналогично вызвав метод </a:t>
            </a:r>
            <a:r>
              <a:rPr lang="en-US" b="1" dirty="0" err="1">
                <a:solidFill>
                  <a:srgbClr val="000000"/>
                </a:solidFill>
              </a:rPr>
              <a:t>AddThreadSafe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в пяти параллельных потоках. По окончании игры определите количество элементов в коллекции.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Повторите запуск программы несколько раз. Объясните полученные результаты.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Изучите другие методы класса </a:t>
            </a:r>
            <a:r>
              <a:rPr lang="en-US" b="1" dirty="0" err="1">
                <a:solidFill>
                  <a:srgbClr val="000000"/>
                </a:solidFill>
              </a:rPr>
              <a:t>ConcurrentDictionary</a:t>
            </a:r>
            <a:r>
              <a:rPr lang="en-US" b="1" dirty="0">
                <a:solidFill>
                  <a:srgbClr val="000000"/>
                </a:solidFill>
              </a:rPr>
              <a:t>. </a:t>
            </a: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Изучите нижеприведенный фрагмент кода и сделайте его </a:t>
            </a:r>
            <a:r>
              <a:rPr lang="ru-RU" b="1" dirty="0" err="1">
                <a:solidFill>
                  <a:srgbClr val="000000"/>
                </a:solidFill>
              </a:rPr>
              <a:t>потокобезопасным</a:t>
            </a:r>
            <a:r>
              <a:rPr lang="ru-RU" b="1" dirty="0">
                <a:solidFill>
                  <a:srgbClr val="000000"/>
                </a:solidFill>
              </a:rPr>
              <a:t>. Протестируйте новый вариант.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4B709-498F-264E-A8A0-8FCE162D4B1E}"/>
              </a:ext>
            </a:extLst>
          </p:cNvPr>
          <p:cNvSpPr txBox="1"/>
          <p:nvPr/>
        </p:nvSpPr>
        <p:spPr>
          <a:xfrm>
            <a:off x="1707509" y="3274833"/>
            <a:ext cx="8776982" cy="35394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static void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AddOrUpdate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for (var i = 0; i &lt; RUNS; ++i)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dictionary.ContainsKey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(i))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dictionary[i] = dictionary[i] + 1;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Console.WriteLine($"{i} was updated to {dictionary[i]}");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 else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(i, i);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Console.WriteLine($"{i} was added");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5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3189;p16">
                <a:extLst>
                  <a:ext uri="{FF2B5EF4-FFF2-40B4-BE49-F238E27FC236}">
                    <a16:creationId xmlns:a16="http://schemas.microsoft.com/office/drawing/2014/main" id="{45C1CACF-DAB9-1F41-8A9C-370E3063E393}"/>
                  </a:ext>
                </a:extLst>
              </p:cNvPr>
              <p:cNvSpPr txBox="1"/>
              <p:nvPr/>
            </p:nvSpPr>
            <p:spPr>
              <a:xfrm>
                <a:off x="76200" y="777134"/>
                <a:ext cx="12039600" cy="707846"/>
              </a:xfrm>
              <a:prstGeom prst="rect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000" dirty="0"/>
                  <a:t>Напишите программу, считающую интеграл функции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методом Монте-Карло</a:t>
                </a:r>
                <a:r>
                  <a:rPr lang="ru-RU" sz="2000" baseline="30000" dirty="0">
                    <a:solidFill>
                      <a:srgbClr val="000000"/>
                    </a:solidFill>
                    <a:sym typeface="Arial"/>
                  </a:rPr>
                  <a:t>1</a:t>
                </a:r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на отрезке</a:t>
                </a:r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[0, 1]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. </a:t>
                </a:r>
                <a:endPara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Google Shape;3189;p16">
                <a:extLst>
                  <a:ext uri="{FF2B5EF4-FFF2-40B4-BE49-F238E27FC236}">
                    <a16:creationId xmlns:a16="http://schemas.microsoft.com/office/drawing/2014/main" id="{45C1CACF-DAB9-1F41-8A9C-370E3063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77134"/>
                <a:ext cx="12039600" cy="707846"/>
              </a:xfrm>
              <a:prstGeom prst="rect">
                <a:avLst/>
              </a:prstGeom>
              <a:blipFill>
                <a:blip r:embed="rId2"/>
                <a:stretch>
                  <a:fillRect l="-506" t="-2521" b="-13445"/>
                </a:stretch>
              </a:blipFill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211826E-2AE5-F24D-8826-E7C6E8935CE5}"/>
              </a:ext>
            </a:extLst>
          </p:cNvPr>
          <p:cNvSpPr/>
          <p:nvPr/>
        </p:nvSpPr>
        <p:spPr>
          <a:xfrm>
            <a:off x="102066" y="6384098"/>
            <a:ext cx="1060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baseline="30000" dirty="0"/>
              <a:t>1</a:t>
            </a:r>
            <a:r>
              <a:rPr lang="en-US" sz="2000" b="1" baseline="30000" dirty="0"/>
              <a:t> </a:t>
            </a:r>
            <a:r>
              <a:rPr lang="en-GB" u="sng" dirty="0">
                <a:solidFill>
                  <a:schemeClr val="accent6"/>
                </a:solidFill>
              </a:rPr>
              <a:t>https://</a:t>
            </a:r>
            <a:r>
              <a:rPr lang="en-GB" u="sng" dirty="0" err="1">
                <a:solidFill>
                  <a:schemeClr val="accent6"/>
                </a:solidFill>
              </a:rPr>
              <a:t>ru.wikipedia.org</a:t>
            </a:r>
            <a:r>
              <a:rPr lang="en-GB" u="sng" dirty="0">
                <a:solidFill>
                  <a:schemeClr val="accent6"/>
                </a:solidFill>
              </a:rPr>
              <a:t>/wiki</a:t>
            </a:r>
            <a:r>
              <a:rPr lang="ru-RU" u="sng" dirty="0">
                <a:solidFill>
                  <a:schemeClr val="accent6"/>
                </a:solidFill>
              </a:rPr>
              <a:t>/</a:t>
            </a:r>
            <a:r>
              <a:rPr lang="ru-RU" u="sng" dirty="0" err="1">
                <a:solidFill>
                  <a:schemeClr val="accent6"/>
                </a:solidFill>
              </a:rPr>
              <a:t>Метод_Монте-Карло#Интегрирование_методом_Монте-Карло</a:t>
            </a:r>
            <a:endParaRPr lang="en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F9B87BF-1F8D-4A8A-A858-1662CD6EA4E7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Метод Монте-Карло</a:t>
            </a:r>
          </a:p>
        </p:txBody>
      </p:sp>
      <p:sp>
        <p:nvSpPr>
          <p:cNvPr id="8" name="Google Shape;3189;p16">
            <a:extLst>
              <a:ext uri="{FF2B5EF4-FFF2-40B4-BE49-F238E27FC236}">
                <a16:creationId xmlns:a16="http://schemas.microsoft.com/office/drawing/2014/main" id="{8D7CAFC8-0CA5-4362-BEA8-EC97FCAEC80E}"/>
              </a:ext>
            </a:extLst>
          </p:cNvPr>
          <p:cNvSpPr txBox="1"/>
          <p:nvPr/>
        </p:nvSpPr>
        <p:spPr>
          <a:xfrm>
            <a:off x="1714500" y="1624098"/>
            <a:ext cx="8763000" cy="4624302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Random Random = new Random();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double Integral(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, int a, int b, int n)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int correct = 0;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minX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= a,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= b;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maxY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= (int)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(a),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(b)) + 1;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double x =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Random.Next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minX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Random.NextDouble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double y =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Random.Next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maxY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Random.NextDouble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if (y &lt;=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(x))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    correct++;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   return (double) correct / n * (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minX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GB" sz="1550" dirty="0" err="1">
                <a:latin typeface="Consolas" panose="020B0609020204030204" pitchFamily="49" charset="0"/>
                <a:cs typeface="Consolas" panose="020B0609020204030204" pitchFamily="49" charset="0"/>
              </a:rPr>
              <a:t>maxY</a:t>
            </a: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5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18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1714500" y="1443862"/>
            <a:ext cx="8763000" cy="258528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Stopwatch timer = new Stopwatch();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("Integral");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(Integral(x =&gt; x * x, 0, 1, (int) 1e7));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timer.Stop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timer.ElapsedMilliseconds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* 1.0 / 1000);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4DDC97-47AA-3D44-85FD-ADA6E3D2816E}"/>
                  </a:ext>
                </a:extLst>
              </p:cNvPr>
              <p:cNvSpPr/>
              <p:nvPr/>
            </p:nvSpPr>
            <p:spPr>
              <a:xfrm>
                <a:off x="533400" y="4259978"/>
                <a:ext cx="1082039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TODO: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Создать </a:t>
                </a:r>
                <a:r>
                  <a:rPr lang="en-US" sz="2000" dirty="0" err="1"/>
                  <a:t>WinForm</a:t>
                </a:r>
                <a:r>
                  <a:rPr lang="en-US" sz="2000" dirty="0"/>
                  <a:t> / WFP </a:t>
                </a:r>
                <a:r>
                  <a:rPr lang="ru-RU" sz="2000" dirty="0"/>
                  <a:t>приложение с вынесением вычисления значения методом Монте-Карло в </a:t>
                </a:r>
                <a:r>
                  <a:rPr lang="en-US" sz="2000" dirty="0" err="1"/>
                  <a:t>BackgroundWorker</a:t>
                </a:r>
                <a:r>
                  <a:rPr lang="en-US" sz="2000" dirty="0"/>
                  <a:t>, </a:t>
                </a:r>
                <a:r>
                  <a:rPr lang="ru-RU" sz="2000" dirty="0"/>
                  <a:t>отображать прогресс вычисления с помощью </a:t>
                </a:r>
                <a:r>
                  <a:rPr lang="en-US" sz="2000" dirty="0" err="1"/>
                  <a:t>ProgressBar</a:t>
                </a:r>
                <a:r>
                  <a:rPr lang="en-US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Оптимально распараллелить метод Монте-Карло, число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вводится пользователем</a:t>
                </a:r>
                <a:r>
                  <a:rPr lang="en-US" sz="2000" dirty="0"/>
                  <a:t>.</a:t>
                </a:r>
                <a:r>
                  <a:rPr lang="ru-RU" sz="2000" dirty="0"/>
                  <a:t> Считается, что квадрат разбивается на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квадратов. </a:t>
                </a:r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4DDC97-47AA-3D44-85FD-ADA6E3D28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59978"/>
                <a:ext cx="10820399" cy="2246769"/>
              </a:xfrm>
              <a:prstGeom prst="rect">
                <a:avLst/>
              </a:prstGeom>
              <a:blipFill>
                <a:blip r:embed="rId2"/>
                <a:stretch>
                  <a:fillRect l="-620" t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B82759E-3237-4AE8-BBDC-EB42121643FA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Метод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319418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3189;p16">
                <a:extLst>
                  <a:ext uri="{FF2B5EF4-FFF2-40B4-BE49-F238E27FC236}">
                    <a16:creationId xmlns:a16="http://schemas.microsoft.com/office/drawing/2014/main" id="{45C1CACF-DAB9-1F41-8A9C-370E3063E393}"/>
                  </a:ext>
                </a:extLst>
              </p:cNvPr>
              <p:cNvSpPr txBox="1"/>
              <p:nvPr/>
            </p:nvSpPr>
            <p:spPr>
              <a:xfrm>
                <a:off x="609600" y="1443861"/>
                <a:ext cx="11125200" cy="707846"/>
              </a:xfrm>
              <a:prstGeom prst="rect">
                <a:avLst/>
              </a:prstGeom>
              <a:noFill/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ru-RU" sz="2000" dirty="0"/>
                  <a:t>Напишите программу, считающую интеграл функции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методом левых прямоугольников</a:t>
                </a:r>
                <a:r>
                  <a:rPr lang="ru-RU" sz="2000" baseline="30000" dirty="0">
                    <a:solidFill>
                      <a:srgbClr val="000000"/>
                    </a:solidFill>
                    <a:sym typeface="Arial"/>
                  </a:rPr>
                  <a:t>1</a:t>
                </a:r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 на отрезке</a:t>
                </a:r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[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𝑎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, 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𝑏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]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sym typeface="Arial"/>
                  </a:rPr>
                  <a:t> с заданной точностью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𝑑𝑒𝑙𝑡𝑎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Arial"/>
                  </a:rPr>
                  <a:t>. </a:t>
                </a:r>
                <a:endPara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Google Shape;3189;p16">
                <a:extLst>
                  <a:ext uri="{FF2B5EF4-FFF2-40B4-BE49-F238E27FC236}">
                    <a16:creationId xmlns:a16="http://schemas.microsoft.com/office/drawing/2014/main" id="{45C1CACF-DAB9-1F41-8A9C-370E3063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3861"/>
                <a:ext cx="11125200" cy="707846"/>
              </a:xfrm>
              <a:prstGeom prst="rect">
                <a:avLst/>
              </a:prstGeom>
              <a:blipFill>
                <a:blip r:embed="rId2"/>
                <a:stretch>
                  <a:fillRect l="-547" t="-3390" b="-14407"/>
                </a:stretch>
              </a:blipFill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DD42561-C7EF-694E-A9BF-5DF694F1B505}"/>
              </a:ext>
            </a:extLst>
          </p:cNvPr>
          <p:cNvSpPr/>
          <p:nvPr/>
        </p:nvSpPr>
        <p:spPr>
          <a:xfrm>
            <a:off x="152400" y="6352143"/>
            <a:ext cx="875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baseline="30000" dirty="0"/>
              <a:t>1</a:t>
            </a:r>
            <a:r>
              <a:rPr lang="en-US" sz="2000" b="1" baseline="30000" dirty="0"/>
              <a:t> </a:t>
            </a:r>
            <a:r>
              <a:rPr lang="en-GB" u="sng" dirty="0">
                <a:solidFill>
                  <a:schemeClr val="accent6"/>
                </a:solidFill>
              </a:rPr>
              <a:t>https://</a:t>
            </a:r>
            <a:r>
              <a:rPr lang="en-GB" u="sng" dirty="0" err="1">
                <a:solidFill>
                  <a:schemeClr val="accent6"/>
                </a:solidFill>
              </a:rPr>
              <a:t>ru.wikipedia.org</a:t>
            </a:r>
            <a:r>
              <a:rPr lang="en-GB" u="sng" dirty="0">
                <a:solidFill>
                  <a:schemeClr val="accent6"/>
                </a:solidFill>
              </a:rPr>
              <a:t>/wiki</a:t>
            </a:r>
            <a:r>
              <a:rPr lang="ru-RU" u="sng" dirty="0">
                <a:solidFill>
                  <a:schemeClr val="accent6"/>
                </a:solidFill>
              </a:rPr>
              <a:t>/</a:t>
            </a:r>
            <a:r>
              <a:rPr lang="ru-RU" u="sng" dirty="0" err="1">
                <a:solidFill>
                  <a:schemeClr val="accent6"/>
                </a:solidFill>
              </a:rPr>
              <a:t>Метод_прямоугольников</a:t>
            </a:r>
            <a:endParaRPr lang="en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6710799-09B1-4489-8267-6CEDA57995D8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Интеграл</a:t>
            </a:r>
          </a:p>
        </p:txBody>
      </p:sp>
      <p:sp>
        <p:nvSpPr>
          <p:cNvPr id="8" name="Google Shape;3189;p16">
            <a:extLst>
              <a:ext uri="{FF2B5EF4-FFF2-40B4-BE49-F238E27FC236}">
                <a16:creationId xmlns:a16="http://schemas.microsoft.com/office/drawing/2014/main" id="{CEDF921C-D1CF-4BFD-8BF6-E9078B3B88D1}"/>
              </a:ext>
            </a:extLst>
          </p:cNvPr>
          <p:cNvSpPr txBox="1"/>
          <p:nvPr/>
        </p:nvSpPr>
        <p:spPr>
          <a:xfrm>
            <a:off x="624280" y="2459614"/>
            <a:ext cx="11125199" cy="347783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double Integral(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double a, double b,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delta)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double s = 0;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(double x = a; x &lt; b; x += delta)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 +=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(x) * delta;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s;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3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1714500" y="1443862"/>
            <a:ext cx="8763000" cy="452427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double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IntegralParallelStupid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double a, double b, double delta, int n = 10)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double s = 0, step = (b - a) / n;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var task = new Task&lt;double&gt;(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() =&gt; Integral(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a +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* step, a +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+ 1) * step, delta)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 +=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task.Result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s;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6FD5A3D-61A0-4556-9904-BC1F5CDBE3E0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Интеграл</a:t>
            </a:r>
          </a:p>
        </p:txBody>
      </p:sp>
    </p:spTree>
    <p:extLst>
      <p:ext uri="{BB962C8B-B14F-4D97-AF65-F5344CB8AC3E}">
        <p14:creationId xmlns:p14="http://schemas.microsoft.com/office/powerpoint/2010/main" val="321805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1714500" y="1443862"/>
            <a:ext cx="8763000" cy="37856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async Task&lt;double&gt;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IntegralParallelAsyncStupid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double a, double b, double delta, int n = 10)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double s = 0, step = (b - a) / n;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int k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 += await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() =&gt; Integral(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a + k * step, a + (k + 1) * step, delta)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s;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AD89149-C588-48CF-A9FC-C0AA7C50A574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Интеграл</a:t>
            </a:r>
          </a:p>
        </p:txBody>
      </p:sp>
    </p:spTree>
    <p:extLst>
      <p:ext uri="{BB962C8B-B14F-4D97-AF65-F5344CB8AC3E}">
        <p14:creationId xmlns:p14="http://schemas.microsoft.com/office/powerpoint/2010/main" val="139803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1714500" y="1413084"/>
            <a:ext cx="8763000" cy="403183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Stopwatch Timer = new Stopwatch();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void Output&lt;T&gt;(string name,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double&gt;, double, double, double, int, T&gt; integral,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&lt;double, double&gt; f, double a, double b, double delta, int n = 10)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(T) ==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(Task&lt;double&gt;)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? $"{name} result = {(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integral.Invoke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(f, a, b, delta, n) as Task&lt;double&gt;).Result}"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: $"{name} result = {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integral.Invoke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(f, a, b, delta, n)}");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Timer.Stop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Timer.ElapsedMilliseconds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* 1.0 / 1000);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Timer.Reset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AC10F3-7669-47E2-937D-EA9119C68F49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Интеграл</a:t>
            </a:r>
          </a:p>
        </p:txBody>
      </p:sp>
    </p:spTree>
    <p:extLst>
      <p:ext uri="{BB962C8B-B14F-4D97-AF65-F5344CB8AC3E}">
        <p14:creationId xmlns:p14="http://schemas.microsoft.com/office/powerpoint/2010/main" val="26647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1714500" y="896732"/>
            <a:ext cx="8763000" cy="309311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($"Integral result = {Integral(x =&gt; x * x, 0, 1, 1e-8)}");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Timer.Stop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Timer.ElapsedMilliseconds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* 1.0 / 1000);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Timer.Reset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Output("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IntegralParallelStupid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IntegralParallelStupid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, x =&gt; x * x, 0, 1, 1e-8);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Output("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IntegralParallelAsyncStupid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IntegralParallelAsyncStupid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, x =&gt; x * x, 0, 1, 1e-8);</a:t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8A4A89-DCFB-4D60-85D7-076EA8028849}"/>
              </a:ext>
            </a:extLst>
          </p:cNvPr>
          <p:cNvSpPr txBox="1">
            <a:spLocks/>
          </p:cNvSpPr>
          <p:nvPr/>
        </p:nvSpPr>
        <p:spPr bwMode="auto">
          <a:xfrm>
            <a:off x="1971368" y="104570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Интеграл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73F46-2D7F-4FA0-BC7F-C576D97278A0}"/>
              </a:ext>
            </a:extLst>
          </p:cNvPr>
          <p:cNvSpPr txBox="1"/>
          <p:nvPr/>
        </p:nvSpPr>
        <p:spPr>
          <a:xfrm>
            <a:off x="533400" y="4490899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TODO: 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Подумайте, в чем заключается проблема написанных методов. Как это можно исправить?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Доработайте </a:t>
            </a:r>
            <a:r>
              <a:rPr lang="en-GB" dirty="0"/>
              <a:t>WinForms / WPF </a:t>
            </a:r>
            <a:r>
              <a:rPr lang="ru-RU" dirty="0"/>
              <a:t>приложение, добавьте вычисление интеграла, как методом левых прямоугольников</a:t>
            </a:r>
            <a:r>
              <a:rPr lang="en-US" dirty="0"/>
              <a:t>,</a:t>
            </a:r>
            <a:r>
              <a:rPr lang="ru-RU" dirty="0"/>
              <a:t> так и методом Монте-Карло, а также возможность вычисления интеграла синуса. 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955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Об общем банковском счете или о важности синхронизации доступа к нему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457200" y="1536174"/>
            <a:ext cx="11277600" cy="4493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200" b="1" dirty="0">
                <a:solidFill>
                  <a:srgbClr val="000000"/>
                </a:solidFill>
              </a:rPr>
              <a:t>Представьте, что в некоторой группе людей достигнута договоренность о совместном использовании банковского счета для различных покупок. При открытии счета на него помещают некоторую сумму, например, 1000 условных единиц (у.е.), а затем все люди совместно, и конечно же, одновременно начинают тратить эти деньги на покупки товаров произвольной стоимости от 1 до 50 у.е. и так происходит до тех пор, пока на счете полностью не закончатся все деньги (кредитная линия, конечно, закрыта).</a:t>
            </a:r>
          </a:p>
          <a:p>
            <a:pPr lvl="0">
              <a:defRPr/>
            </a:pPr>
            <a:endParaRPr lang="ru-RU" sz="2200" b="1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ru-RU" sz="2200" b="1" dirty="0">
                <a:solidFill>
                  <a:srgbClr val="000000"/>
                </a:solidFill>
              </a:rPr>
              <a:t>Вам предлагается смоделировать описанную ситуацию для группы из 10 человек, считая, что интервалы времени между покупками одного человека – случайные величины от 1 до 10 </a:t>
            </a:r>
            <a:r>
              <a:rPr lang="ru-RU" sz="2200" b="1" dirty="0" err="1">
                <a:solidFill>
                  <a:srgbClr val="000000"/>
                </a:solidFill>
              </a:rPr>
              <a:t>мс</a:t>
            </a:r>
            <a:r>
              <a:rPr lang="ru-RU" sz="2200" b="1" dirty="0">
                <a:solidFill>
                  <a:srgbClr val="000000"/>
                </a:solidFill>
              </a:rPr>
              <a:t>. Поскольку, по условиям задачи сказано, что деньги тратятся всеми одновременно, понятно, что необходимо использовать многопоточность, а вы как раз изучили класс </a:t>
            </a:r>
            <a:r>
              <a:rPr lang="en-US" sz="2200" b="1" dirty="0">
                <a:solidFill>
                  <a:srgbClr val="000000"/>
                </a:solidFill>
              </a:rPr>
              <a:t>Thread.</a:t>
            </a:r>
            <a:endParaRPr lang="ru-RU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9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533400" y="779183"/>
            <a:ext cx="11277600" cy="52628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должны выполняться асинхронно. Но что делать, когда хочется как можно быстрее опросить целый ряд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На помощь приходит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дан список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www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hse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		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www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microsoft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spinner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hse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		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www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hse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ba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courses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bmstu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			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kotlinlang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org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docs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coroutines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guide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docs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microsoft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dotnet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csharp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programming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guide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concepts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/"</a:t>
            </a:r>
            <a:r>
              <a:rPr lang="ru-RU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err="1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questions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/12337671/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await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multiple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tasks</a:t>
            </a:r>
            <a:r>
              <a:rPr lang="ru-RU" sz="1600" dirty="0">
                <a:solidFill>
                  <a:srgbClr val="A3151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ru-RU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опросить их все асинхронно с помощью экземпляра класса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HttpClient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Для каждого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вывести количество байт, полученных от сервера, сразу же после того, как придёт ответ. После вывода всех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соответствующими количествами байт следует вывести суммарное количество полученных байтов от всех Веб-ресурсов. Запуск всех запросов должен производиться одновременно, т.е. в одной точке программы.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Подсказка 1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Вызовы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потокобезопасны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Подсказка 2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Используйте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WhenAny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возвращает ссылку на первую готовую задачу из своего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-аргумента.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8A4A89-DCFB-4D60-85D7-076EA8028849}"/>
              </a:ext>
            </a:extLst>
          </p:cNvPr>
          <p:cNvSpPr txBox="1">
            <a:spLocks/>
          </p:cNvSpPr>
          <p:nvPr/>
        </p:nvSpPr>
        <p:spPr bwMode="auto">
          <a:xfrm>
            <a:off x="1714500" y="104570"/>
            <a:ext cx="8763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Про параллельную обработку и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ru-RU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84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381000" y="2058100"/>
            <a:ext cx="11353800" cy="3970277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URL-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адреса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GetByteCountAndPrint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bytes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client.GetByteArrayAsync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8A4A89-DCFB-4D60-85D7-076EA8028849}"/>
              </a:ext>
            </a:extLst>
          </p:cNvPr>
          <p:cNvSpPr txBox="1">
            <a:spLocks/>
          </p:cNvSpPr>
          <p:nvPr/>
        </p:nvSpPr>
        <p:spPr bwMode="auto">
          <a:xfrm>
            <a:off x="1714500" y="104570"/>
            <a:ext cx="8763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Про параллельную обработку и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ru-RU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9106B-CC96-420B-BA40-37E2C7F448B4}"/>
              </a:ext>
            </a:extLst>
          </p:cNvPr>
          <p:cNvSpPr txBox="1"/>
          <p:nvPr/>
        </p:nvSpPr>
        <p:spPr>
          <a:xfrm>
            <a:off x="304800" y="1153901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Вначале позаботимся о коллекции </a:t>
            </a:r>
            <a:r>
              <a:rPr lang="en-US" dirty="0"/>
              <a:t>URL-</a:t>
            </a:r>
            <a:r>
              <a:rPr lang="ru-RU" dirty="0"/>
              <a:t>адресов и написании метода для получения ответа от сервера и подсчета байт.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31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en-US" dirty="0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457200" y="1371600"/>
            <a:ext cx="11277600" cy="341627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tasks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urls.Select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GetByteCountAndPrint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$"Please wait...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done.Result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(done);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$"Total bytes: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8A4A89-DCFB-4D60-85D7-076EA8028849}"/>
              </a:ext>
            </a:extLst>
          </p:cNvPr>
          <p:cNvSpPr txBox="1">
            <a:spLocks/>
          </p:cNvSpPr>
          <p:nvPr/>
        </p:nvSpPr>
        <p:spPr bwMode="auto">
          <a:xfrm>
            <a:off x="1714500" y="104570"/>
            <a:ext cx="8763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Про параллельную обработку и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ru-RU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9106B-CC96-420B-BA40-37E2C7F448B4}"/>
              </a:ext>
            </a:extLst>
          </p:cNvPr>
          <p:cNvSpPr txBox="1"/>
          <p:nvPr/>
        </p:nvSpPr>
        <p:spPr>
          <a:xfrm>
            <a:off x="457200" y="876476"/>
            <a:ext cx="921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код программы может выглядеть так: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D921-BCF5-43FC-A33A-942ABEED2A97}"/>
              </a:ext>
            </a:extLst>
          </p:cNvPr>
          <p:cNvSpPr txBox="1"/>
          <p:nvPr/>
        </p:nvSpPr>
        <p:spPr>
          <a:xfrm>
            <a:off x="457200" y="5285720"/>
            <a:ext cx="1127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</a:t>
            </a:r>
            <a:r>
              <a:rPr lang="ru-RU" b="1" dirty="0"/>
              <a:t>:</a:t>
            </a:r>
            <a:endParaRPr lang="en-US" b="1" dirty="0"/>
          </a:p>
          <a:p>
            <a:r>
              <a:rPr lang="ru-RU" dirty="0"/>
              <a:t>Засеките и выведите время выполнения каждого </a:t>
            </a:r>
            <a:r>
              <a:rPr lang="en-US" dirty="0"/>
              <a:t>HTTP-</a:t>
            </a:r>
            <a:r>
              <a:rPr lang="ru-RU" dirty="0"/>
              <a:t>запроса (используйте </a:t>
            </a:r>
            <a:r>
              <a:rPr lang="en-US" dirty="0"/>
              <a:t>Stopwatch</a:t>
            </a:r>
            <a:r>
              <a:rPr lang="ru-RU" dirty="0"/>
              <a:t>)</a:t>
            </a:r>
            <a:r>
              <a:rPr lang="en-US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4060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Создание банковского счета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533400" y="1066801"/>
            <a:ext cx="115062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Создайте класс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ru-RU" b="1" dirty="0">
                <a:solidFill>
                  <a:srgbClr val="000000"/>
                </a:solidFill>
              </a:rPr>
              <a:t>, представляющий общий счет, в нем разместите поле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1707509" y="1997840"/>
            <a:ext cx="8776982" cy="42473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Random 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sum;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другие члены класса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Моделирование покупки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304800" y="990600"/>
            <a:ext cx="115824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Метод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для совершения покупки (возвращает сумму списания, если денег хватает на совершение покупки, 0 – не хватает или выбрасывает исключение, когда сумма на счету нулевая или отрицательная)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ru-RU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762000" y="1990131"/>
            <a:ext cx="10515599" cy="47705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Buy(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Нулевой баланс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условие никогда не выполнится, пока вы не закомментируете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lock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 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Отрицательный баланс"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thisLock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sum)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Состояние счета: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Покупка на сумму: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sum}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sum;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Счет после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пок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.: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не хватает денег - отказываем в покупке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Действия покупателя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533400" y="1066801"/>
            <a:ext cx="111252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Метод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DoTransactions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моделирует действия покупателя, пытающегося совершать покупки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ru-RU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533401" y="1990131"/>
            <a:ext cx="11125200" cy="42473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DoTransactions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50));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10));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Обработано исключение: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Поток завершает работу..."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7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Основная программа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533400" y="1066801"/>
            <a:ext cx="11049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Для моделирования одновременных действий покупателей используем потоки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ru-RU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1707509" y="1990131"/>
            <a:ext cx="8884291" cy="369331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Thread[] threads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Thread[10];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dep.DoTransactions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].Start();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Дополнительные задания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609600" y="1066801"/>
            <a:ext cx="11048999" cy="563231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Обязательные задания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 сообщениям выводимым на экран добавьте информацию о потоке (имя или хеш-код).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Уберите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проанализируйте поведение программы.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Дополнительные задания 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Замените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на использование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Monitor.Enter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Monitor.Exit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Попробуйте изменить тип переменной для синхронизации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thisLock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 на значимый тип для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Перепишите основной код приложения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через использование задач (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Изучите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https://docs.microsoft.com/ru-ru/dotnet/csharp/language-reference/keywords/volatile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О важности синхронизации доступа к коллекции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533400" y="1219200"/>
            <a:ext cx="112014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srgbClr val="000000"/>
                </a:solidFill>
              </a:rPr>
              <a:t>Смоделируйте ситуацию, когда пять игроков играют в следующую незамысловатую игру. Их задача состоит в заполнении словаря парами целочисленных значений (</a:t>
            </a:r>
            <a:r>
              <a:rPr lang="en-US" sz="2400" b="1" dirty="0">
                <a:solidFill>
                  <a:srgbClr val="000000"/>
                </a:solidFill>
              </a:rPr>
              <a:t>i, i)</a:t>
            </a:r>
            <a:r>
              <a:rPr lang="ru-RU" sz="2400" b="1" dirty="0">
                <a:solidFill>
                  <a:srgbClr val="000000"/>
                </a:solidFill>
              </a:rPr>
              <a:t>, где </a:t>
            </a:r>
            <a:r>
              <a:rPr lang="en-US" sz="2400" b="1" dirty="0">
                <a:solidFill>
                  <a:srgbClr val="000000"/>
                </a:solidFill>
              </a:rPr>
              <a:t>i = [0; 1000).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</a:p>
          <a:p>
            <a:pPr lvl="0">
              <a:defRPr/>
            </a:pPr>
            <a:r>
              <a:rPr lang="ru-RU" sz="2400" b="1" dirty="0">
                <a:solidFill>
                  <a:srgbClr val="000000"/>
                </a:solidFill>
              </a:rPr>
              <a:t>При этом известно, что игроки не смогли поделить между собой пары для добавления, поэтому каждый из них пытается добавить все значения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353644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Наивная реализация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381000" y="1066801"/>
            <a:ext cx="113538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Создайте объект типа </a:t>
            </a:r>
            <a:r>
              <a:rPr lang="en-US" b="1" dirty="0">
                <a:solidFill>
                  <a:srgbClr val="000000"/>
                </a:solidFill>
              </a:rPr>
              <a:t>Dictionary&lt;int, int&gt; </a:t>
            </a:r>
            <a:r>
              <a:rPr lang="ru-RU" b="1" dirty="0">
                <a:solidFill>
                  <a:srgbClr val="000000"/>
                </a:solidFill>
              </a:rPr>
              <a:t>и напишите метод для добавления пар значений одним игроком.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1707509" y="1997840"/>
            <a:ext cx="8776982" cy="45243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private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int RUNS = 1_000;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Dictionary&lt;int, int&gt; dictionary =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new Dictionary&lt;int, int&gt;();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static void Add()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for (var i = 0; i &lt; RUNS; ++i)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if (!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dictionary.ContainsKey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dictionary[i] = i;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Console.WriteLine(i + " was added");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74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2819</Words>
  <Application>Microsoft Office PowerPoint</Application>
  <PresentationFormat>Широкоэкранный</PresentationFormat>
  <Paragraphs>253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Тема Office</vt:lpstr>
      <vt:lpstr>Модуль 3, практическое занятие 8a</vt:lpstr>
      <vt:lpstr>Задача 1. Об общем банковском счете или о важности синхронизации доступа к нему</vt:lpstr>
      <vt:lpstr>Задача 1. Создание банковского счета</vt:lpstr>
      <vt:lpstr>Задача 1. Моделирование покупки</vt:lpstr>
      <vt:lpstr>Задача 1. Действия покупателя</vt:lpstr>
      <vt:lpstr>Задача 1. Основная программа</vt:lpstr>
      <vt:lpstr>Задача 1. Дополнительные задания</vt:lpstr>
      <vt:lpstr>Задача 2. О важности синхронизации доступа к коллекции</vt:lpstr>
      <vt:lpstr>Задача 2. Наивная реализация</vt:lpstr>
      <vt:lpstr>Задача 2. Наивная реализация</vt:lpstr>
      <vt:lpstr>Задача 2. Использование потокобезопасной коллекции</vt:lpstr>
      <vt:lpstr>Задача 2. Использование потокобезопасной коллекции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388</cp:revision>
  <cp:lastPrinted>1601-01-01T00:00:00Z</cp:lastPrinted>
  <dcterms:created xsi:type="dcterms:W3CDTF">1601-01-01T00:00:00Z</dcterms:created>
  <dcterms:modified xsi:type="dcterms:W3CDTF">2022-02-28T15:38:05Z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