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7" r:id="rId5"/>
    <p:sldId id="316" r:id="rId6"/>
    <p:sldId id="360" r:id="rId7"/>
    <p:sldId id="341" r:id="rId8"/>
    <p:sldId id="365" r:id="rId9"/>
    <p:sldId id="366" r:id="rId10"/>
    <p:sldId id="361" r:id="rId11"/>
    <p:sldId id="362" r:id="rId12"/>
    <p:sldId id="367" r:id="rId13"/>
    <p:sldId id="368" r:id="rId14"/>
    <p:sldId id="369" r:id="rId15"/>
    <p:sldId id="371" r:id="rId16"/>
    <p:sldId id="372" r:id="rId17"/>
    <p:sldId id="373" r:id="rId18"/>
    <p:sldId id="374" r:id="rId19"/>
  </p:sldIdLst>
  <p:sldSz cx="12192000" cy="6858000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E7BC2-5F58-4F22-80B9-ABAAAC97A49B}" v="6" dt="2021-03-25T20:56:42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132" autoAdjust="0"/>
  </p:normalViewPr>
  <p:slideViewPr>
    <p:cSldViewPr>
      <p:cViewPr varScale="1">
        <p:scale>
          <a:sx n="67" d="100"/>
          <a:sy n="67" d="100"/>
        </p:scale>
        <p:origin x="78" y="11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5E8BF3B-0A21-4C88-94FA-D8FFFCECDC33}"/>
    <pc:docChg chg="modSld">
      <pc:chgData name="Olga Maksimenkova" userId="f2714537069f5c5f" providerId="LiveId" clId="{85E8BF3B-0A21-4C88-94FA-D8FFFCECDC33}" dt="2018-03-01T11:45:48.875" v="2" actId="20577"/>
      <pc:docMkLst>
        <pc:docMk/>
      </pc:docMkLst>
      <pc:sldChg chg="modSp">
        <pc:chgData name="Olga Maksimenkova" userId="f2714537069f5c5f" providerId="LiveId" clId="{85E8BF3B-0A21-4C88-94FA-D8FFFCECDC33}" dt="2018-03-01T11:45:48.875" v="2" actId="20577"/>
        <pc:sldMkLst>
          <pc:docMk/>
          <pc:sldMk cId="346204393" sldId="297"/>
        </pc:sldMkLst>
        <pc:spChg chg="mod">
          <ac:chgData name="Olga Maksimenkova" userId="f2714537069f5c5f" providerId="LiveId" clId="{85E8BF3B-0A21-4C88-94FA-D8FFFCECDC33}" dt="2018-03-01T11:45:48.875" v="2" actId="20577"/>
          <ac:spMkLst>
            <pc:docMk/>
            <pc:sldMk cId="346204393" sldId="297"/>
            <ac:spMk id="2050" creationId="{00000000-0000-0000-0000-000000000000}"/>
          </ac:spMkLst>
        </pc:spChg>
      </pc:sldChg>
    </pc:docChg>
  </pc:docChgLst>
  <pc:docChgLst>
    <pc:chgData name="Чуйкин Николай Константинович" userId="53628ff7-c324-44ef-82b0-5b4fab301de9" providerId="ADAL" clId="{225E7BC2-5F58-4F22-80B9-ABAAAC97A49B}"/>
    <pc:docChg chg="modSld">
      <pc:chgData name="Чуйкин Николай Константинович" userId="53628ff7-c324-44ef-82b0-5b4fab301de9" providerId="ADAL" clId="{225E7BC2-5F58-4F22-80B9-ABAAAC97A49B}" dt="2021-03-25T21:02:34.281" v="27" actId="20577"/>
      <pc:docMkLst>
        <pc:docMk/>
      </pc:docMkLst>
      <pc:sldChg chg="modSp">
        <pc:chgData name="Чуйкин Николай Константинович" userId="53628ff7-c324-44ef-82b0-5b4fab301de9" providerId="ADAL" clId="{225E7BC2-5F58-4F22-80B9-ABAAAC97A49B}" dt="2021-03-25T20:36:22.138" v="1" actId="20578"/>
        <pc:sldMkLst>
          <pc:docMk/>
          <pc:sldMk cId="1997456241" sldId="316"/>
        </pc:sldMkLst>
        <pc:spChg chg="mod">
          <ac:chgData name="Чуйкин Николай Константинович" userId="53628ff7-c324-44ef-82b0-5b4fab301de9" providerId="ADAL" clId="{225E7BC2-5F58-4F22-80B9-ABAAAC97A49B}" dt="2021-03-25T20:36:22.138" v="1" actId="20578"/>
          <ac:spMkLst>
            <pc:docMk/>
            <pc:sldMk cId="1997456241" sldId="316"/>
            <ac:spMk id="12" creationId="{78F31ED1-7F1B-402E-A534-EE5C15E05DC6}"/>
          </ac:spMkLst>
        </pc:spChg>
      </pc:sldChg>
      <pc:sldChg chg="modSp">
        <pc:chgData name="Чуйкин Николай Константинович" userId="53628ff7-c324-44ef-82b0-5b4fab301de9" providerId="ADAL" clId="{225E7BC2-5F58-4F22-80B9-ABAAAC97A49B}" dt="2021-03-25T20:50:19.722" v="3" actId="20578"/>
        <pc:sldMkLst>
          <pc:docMk/>
          <pc:sldMk cId="2976824686" sldId="362"/>
        </pc:sldMkLst>
        <pc:spChg chg="mod">
          <ac:chgData name="Чуйкин Николай Константинович" userId="53628ff7-c324-44ef-82b0-5b4fab301de9" providerId="ADAL" clId="{225E7BC2-5F58-4F22-80B9-ABAAAC97A49B}" dt="2021-03-25T20:50:19.722" v="3" actId="20578"/>
          <ac:spMkLst>
            <pc:docMk/>
            <pc:sldMk cId="2976824686" sldId="362"/>
            <ac:spMk id="8" creationId="{A4C6F4D5-68E7-41CB-8BB3-5A2373DECC07}"/>
          </ac:spMkLst>
        </pc:spChg>
      </pc:sldChg>
      <pc:sldChg chg="modSp">
        <pc:chgData name="Чуйкин Николай Константинович" userId="53628ff7-c324-44ef-82b0-5b4fab301de9" providerId="ADAL" clId="{225E7BC2-5F58-4F22-80B9-ABAAAC97A49B}" dt="2021-03-25T20:56:40.125" v="4" actId="20578"/>
        <pc:sldMkLst>
          <pc:docMk/>
          <pc:sldMk cId="1030293840" sldId="369"/>
        </pc:sldMkLst>
        <pc:spChg chg="mod">
          <ac:chgData name="Чуйкин Николай Константинович" userId="53628ff7-c324-44ef-82b0-5b4fab301de9" providerId="ADAL" clId="{225E7BC2-5F58-4F22-80B9-ABAAAC97A49B}" dt="2021-03-25T20:56:40.125" v="4" actId="20578"/>
          <ac:spMkLst>
            <pc:docMk/>
            <pc:sldMk cId="1030293840" sldId="369"/>
            <ac:spMk id="5" creationId="{7C77B6B2-8C14-416C-8A86-8ED6A48AE8F0}"/>
          </ac:spMkLst>
        </pc:spChg>
      </pc:sldChg>
      <pc:sldChg chg="modSp mod">
        <pc:chgData name="Чуйкин Николай Константинович" userId="53628ff7-c324-44ef-82b0-5b4fab301de9" providerId="ADAL" clId="{225E7BC2-5F58-4F22-80B9-ABAAAC97A49B}" dt="2021-03-25T21:00:36.024" v="5"/>
        <pc:sldMkLst>
          <pc:docMk/>
          <pc:sldMk cId="19387368" sldId="372"/>
        </pc:sldMkLst>
        <pc:spChg chg="mod">
          <ac:chgData name="Чуйкин Николай Константинович" userId="53628ff7-c324-44ef-82b0-5b4fab301de9" providerId="ADAL" clId="{225E7BC2-5F58-4F22-80B9-ABAAAC97A49B}" dt="2021-03-25T21:00:36.024" v="5"/>
          <ac:spMkLst>
            <pc:docMk/>
            <pc:sldMk cId="19387368" sldId="372"/>
            <ac:spMk id="10" creationId="{5BCB2A5F-CF58-4D71-B09C-B940AAC280DA}"/>
          </ac:spMkLst>
        </pc:spChg>
      </pc:sldChg>
      <pc:sldChg chg="modSp mod">
        <pc:chgData name="Чуйкин Николай Константинович" userId="53628ff7-c324-44ef-82b0-5b4fab301de9" providerId="ADAL" clId="{225E7BC2-5F58-4F22-80B9-ABAAAC97A49B}" dt="2021-03-25T21:02:34.281" v="27" actId="20577"/>
        <pc:sldMkLst>
          <pc:docMk/>
          <pc:sldMk cId="1151866741" sldId="374"/>
        </pc:sldMkLst>
        <pc:spChg chg="mod">
          <ac:chgData name="Чуйкин Николай Константинович" userId="53628ff7-c324-44ef-82b0-5b4fab301de9" providerId="ADAL" clId="{225E7BC2-5F58-4F22-80B9-ABAAAC97A49B}" dt="2021-03-25T21:02:34.281" v="27" actId="20577"/>
          <ac:spMkLst>
            <pc:docMk/>
            <pc:sldMk cId="1151866741" sldId="374"/>
            <ac:spMk id="11" creationId="{C5CA49DE-86CF-4A05-B3CB-071A64E75A4A}"/>
          </ac:spMkLst>
        </pc:spChg>
      </pc:sldChg>
    </pc:docChg>
  </pc:docChgLst>
  <pc:docChgLst>
    <pc:chgData name="Olga Maksimenkova" userId="f2714537069f5c5f" providerId="LiveId" clId="{5523FD58-F61E-4853-AAE5-63C54F61E73C}"/>
    <pc:docChg chg="modSld">
      <pc:chgData name="Olga Maksimenkova" userId="f2714537069f5c5f" providerId="LiveId" clId="{5523FD58-F61E-4853-AAE5-63C54F61E73C}" dt="2018-03-15T09:31:45.755" v="1" actId="1076"/>
      <pc:docMkLst>
        <pc:docMk/>
      </pc:docMkLst>
      <pc:sldChg chg="addSp modSp">
        <pc:chgData name="Olga Maksimenkova" userId="f2714537069f5c5f" providerId="LiveId" clId="{5523FD58-F61E-4853-AAE5-63C54F61E73C}" dt="2018-03-15T09:31:45.755" v="1" actId="1076"/>
        <pc:sldMkLst>
          <pc:docMk/>
          <pc:sldMk cId="346204393" sldId="297"/>
        </pc:sldMkLst>
        <pc:spChg chg="add mod">
          <ac:chgData name="Olga Maksimenkova" userId="f2714537069f5c5f" providerId="LiveId" clId="{5523FD58-F61E-4853-AAE5-63C54F61E73C}" dt="2018-03-15T09:31:45.755" v="1" actId="1076"/>
          <ac:spMkLst>
            <pc:docMk/>
            <pc:sldMk cId="346204393" sldId="297"/>
            <ac:spMk id="4" creationId="{80058F47-4A6B-4DC2-8E2F-B8EBEE4864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09.03.2022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aspnet/core/mvc/models/file-uploads?view=aspnetcore-5.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fiddler" TargetMode="External"/><Relationship Id="rId2" Type="http://schemas.openxmlformats.org/officeDocument/2006/relationships/hyperlink" Target="https://www.urlencoder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tcode.com/csharp/httpclien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2135188" y="2060576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9a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9864" y="4149726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Введение в </a:t>
            </a:r>
            <a:r>
              <a:rPr lang="en-US" altLang="ru-RU" b="1" dirty="0">
                <a:solidFill>
                  <a:srgbClr val="009900"/>
                </a:solidFill>
              </a:rPr>
              <a:t>Web-</a:t>
            </a:r>
            <a:r>
              <a:rPr lang="ru-RU" altLang="ru-RU" b="1" dirty="0">
                <a:solidFill>
                  <a:srgbClr val="009900"/>
                </a:solidFill>
              </a:rPr>
              <a:t>приложения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058F47-4A6B-4DC2-8E2F-B8EBEE48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081" y="304800"/>
            <a:ext cx="459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Дисциплина «Программирование на </a:t>
            </a:r>
            <a:r>
              <a:rPr lang="en-US" altLang="ru-RU" dirty="0">
                <a:cs typeface="Arial" panose="020B0604020202020204" pitchFamily="34" charset="0"/>
              </a:rPr>
              <a:t>C#</a:t>
            </a:r>
            <a:r>
              <a:rPr lang="ru-RU" altLang="ru-RU" dirty="0"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Возврат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61135"/>
            <a:ext cx="11811000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Ваше приложение для решения квадратного уравнения очень понравилось школьникам, потому что им часто задают решать уравнения. Однако, пользоваться </a:t>
            </a:r>
            <a:r>
              <a:rPr lang="en-US" dirty="0">
                <a:solidFill>
                  <a:srgbClr val="000000"/>
                </a:solidFill>
              </a:rPr>
              <a:t>Web-</a:t>
            </a:r>
            <a:r>
              <a:rPr lang="ru-RU" dirty="0">
                <a:solidFill>
                  <a:srgbClr val="000000"/>
                </a:solidFill>
              </a:rPr>
              <a:t>приложением им для решения набора уравнений не удобно, они хотят автоматизации!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Школьники слышали, что приложение может возвращать </a:t>
            </a:r>
            <a:r>
              <a:rPr lang="en-US" dirty="0">
                <a:solidFill>
                  <a:srgbClr val="000000"/>
                </a:solidFill>
              </a:rPr>
              <a:t>JSON</a:t>
            </a:r>
            <a:r>
              <a:rPr lang="ru-RU" dirty="0">
                <a:solidFill>
                  <a:srgbClr val="000000"/>
                </a:solidFill>
              </a:rPr>
              <a:t>-документ в ответ на запрос, содержащий входные данные, они просят Вас реализовать данный функционал и вернуть им результат решения в виде </a:t>
            </a:r>
            <a:r>
              <a:rPr lang="en-US" dirty="0">
                <a:solidFill>
                  <a:srgbClr val="000000"/>
                </a:solidFill>
              </a:rPr>
              <a:t>JSON-</a:t>
            </a:r>
            <a:r>
              <a:rPr lang="ru-RU" dirty="0">
                <a:solidFill>
                  <a:srgbClr val="000000"/>
                </a:solidFill>
              </a:rPr>
              <a:t>объекта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{"x1": 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_x1&gt;,"x2":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x2&gt;}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>
                <a:latin typeface="Lucida Console" panose="020B0609040504020204" pitchFamily="49" charset="0"/>
              </a:rPr>
              <a:t>если два корня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{"x": 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_x&gt;}	</a:t>
            </a:r>
            <a:r>
              <a:rPr lang="ru-RU" dirty="0">
                <a:latin typeface="Lucida Console" panose="020B0609040504020204" pitchFamily="49" charset="0"/>
              </a:rPr>
              <a:t>			     если один корень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ru-RU" dirty="0">
                <a:latin typeface="Lucida Console" panose="020B0609040504020204" pitchFamily="49" charset="0"/>
              </a:rPr>
              <a:t>			     		     нет корней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Школьники попросили Вас при передаче на страницу параметра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handler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json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возвращать решение в виде </a:t>
            </a:r>
            <a:r>
              <a:rPr lang="en-US" dirty="0">
                <a:solidFill>
                  <a:srgbClr val="000000"/>
                </a:solidFill>
              </a:rPr>
              <a:t>JSON-</a:t>
            </a:r>
            <a:r>
              <a:rPr lang="ru-RU" dirty="0">
                <a:solidFill>
                  <a:srgbClr val="000000"/>
                </a:solidFill>
              </a:rPr>
              <a:t>объекта и написать им консольное приложение-клиент, которое может отправлять запрос на сервер и получать ответ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269378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Возврат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61134"/>
            <a:ext cx="116586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Знакомый, немного разбирающийся в </a:t>
            </a:r>
            <a:r>
              <a:rPr lang="en-US" dirty="0" err="1">
                <a:solidFill>
                  <a:srgbClr val="000000"/>
                </a:solidFill>
              </a:rPr>
              <a:t>ASP.Net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подсказал, что можно просто добавить в существующую страницу код для еще одного обработчика, который выполняется только при передаче параметра </a:t>
            </a:r>
            <a:r>
              <a:rPr lang="en-US" dirty="0">
                <a:latin typeface="Consolas" panose="020B0609020204030204" pitchFamily="49" charset="0"/>
              </a:rPr>
              <a:t>handler=json</a:t>
            </a:r>
            <a:r>
              <a:rPr lang="ru-RU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7B6B2-8C14-416C-8A86-8ED6A48AE8F0}"/>
              </a:ext>
            </a:extLst>
          </p:cNvPr>
          <p:cNvSpPr txBox="1"/>
          <p:nvPr/>
        </p:nvSpPr>
        <p:spPr>
          <a:xfrm>
            <a:off x="228600" y="1934217"/>
            <a:ext cx="1165860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OnGetJson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		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решаем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уравнение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 &gt;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x1, x2 });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x = x1});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ED0AA-3469-435B-8C64-F63F668609A7}"/>
              </a:ext>
            </a:extLst>
          </p:cNvPr>
          <p:cNvSpPr txBox="1"/>
          <p:nvPr/>
        </p:nvSpPr>
        <p:spPr>
          <a:xfrm>
            <a:off x="228600" y="4745018"/>
            <a:ext cx="1165860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Ваша задача – отладить работоспособность данного метода в браузере, получая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по указанным относительным адресам разные виды </a:t>
            </a:r>
            <a:r>
              <a:rPr lang="en-US" dirty="0">
                <a:solidFill>
                  <a:srgbClr val="000000"/>
                </a:solidFill>
              </a:rPr>
              <a:t>JSON-</a:t>
            </a:r>
            <a:r>
              <a:rPr lang="ru-RU" dirty="0">
                <a:solidFill>
                  <a:srgbClr val="000000"/>
                </a:solidFill>
              </a:rPr>
              <a:t>документов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sqeq?handler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=json&amp;a=1&amp;b=3&amp;c=1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sqeq?handler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=json&amp;a=1&amp;b=2&amp;c=1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sqeq?handler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=json&amp;a=1&amp;b=1&amp;c=1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Полная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JSON-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изация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35099"/>
            <a:ext cx="11582400" cy="5355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Осознав, что для решения большого количества уравнений школьник вынужден многократно вызывать вашу страницу (что, конечно же, отвратительно), вы, наконец, решаетесь реализовать пакетное решение в рамках все той же страницы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на вход вам будет передаваться </a:t>
            </a:r>
            <a:r>
              <a:rPr lang="en-US" dirty="0">
                <a:solidFill>
                  <a:srgbClr val="000000"/>
                </a:solidFill>
              </a:rPr>
              <a:t>JSON-</a:t>
            </a:r>
            <a:r>
              <a:rPr lang="ru-RU" dirty="0">
                <a:solidFill>
                  <a:srgbClr val="000000"/>
                </a:solidFill>
              </a:rPr>
              <a:t>документ с коллекцией коэффициентов уравнений, а на выходе вы должны предоставить коллекцию решений, конечно же, той же длины!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b="1" dirty="0">
                <a:latin typeface="Lucida Console" panose="020B0609040504020204" pitchFamily="49" charset="0"/>
              </a:rPr>
              <a:t>Пример входных данных: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b="1" dirty="0">
              <a:latin typeface="Lucida Console" panose="020B0609040504020204" pitchFamily="49" charset="0"/>
            </a:endParaRPr>
          </a:p>
          <a:p>
            <a:endParaRPr lang="ru-RU" b="1" dirty="0">
              <a:latin typeface="Lucida Console" panose="020B0609040504020204" pitchFamily="49" charset="0"/>
            </a:endParaRPr>
          </a:p>
          <a:p>
            <a:endParaRPr lang="ru-RU" b="1" dirty="0">
              <a:latin typeface="Lucida Console" panose="020B0609040504020204" pitchFamily="49" charset="0"/>
            </a:endParaRPr>
          </a:p>
          <a:p>
            <a:endParaRPr lang="ru-RU" b="1" dirty="0">
              <a:latin typeface="Lucida Console" panose="020B0609040504020204" pitchFamily="49" charset="0"/>
            </a:endParaRPr>
          </a:p>
          <a:p>
            <a:r>
              <a:rPr lang="ru-RU" b="1" dirty="0">
                <a:latin typeface="Lucida Console" panose="020B0609040504020204" pitchFamily="49" charset="0"/>
              </a:rPr>
              <a:t>Пример ответа: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723E-1B25-4A80-9728-37F6B02BB13C}"/>
              </a:ext>
            </a:extLst>
          </p:cNvPr>
          <p:cNvSpPr txBox="1"/>
          <p:nvPr/>
        </p:nvSpPr>
        <p:spPr>
          <a:xfrm>
            <a:off x="381000" y="2828835"/>
            <a:ext cx="48768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Lucida Console" panose="020B0609040504020204" pitchFamily="49" charset="0"/>
              </a:rPr>
              <a:t>[</a:t>
            </a:r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pt-BR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"a":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"b":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3,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"c":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},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pt-BR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"a":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"b":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2,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"c":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},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pt-BR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"a":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"b":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"c":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1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}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pt-BR" dirty="0">
                <a:latin typeface="Lucida Console" panose="020B0609040504020204" pitchFamily="49" charset="0"/>
              </a:rPr>
              <a:t>]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A5662-B2B7-4D87-83C8-339A427A0BBF}"/>
              </a:ext>
            </a:extLst>
          </p:cNvPr>
          <p:cNvSpPr txBox="1"/>
          <p:nvPr/>
        </p:nvSpPr>
        <p:spPr>
          <a:xfrm>
            <a:off x="381000" y="4485810"/>
            <a:ext cx="87546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"x1":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-4.118033988749895,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"x2":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-1.881966011250105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},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"x":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-1},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{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  <a:endParaRPr lang="ru-RU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14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Полная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JSON-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изация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B2A5F-CF58-4D71-B09C-B940AAC280DA}"/>
              </a:ext>
            </a:extLst>
          </p:cNvPr>
          <p:cNvSpPr txBox="1"/>
          <p:nvPr/>
        </p:nvSpPr>
        <p:spPr>
          <a:xfrm>
            <a:off x="1676400" y="1295401"/>
            <a:ext cx="8839200" cy="4401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OnPostBulkAsync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Request.EnableBuffering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sr.ReadToEndAsync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list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OnGetJson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49DE-86CF-4A05-B3CB-071A64E75A4A}"/>
              </a:ext>
            </a:extLst>
          </p:cNvPr>
          <p:cNvSpPr txBox="1"/>
          <p:nvPr/>
        </p:nvSpPr>
        <p:spPr>
          <a:xfrm>
            <a:off x="1676402" y="835099"/>
            <a:ext cx="8839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Разместите в файле </a:t>
            </a:r>
            <a:r>
              <a:rPr lang="en-US" dirty="0" err="1">
                <a:solidFill>
                  <a:srgbClr val="000000"/>
                </a:solidFill>
              </a:rPr>
              <a:t>SqEq.cshtml.cs</a:t>
            </a:r>
            <a:r>
              <a:rPr lang="ru-RU" dirty="0">
                <a:solidFill>
                  <a:srgbClr val="000000"/>
                </a:solidFill>
              </a:rPr>
              <a:t> следующий код: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6162-392D-4169-A361-58B41E00249C}"/>
              </a:ext>
            </a:extLst>
          </p:cNvPr>
          <p:cNvSpPr txBox="1"/>
          <p:nvPr/>
        </p:nvSpPr>
        <p:spPr>
          <a:xfrm>
            <a:off x="1676400" y="5922060"/>
            <a:ext cx="88392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n-lt"/>
              </a:rPr>
              <a:t>Добавьте к классу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SqEqModel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атрибут (разрешает внешнюю отправку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POST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):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IgnoreAntiforgeryToken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 = 2000)]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Полная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JSON-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изация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49DE-86CF-4A05-B3CB-071A64E75A4A}"/>
              </a:ext>
            </a:extLst>
          </p:cNvPr>
          <p:cNvSpPr txBox="1"/>
          <p:nvPr/>
        </p:nvSpPr>
        <p:spPr>
          <a:xfrm>
            <a:off x="1676402" y="835100"/>
            <a:ext cx="8915398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Напишите консольное приложение для считывания из командной строки коэффициентов произвольного количества уравнений для решения и отправки задач на сервер в виде </a:t>
            </a:r>
            <a:r>
              <a:rPr lang="en-US" dirty="0">
                <a:solidFill>
                  <a:srgbClr val="000000"/>
                </a:solidFill>
              </a:rPr>
              <a:t>JSON</a:t>
            </a:r>
            <a:r>
              <a:rPr lang="ru-RU" dirty="0">
                <a:solidFill>
                  <a:srgbClr val="000000"/>
                </a:solidFill>
              </a:rPr>
              <a:t>-документа методом </a:t>
            </a:r>
            <a:r>
              <a:rPr lang="en-US" dirty="0">
                <a:solidFill>
                  <a:srgbClr val="000000"/>
                </a:solidFill>
              </a:rPr>
              <a:t>POST </a:t>
            </a:r>
            <a:r>
              <a:rPr lang="ru-RU" dirty="0">
                <a:solidFill>
                  <a:srgbClr val="000000"/>
                </a:solidFill>
              </a:rPr>
              <a:t>на относительный адрес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SqEq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/?handler=bulk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Ваш приятель помог в написании кода для преобразования параметров из командной строки в </a:t>
            </a:r>
            <a:r>
              <a:rPr lang="en-US" dirty="0">
                <a:solidFill>
                  <a:srgbClr val="000000"/>
                </a:solidFill>
              </a:rPr>
              <a:t>JSON-</a:t>
            </a:r>
            <a:r>
              <a:rPr lang="ru-RU" dirty="0">
                <a:solidFill>
                  <a:srgbClr val="000000"/>
                </a:solidFill>
              </a:rPr>
              <a:t>документ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>
                <a:solidFill>
                  <a:srgbClr val="000000"/>
                </a:solidFill>
              </a:rPr>
              <a:t>с использованием классов из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</a:t>
            </a:r>
            <a:r>
              <a:rPr lang="en-US" dirty="0">
                <a:solidFill>
                  <a:srgbClr val="000000"/>
                </a:solidFill>
              </a:rPr>
              <a:t>):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6162-392D-4169-A361-58B41E00249C}"/>
              </a:ext>
            </a:extLst>
          </p:cNvPr>
          <p:cNvSpPr txBox="1"/>
          <p:nvPr/>
        </p:nvSpPr>
        <p:spPr>
          <a:xfrm>
            <a:off x="1663825" y="5410201"/>
            <a:ext cx="891539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+mn-lt"/>
              </a:rPr>
              <a:t>Напишите недостающий код для передачи уравнений на сервер (используйте заготовки кода из задачи 2)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и получения ответа с решениями.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65AA0-8D44-46F8-A8F2-454BCE8B3483}"/>
              </a:ext>
            </a:extLst>
          </p:cNvPr>
          <p:cNvSpPr txBox="1"/>
          <p:nvPr/>
        </p:nvSpPr>
        <p:spPr>
          <a:xfrm>
            <a:off x="1663824" y="2930585"/>
            <a:ext cx="8915398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BuildJsonForSqEq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coefficients)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col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coefficients.Length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(coefficients,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st.Split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col[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a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[0]), b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[1]), c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[2]) 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(col);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956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49DE-86CF-4A05-B3CB-071A64E75A4A}"/>
              </a:ext>
            </a:extLst>
          </p:cNvPr>
          <p:cNvSpPr txBox="1"/>
          <p:nvPr/>
        </p:nvSpPr>
        <p:spPr>
          <a:xfrm>
            <a:off x="990600" y="835099"/>
            <a:ext cx="10058400" cy="3170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Реализуйте возможность передачи </a:t>
            </a:r>
            <a:r>
              <a:rPr lang="en-US" sz="2000" dirty="0">
                <a:solidFill>
                  <a:srgbClr val="000000"/>
                </a:solidFill>
              </a:rPr>
              <a:t>JSON-</a:t>
            </a:r>
            <a:r>
              <a:rPr lang="ru-RU" sz="2000" dirty="0">
                <a:solidFill>
                  <a:srgbClr val="000000"/>
                </a:solidFill>
              </a:rPr>
              <a:t>файла через </a:t>
            </a:r>
            <a:r>
              <a:rPr lang="en-US" sz="2000" dirty="0">
                <a:solidFill>
                  <a:srgbClr val="000000"/>
                </a:solidFill>
              </a:rPr>
              <a:t>POST-</a:t>
            </a:r>
            <a:r>
              <a:rPr lang="ru-RU" sz="2000" dirty="0">
                <a:solidFill>
                  <a:srgbClr val="000000"/>
                </a:solidFill>
              </a:rPr>
              <a:t>форму в вашем приложении для решения набора квадратных уравнений.</a:t>
            </a:r>
            <a:endParaRPr lang="en-US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Обратите внимание: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0000"/>
                </a:solidFill>
              </a:rPr>
              <a:t>В форме необходимо использовать атрибут </a:t>
            </a:r>
            <a:r>
              <a:rPr lang="en-US" sz="2000" b="0" i="0" dirty="0" err="1">
                <a:solidFill>
                  <a:srgbClr val="0451A5"/>
                </a:solidFill>
                <a:effectLst/>
                <a:latin typeface="SFMono-Regular"/>
              </a:rPr>
              <a:t>enctype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"multipart/form-data"</a:t>
            </a:r>
            <a:r>
              <a:rPr lang="ru-RU" sz="20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0000"/>
                </a:solidFill>
              </a:rPr>
              <a:t>Поле для загрузки используйте вида 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&lt;input </a:t>
            </a:r>
            <a:r>
              <a:rPr lang="en-US" sz="2000" b="0" i="0" dirty="0">
                <a:solidFill>
                  <a:srgbClr val="0451A5"/>
                </a:solidFill>
                <a:effectLst/>
                <a:latin typeface="SFMono-Regular"/>
              </a:rPr>
              <a:t>type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"file"</a:t>
            </a:r>
            <a:r>
              <a:rPr lang="ru-RU" sz="2000" b="0" i="0" dirty="0">
                <a:solidFill>
                  <a:srgbClr val="A31515"/>
                </a:solidFill>
                <a:effectLst/>
                <a:latin typeface="SFMono-Regular"/>
              </a:rPr>
              <a:t> … 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</a:p>
          <a:p>
            <a:endParaRPr lang="ru-RU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Ознакомьтесь с материалом, который поможет Вам в решении задачи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https://docs.microsoft.com/ru-ru/aspnet/core/mvc/models/file-uploads?view=aspnetcore-5.0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8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Приложение-приветствие.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609600" y="1066800"/>
            <a:ext cx="114300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b="1" dirty="0">
                <a:solidFill>
                  <a:srgbClr val="000000"/>
                </a:solidFill>
              </a:rPr>
              <a:t>Создайте </a:t>
            </a:r>
            <a:r>
              <a:rPr lang="en-US" b="1" dirty="0">
                <a:solidFill>
                  <a:srgbClr val="000000"/>
                </a:solidFill>
              </a:rPr>
              <a:t>Web-</a:t>
            </a:r>
            <a:r>
              <a:rPr lang="ru-RU" b="1" dirty="0">
                <a:solidFill>
                  <a:srgbClr val="000000"/>
                </a:solidFill>
              </a:rPr>
              <a:t>приложение (</a:t>
            </a:r>
            <a:r>
              <a:rPr lang="en-US" b="1" dirty="0" err="1">
                <a:solidFill>
                  <a:srgbClr val="000000"/>
                </a:solidFill>
              </a:rPr>
              <a:t>ASP.Net</a:t>
            </a:r>
            <a:r>
              <a:rPr lang="en-US" b="1" dirty="0">
                <a:solidFill>
                  <a:srgbClr val="000000"/>
                </a:solidFill>
              </a:rPr>
              <a:t> Core Web Application</a:t>
            </a:r>
            <a:r>
              <a:rPr lang="ru-RU" b="1" dirty="0">
                <a:solidFill>
                  <a:srgbClr val="000000"/>
                </a:solidFill>
              </a:rPr>
              <a:t>) для приветствия пользователя, используя следующую разметку на странице </a:t>
            </a:r>
            <a:r>
              <a:rPr lang="en-US" b="1" dirty="0">
                <a:solidFill>
                  <a:srgbClr val="000000"/>
                </a:solidFill>
              </a:rPr>
              <a:t>Pages/</a:t>
            </a:r>
            <a:r>
              <a:rPr lang="en-US" b="1" dirty="0" err="1">
                <a:solidFill>
                  <a:srgbClr val="000000"/>
                </a:solidFill>
              </a:rPr>
              <a:t>Index.cshtml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4965D-3EDD-4B1B-BBE9-609301EF69CF}"/>
              </a:ext>
            </a:extLst>
          </p:cNvPr>
          <p:cNvSpPr txBox="1"/>
          <p:nvPr/>
        </p:nvSpPr>
        <p:spPr>
          <a:xfrm>
            <a:off x="609600" y="1713131"/>
            <a:ext cx="11430000" cy="4250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asp-page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="Index"&gt;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Request.Query[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="form-group"&gt;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имя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="form-control"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autocomplete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="off"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Request.Query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="submit"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-primary"&gt;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Отправить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1ED1-7F1B-402E-A534-EE5C15E05DC6}"/>
              </a:ext>
            </a:extLst>
          </p:cNvPr>
          <p:cNvSpPr txBox="1"/>
          <p:nvPr/>
        </p:nvSpPr>
        <p:spPr>
          <a:xfrm>
            <a:off x="609600" y="6075144"/>
            <a:ext cx="114300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Запустите приложение и убедитесь в его работоспособности. Обратите внимание на использование метода </a:t>
            </a:r>
            <a:r>
              <a:rPr lang="en-US" b="1" dirty="0">
                <a:solidFill>
                  <a:srgbClr val="000000"/>
                </a:solidFill>
              </a:rPr>
              <a:t>GET </a:t>
            </a:r>
            <a:r>
              <a:rPr lang="ru-RU" b="1" dirty="0">
                <a:solidFill>
                  <a:srgbClr val="000000"/>
                </a:solidFill>
              </a:rPr>
              <a:t>в форме для отправки данных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19974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Дополнительные задания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457200" y="1066801"/>
            <a:ext cx="1143000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Самостоятельно внесите следующие изменения в код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endParaRPr lang="ru-RU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b="1" dirty="0">
                <a:solidFill>
                  <a:srgbClr val="000000"/>
                </a:solidFill>
              </a:rPr>
              <a:t>Задайте имя с помощью непосредственного обращения к странице из адресной строки браузера. Не забывайте о необходимости использования </a:t>
            </a:r>
            <a:r>
              <a:rPr lang="en-US" b="1" dirty="0">
                <a:solidFill>
                  <a:srgbClr val="000000"/>
                </a:solidFill>
              </a:rPr>
              <a:t>URL-</a:t>
            </a:r>
            <a:r>
              <a:rPr lang="ru-RU" b="1" dirty="0">
                <a:solidFill>
                  <a:srgbClr val="000000"/>
                </a:solidFill>
              </a:rPr>
              <a:t>кодировки (можно использовать </a:t>
            </a:r>
            <a:r>
              <a:rPr lang="en-US" b="1" dirty="0">
                <a:solidFill>
                  <a:srgbClr val="000000"/>
                </a:solidFill>
                <a:hlinkClick r:id="rId2"/>
              </a:rPr>
              <a:t>https://www.urlencoder.org/</a:t>
            </a:r>
            <a:r>
              <a:rPr lang="ru-RU" b="1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Tx/>
              <a:buAutoNum type="arabicParenR"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b="1" dirty="0">
                <a:solidFill>
                  <a:srgbClr val="000000"/>
                </a:solidFill>
              </a:rPr>
              <a:t>Использовать </a:t>
            </a:r>
            <a:r>
              <a:rPr lang="en-US" b="1" dirty="0">
                <a:solidFill>
                  <a:srgbClr val="000000"/>
                </a:solidFill>
              </a:rPr>
              <a:t>GET </a:t>
            </a:r>
            <a:r>
              <a:rPr lang="ru-RU" b="1" dirty="0">
                <a:solidFill>
                  <a:srgbClr val="000000"/>
                </a:solidFill>
              </a:rPr>
              <a:t>не всегда правильно, поэтому переделайте форму так, чтобы отправка происходила с использованием метода </a:t>
            </a:r>
            <a:r>
              <a:rPr lang="en-US" b="1" dirty="0">
                <a:solidFill>
                  <a:srgbClr val="000000"/>
                </a:solidFill>
              </a:rPr>
              <a:t>POST </a:t>
            </a:r>
            <a:r>
              <a:rPr lang="ru-RU" b="1" dirty="0">
                <a:solidFill>
                  <a:srgbClr val="000000"/>
                </a:solidFill>
              </a:rPr>
              <a:t>и добейтесь работоспособности программы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endParaRPr lang="ru-RU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b="1" dirty="0">
                <a:solidFill>
                  <a:srgbClr val="000000"/>
                </a:solidFill>
              </a:rPr>
              <a:t>Решая задачу в п.2. учтите, что некоторые (</a:t>
            </a:r>
            <a:r>
              <a:rPr lang="en-US" b="1" dirty="0">
                <a:solidFill>
                  <a:srgbClr val="000000"/>
                </a:solidFill>
              </a:rPr>
              <a:t>“</a:t>
            </a:r>
            <a:r>
              <a:rPr lang="ru-RU" b="1" dirty="0">
                <a:solidFill>
                  <a:srgbClr val="000000"/>
                </a:solidFill>
              </a:rPr>
              <a:t>старые</a:t>
            </a:r>
            <a:r>
              <a:rPr lang="en-US" b="1" dirty="0">
                <a:solidFill>
                  <a:srgbClr val="000000"/>
                </a:solidFill>
              </a:rPr>
              <a:t>”</a:t>
            </a:r>
            <a:r>
              <a:rPr lang="ru-RU" b="1" dirty="0">
                <a:solidFill>
                  <a:srgbClr val="000000"/>
                </a:solidFill>
              </a:rPr>
              <a:t>) клиенты могут по-прежнему использовать метод </a:t>
            </a:r>
            <a:r>
              <a:rPr lang="en-US" b="1" dirty="0">
                <a:solidFill>
                  <a:srgbClr val="000000"/>
                </a:solidFill>
              </a:rPr>
              <a:t>GET</a:t>
            </a:r>
            <a:r>
              <a:rPr lang="ru-RU" b="1" dirty="0">
                <a:solidFill>
                  <a:srgbClr val="000000"/>
                </a:solidFill>
              </a:rPr>
              <a:t> для передачи данных, поэтому вы должны поддержать оба способа передачи.</a:t>
            </a:r>
          </a:p>
          <a:p>
            <a:pPr marL="342900" indent="-342900">
              <a:buFontTx/>
              <a:buAutoNum type="arabicParenR"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b="1" dirty="0">
                <a:solidFill>
                  <a:srgbClr val="000000"/>
                </a:solidFill>
              </a:rPr>
              <a:t>Выводите приветствие только если данные передаются на страницу. А форму показывайте, только если данных нет!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39741-A855-47C8-A0C2-9722CBE688A3}"/>
              </a:ext>
            </a:extLst>
          </p:cNvPr>
          <p:cNvSpPr txBox="1"/>
          <p:nvPr/>
        </p:nvSpPr>
        <p:spPr>
          <a:xfrm>
            <a:off x="454026" y="5468033"/>
            <a:ext cx="114300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При необходимости отладки </a:t>
            </a:r>
            <a:r>
              <a:rPr lang="en-US" b="1" dirty="0">
                <a:solidFill>
                  <a:srgbClr val="000000"/>
                </a:solidFill>
              </a:rPr>
              <a:t>HTTP-</a:t>
            </a:r>
            <a:r>
              <a:rPr lang="ru-RU" b="1" dirty="0">
                <a:solidFill>
                  <a:srgbClr val="000000"/>
                </a:solidFill>
              </a:rPr>
              <a:t>трафика используйте соответствующее ПО, например, </a:t>
            </a:r>
            <a:r>
              <a:rPr lang="en-US" b="1" dirty="0">
                <a:solidFill>
                  <a:srgbClr val="000000"/>
                </a:solidFill>
              </a:rPr>
              <a:t>Fiddler</a:t>
            </a:r>
            <a:r>
              <a:rPr lang="ru-RU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0000"/>
                </a:solidFill>
                <a:hlinkClick r:id="rId3"/>
              </a:rPr>
              <a:t>https://www.telerik.com/fiddler</a:t>
            </a:r>
            <a:endParaRPr lang="ru-RU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Клиент для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066800"/>
            <a:ext cx="838200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Напишите консольное приложение для отправки данных на страницу приложения-приветствия (задача 1) и получения ответа от сервера (по </a:t>
            </a:r>
            <a:r>
              <a:rPr lang="en-US" b="1" dirty="0">
                <a:solidFill>
                  <a:srgbClr val="000000"/>
                </a:solidFill>
              </a:rPr>
              <a:t>GET </a:t>
            </a:r>
            <a:r>
              <a:rPr lang="ru-RU" b="1" dirty="0">
                <a:solidFill>
                  <a:srgbClr val="000000"/>
                </a:solidFill>
              </a:rPr>
              <a:t>и</a:t>
            </a:r>
            <a:r>
              <a:rPr lang="en-US" b="1" dirty="0">
                <a:solidFill>
                  <a:srgbClr val="000000"/>
                </a:solidFill>
              </a:rPr>
              <a:t> POST</a:t>
            </a:r>
            <a:r>
              <a:rPr lang="ru-RU" b="1" dirty="0">
                <a:solidFill>
                  <a:srgbClr val="000000"/>
                </a:solidFill>
              </a:rPr>
              <a:t>). При решении используйте заготовки кода.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A4B9F-779B-47AB-AA33-77D442F733C2}"/>
              </a:ext>
            </a:extLst>
          </p:cNvPr>
          <p:cNvSpPr txBox="1"/>
          <p:nvPr/>
        </p:nvSpPr>
        <p:spPr>
          <a:xfrm>
            <a:off x="1828800" y="2218731"/>
            <a:ext cx="8382000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HTTP GET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System.Net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получение ответа от сервера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GET-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запрос)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адрес страницы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param&gt;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строка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returns&gt;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GetStringByHttpGet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wc.DownloadString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79E81-8019-4CD5-BED7-7FB9DE87BF02}"/>
              </a:ext>
            </a:extLst>
          </p:cNvPr>
          <p:cNvSpPr txBox="1"/>
          <p:nvPr/>
        </p:nvSpPr>
        <p:spPr>
          <a:xfrm>
            <a:off x="1828800" y="6145543"/>
            <a:ext cx="777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Обратите внимание, что отправлять </a:t>
            </a:r>
            <a:r>
              <a:rPr lang="en-US" sz="1400" dirty="0"/>
              <a:t>HTTP-</a:t>
            </a:r>
            <a:r>
              <a:rPr lang="ru-RU" sz="1400" dirty="0"/>
              <a:t>запросы и получать ответы можно и с помощью других библиотечных классов</a:t>
            </a:r>
            <a:r>
              <a:rPr lang="en-US" sz="1400" dirty="0"/>
              <a:t>: </a:t>
            </a:r>
            <a:r>
              <a:rPr lang="ru-RU" sz="1400" dirty="0">
                <a:hlinkClick r:id="rId2"/>
              </a:rPr>
              <a:t>https://zetcode.com/csharp/httpclient/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463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Клиент для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47279"/>
            <a:ext cx="107442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Отправка данных через </a:t>
            </a:r>
            <a:r>
              <a:rPr lang="en-US" b="1" dirty="0">
                <a:solidFill>
                  <a:srgbClr val="000000"/>
                </a:solidFill>
              </a:rPr>
              <a:t>POST </a:t>
            </a:r>
            <a:r>
              <a:rPr lang="ru-RU" b="1" dirty="0">
                <a:solidFill>
                  <a:srgbClr val="000000"/>
                </a:solidFill>
              </a:rPr>
              <a:t>и получение ответа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ru-RU" b="1" dirty="0">
                <a:solidFill>
                  <a:srgbClr val="000000"/>
                </a:solidFill>
              </a:rPr>
              <a:t>для строковых данных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Encoding.</a:t>
            </a:r>
            <a:r>
              <a:rPr lang="en-US" b="1" dirty="0">
                <a:latin typeface="Consolas" panose="020B0609020204030204" pitchFamily="49" charset="0"/>
              </a:rPr>
              <a:t>UTF8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.GetBytes(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):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F697E-B436-4161-80ED-6534EF684BEB}"/>
              </a:ext>
            </a:extLst>
          </p:cNvPr>
          <p:cNvSpPr txBox="1"/>
          <p:nvPr/>
        </p:nvSpPr>
        <p:spPr>
          <a:xfrm>
            <a:off x="457200" y="1676443"/>
            <a:ext cx="10744200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GetStringByHttpPost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"application/x-www-form-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HttpWebRequest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request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HttpWebRequest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WebRequest.Create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request.AutomaticDecompression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DecompressionMethods.GZip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DecompressionMethods.Deflate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request.ContentLength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dataBytes.Length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request.ContentType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(Stream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request.GetRequestStream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requestBody.Write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dataBytes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dataBytes.Length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HttpWebResponse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HttpWebResponse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(Stream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response.GetResponseStream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(stream))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reader.ReadToEnd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Клиент для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847278"/>
            <a:ext cx="10287000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000000"/>
                </a:solidFill>
              </a:rPr>
              <a:t>Обратите внимание!</a:t>
            </a:r>
          </a:p>
          <a:p>
            <a:pPr>
              <a:defRPr/>
            </a:pPr>
            <a:r>
              <a:rPr lang="ru-RU" sz="2000" dirty="0">
                <a:solidFill>
                  <a:srgbClr val="000000"/>
                </a:solidFill>
              </a:rPr>
              <a:t>При приеме данных через </a:t>
            </a:r>
            <a:r>
              <a:rPr lang="en-US" sz="2000" dirty="0">
                <a:solidFill>
                  <a:srgbClr val="000000"/>
                </a:solidFill>
              </a:rPr>
              <a:t>POST </a:t>
            </a:r>
            <a:r>
              <a:rPr lang="en-US" sz="2000" dirty="0" err="1">
                <a:solidFill>
                  <a:srgbClr val="000000"/>
                </a:solidFill>
              </a:rPr>
              <a:t>ASP.Net</a:t>
            </a:r>
            <a:r>
              <a:rPr lang="en-US" sz="2000" dirty="0">
                <a:solidFill>
                  <a:srgbClr val="000000"/>
                </a:solidFill>
              </a:rPr>
              <a:t> Core </a:t>
            </a:r>
            <a:r>
              <a:rPr lang="ru-RU" sz="2000" dirty="0">
                <a:solidFill>
                  <a:srgbClr val="000000"/>
                </a:solidFill>
              </a:rPr>
              <a:t>приложение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по умолчанию проверяет признак того, что форма не подделана. Скорее всего вы столкнетесь с этой ошибкой при попытке через </a:t>
            </a:r>
            <a:r>
              <a:rPr lang="en-US" sz="2000" dirty="0">
                <a:solidFill>
                  <a:srgbClr val="000000"/>
                </a:solidFill>
              </a:rPr>
              <a:t>POST </a:t>
            </a:r>
            <a:r>
              <a:rPr lang="ru-RU" sz="2000" dirty="0">
                <a:solidFill>
                  <a:srgbClr val="000000"/>
                </a:solidFill>
              </a:rPr>
              <a:t>отправить данные. Для отключения этой проверки необходимо установить на классе вашей модели, принимающей данные формы (наследуемой от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PageModel</a:t>
            </a:r>
            <a:r>
              <a:rPr lang="ru-RU" sz="2000" dirty="0">
                <a:solidFill>
                  <a:srgbClr val="000000"/>
                </a:solidFill>
              </a:rPr>
              <a:t>) атрибут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IgnoreAntiforgeryToken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(Order = 2000)]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000" dirty="0">
                <a:solidFill>
                  <a:srgbClr val="000000"/>
                </a:solidFill>
              </a:rPr>
              <a:t>Он отключает проверку.</a:t>
            </a:r>
          </a:p>
        </p:txBody>
      </p:sp>
    </p:spTree>
    <p:extLst>
      <p:ext uri="{BB962C8B-B14F-4D97-AF65-F5344CB8AC3E}">
        <p14:creationId xmlns:p14="http://schemas.microsoft.com/office/powerpoint/2010/main" val="33189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Квадратное уравнение.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1" y="825623"/>
            <a:ext cx="114300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0000"/>
                </a:solidFill>
              </a:rPr>
              <a:t>Школьники попросили вас написать для них </a:t>
            </a:r>
            <a:r>
              <a:rPr lang="en-US" b="1" dirty="0">
                <a:solidFill>
                  <a:srgbClr val="000000"/>
                </a:solidFill>
              </a:rPr>
              <a:t>Web</a:t>
            </a:r>
            <a:r>
              <a:rPr lang="ru-RU" b="1" dirty="0">
                <a:solidFill>
                  <a:srgbClr val="000000"/>
                </a:solidFill>
              </a:rPr>
              <a:t>-приложение, решающее квадратное уравнение вида </a:t>
            </a:r>
            <a:r>
              <a:rPr lang="en-US" b="1" dirty="0">
                <a:solidFill>
                  <a:srgbClr val="000000"/>
                </a:solidFill>
              </a:rPr>
              <a:t>ax</a:t>
            </a:r>
            <a:r>
              <a:rPr lang="en-US" b="1" baseline="30000" dirty="0">
                <a:solidFill>
                  <a:srgbClr val="000000"/>
                </a:solidFill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+bx+c=0</a:t>
            </a:r>
            <a:r>
              <a:rPr lang="ru-RU" b="1" dirty="0">
                <a:solidFill>
                  <a:srgbClr val="000000"/>
                </a:solidFill>
              </a:rPr>
              <a:t>.</a:t>
            </a:r>
            <a:endParaRPr lang="en-US" b="1" dirty="0">
              <a:solidFill>
                <a:srgbClr val="000000"/>
              </a:solidFill>
            </a:endParaRP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ru-RU" dirty="0">
                <a:solidFill>
                  <a:srgbClr val="000000"/>
                </a:solidFill>
              </a:rPr>
              <a:t>Поэтому Вы создаете</a:t>
            </a:r>
            <a:r>
              <a:rPr lang="en-US" dirty="0">
                <a:solidFill>
                  <a:srgbClr val="000000"/>
                </a:solidFill>
              </a:rPr>
              <a:t> Razor-</a:t>
            </a:r>
            <a:r>
              <a:rPr lang="ru-RU" dirty="0" err="1">
                <a:solidFill>
                  <a:srgbClr val="000000"/>
                </a:solidFill>
              </a:rPr>
              <a:t>страницу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SqEq.cshtml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добавляете в класс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SqEqModel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в файле фонового кода (</a:t>
            </a:r>
            <a:r>
              <a:rPr lang="en-US" dirty="0" err="1">
                <a:solidFill>
                  <a:srgbClr val="000000"/>
                </a:solidFill>
              </a:rPr>
              <a:t>SqEq.cshtml.cs</a:t>
            </a:r>
            <a:r>
              <a:rPr lang="ru-RU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определение свойств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для коэффициентов и строки с решением, а также код обработчика для метода </a:t>
            </a:r>
            <a:r>
              <a:rPr lang="en-US" dirty="0">
                <a:solidFill>
                  <a:srgbClr val="000000"/>
                </a:solidFill>
              </a:rPr>
              <a:t>GET</a:t>
            </a:r>
            <a:r>
              <a:rPr lang="ru-RU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C500C-1EE6-4131-837F-84FCD50A851C}"/>
              </a:ext>
            </a:extLst>
          </p:cNvPr>
          <p:cNvSpPr txBox="1"/>
          <p:nvPr/>
        </p:nvSpPr>
        <p:spPr>
          <a:xfrm>
            <a:off x="381000" y="2770392"/>
            <a:ext cx="11430000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Solution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]?.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]?.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]?.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Solution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]?.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48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Квадратное уравнение.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61135"/>
            <a:ext cx="109728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Затем в файл </a:t>
            </a:r>
            <a:r>
              <a:rPr lang="en-US" dirty="0" err="1">
                <a:solidFill>
                  <a:srgbClr val="000000"/>
                </a:solidFill>
              </a:rPr>
              <a:t>SqEq.cshtml.cs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добавляете код для обработки </a:t>
            </a:r>
            <a:r>
              <a:rPr lang="en-US" dirty="0">
                <a:solidFill>
                  <a:srgbClr val="000000"/>
                </a:solidFill>
              </a:rPr>
              <a:t>POST</a:t>
            </a:r>
            <a:r>
              <a:rPr lang="ru-RU" dirty="0">
                <a:solidFill>
                  <a:srgbClr val="000000"/>
                </a:solidFill>
              </a:rPr>
              <a:t>-запроса и, собственно, решения уравнения: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F4D5-68E7-41CB-8BB3-5A2373DECC07}"/>
              </a:ext>
            </a:extLst>
          </p:cNvPr>
          <p:cNvSpPr txBox="1"/>
          <p:nvPr/>
        </p:nvSpPr>
        <p:spPr>
          <a:xfrm>
            <a:off x="228600" y="1751270"/>
            <a:ext cx="10972800" cy="46166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b,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 = b * b - 4 * a * 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x1, x2;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 &gt;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x1 = -b 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 / 2 /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x2 = -b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 / 2 /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$"x&lt;sub&gt;1&lt;/sub&gt;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{x1: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/&gt;x&lt;sub&gt;2&lt;/sub&gt;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{x2: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x1 = -b / 2 /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$"x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{x1: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нет корней"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Solution;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RedirectToPage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SqEq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768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Квадратное уравнение.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2088A-F097-4D7A-BACB-71E0D575649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61134"/>
            <a:ext cx="109728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Остается только добавить сам код формы в </a:t>
            </a:r>
            <a:r>
              <a:rPr lang="en-US" dirty="0">
                <a:solidFill>
                  <a:srgbClr val="000000"/>
                </a:solidFill>
              </a:rPr>
              <a:t>Razor-</a:t>
            </a:r>
            <a:r>
              <a:rPr lang="ru-RU" dirty="0">
                <a:solidFill>
                  <a:srgbClr val="000000"/>
                </a:solidFill>
              </a:rPr>
              <a:t>страницу </a:t>
            </a:r>
            <a:r>
              <a:rPr lang="en-US" dirty="0" err="1">
                <a:solidFill>
                  <a:srgbClr val="000000"/>
                </a:solidFill>
              </a:rPr>
              <a:t>SqEq.cshtml</a:t>
            </a:r>
            <a:r>
              <a:rPr lang="ru-RU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AB3D0-0EAD-4B59-950F-2ED5F1BB20E8}"/>
              </a:ext>
            </a:extLst>
          </p:cNvPr>
          <p:cNvSpPr txBox="1"/>
          <p:nvPr/>
        </p:nvSpPr>
        <p:spPr>
          <a:xfrm>
            <a:off x="304800" y="1371601"/>
            <a:ext cx="10972800" cy="4401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asp-page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SqEq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="form-group"&gt;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="form-control"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Model.A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="form-group"&gt;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="form-control"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Model.B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="form-group"&gt;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="form-control"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placeholder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Model.C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="submit"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-primary"&gt;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Решение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Html.Raw(Model.Solution)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7B209-2B46-4D00-BA5D-14EC568DE6CC}"/>
              </a:ext>
            </a:extLst>
          </p:cNvPr>
          <p:cNvSpPr txBox="1"/>
          <p:nvPr/>
        </p:nvSpPr>
        <p:spPr>
          <a:xfrm>
            <a:off x="304800" y="5844540"/>
            <a:ext cx="109728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Самостоятельно улучшите логику работы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выводите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ru-RU" dirty="0">
                <a:solidFill>
                  <a:srgbClr val="000000"/>
                </a:solidFill>
              </a:rPr>
              <a:t>решение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r>
              <a:rPr lang="ru-RU" dirty="0">
                <a:solidFill>
                  <a:srgbClr val="000000"/>
                </a:solidFill>
              </a:rPr>
              <a:t> только если уместно, добавьте вывод уравнения. Скрывайте форму ввода при отображении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49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0AD6F-5008-4A2A-83BB-3F8D6AEB500F}">
  <ds:schemaRefs>
    <ds:schemaRef ds:uri="http://purl.org/dc/elements/1.1/"/>
    <ds:schemaRef ds:uri="9f61c0e5-f33d-4a7d-bb90-224c66941475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037DF0-7ADF-474E-8EAE-C953AE5343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9530F-B815-4B81-BD8C-4A503BB11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2307</Words>
  <Application>Microsoft Office PowerPoint</Application>
  <PresentationFormat>Широкоэкранный</PresentationFormat>
  <Paragraphs>236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Lucida Console</vt:lpstr>
      <vt:lpstr>SFMono-Regular</vt:lpstr>
      <vt:lpstr>Тема Office</vt:lpstr>
      <vt:lpstr>Модуль 3, практическое занятие 9a</vt:lpstr>
      <vt:lpstr>Задача 1. Приложение-приветствие.</vt:lpstr>
      <vt:lpstr>Задача 1. Дополнительные задания</vt:lpstr>
      <vt:lpstr>Задача 2. Клиент для Web-приложения.</vt:lpstr>
      <vt:lpstr>Задача 2. Клиент для Web-приложения.</vt:lpstr>
      <vt:lpstr>Задача 2. Клиент для Web-приложения.</vt:lpstr>
      <vt:lpstr>Задача 3. Квадратное уравнение.</vt:lpstr>
      <vt:lpstr>Задача 3. Квадратное уравнение.</vt:lpstr>
      <vt:lpstr>Задача 3. Квадратное уравнение.</vt:lpstr>
      <vt:lpstr>Задача 4. Возврат JSON</vt:lpstr>
      <vt:lpstr>Задача 4. Возврат JSON</vt:lpstr>
      <vt:lpstr>Задача 5. “Полная” JSON-изация</vt:lpstr>
      <vt:lpstr>Задача 5. “Полная” JSON-изация</vt:lpstr>
      <vt:lpstr>Задача 5. “Полная” JSON-изация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320</cp:revision>
  <cp:lastPrinted>1601-01-01T00:00:00Z</cp:lastPrinted>
  <dcterms:created xsi:type="dcterms:W3CDTF">1601-01-01T00:00:00Z</dcterms:created>
  <dcterms:modified xsi:type="dcterms:W3CDTF">2022-03-09T07:58:56Z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