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7" r:id="rId2"/>
    <p:sldId id="316" r:id="rId3"/>
    <p:sldId id="378" r:id="rId4"/>
    <p:sldId id="376" r:id="rId5"/>
    <p:sldId id="360" r:id="rId6"/>
    <p:sldId id="341" r:id="rId7"/>
    <p:sldId id="365" r:id="rId8"/>
    <p:sldId id="377" r:id="rId9"/>
    <p:sldId id="375" r:id="rId10"/>
    <p:sldId id="379" r:id="rId11"/>
    <p:sldId id="366" r:id="rId12"/>
    <p:sldId id="380" r:id="rId13"/>
    <p:sldId id="381" r:id="rId14"/>
    <p:sldId id="383" r:id="rId15"/>
    <p:sldId id="384" r:id="rId16"/>
    <p:sldId id="385" r:id="rId17"/>
    <p:sldId id="387" r:id="rId18"/>
    <p:sldId id="388" r:id="rId19"/>
    <p:sldId id="386" r:id="rId20"/>
    <p:sldId id="390" r:id="rId21"/>
    <p:sldId id="391" r:id="rId22"/>
  </p:sldIdLst>
  <p:sldSz cx="12192000" cy="6858000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6BA0C-5A76-4739-929E-7EAF6EC3B014}">
          <p14:sldIdLst>
            <p14:sldId id="297"/>
          </p14:sldIdLst>
        </p14:section>
        <p14:section name="Web API" id="{EF52314D-B5B6-4F2E-ADC4-4EB3E08E4108}">
          <p14:sldIdLst>
            <p14:sldId id="316"/>
            <p14:sldId id="378"/>
            <p14:sldId id="376"/>
            <p14:sldId id="360"/>
            <p14:sldId id="341"/>
            <p14:sldId id="365"/>
            <p14:sldId id="377"/>
            <p14:sldId id="375"/>
            <p14:sldId id="379"/>
            <p14:sldId id="366"/>
            <p14:sldId id="380"/>
          </p14:sldIdLst>
        </p14:section>
        <p14:section name="MVC" id="{D938A1C2-631E-40A8-9542-7200D1D88BCC}">
          <p14:sldIdLst>
            <p14:sldId id="381"/>
            <p14:sldId id="383"/>
            <p14:sldId id="384"/>
            <p14:sldId id="385"/>
            <p14:sldId id="387"/>
            <p14:sldId id="388"/>
            <p14:sldId id="386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132" autoAdjust="0"/>
  </p:normalViewPr>
  <p:slideViewPr>
    <p:cSldViewPr>
      <p:cViewPr varScale="1">
        <p:scale>
          <a:sx n="114" d="100"/>
          <a:sy n="114" d="100"/>
        </p:scale>
        <p:origin x="54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85E8BF3B-0A21-4C88-94FA-D8FFFCECDC33}"/>
    <pc:docChg chg="modSld">
      <pc:chgData name="Olga Maksimenkova" userId="f2714537069f5c5f" providerId="LiveId" clId="{85E8BF3B-0A21-4C88-94FA-D8FFFCECDC33}" dt="2018-03-01T11:45:48.875" v="2" actId="20577"/>
      <pc:docMkLst>
        <pc:docMk/>
      </pc:docMkLst>
      <pc:sldChg chg="modSp">
        <pc:chgData name="Olga Maksimenkova" userId="f2714537069f5c5f" providerId="LiveId" clId="{85E8BF3B-0A21-4C88-94FA-D8FFFCECDC33}" dt="2018-03-01T11:45:48.875" v="2" actId="20577"/>
        <pc:sldMkLst>
          <pc:docMk/>
          <pc:sldMk cId="346204393" sldId="297"/>
        </pc:sldMkLst>
        <pc:spChg chg="mod">
          <ac:chgData name="Olga Maksimenkova" userId="f2714537069f5c5f" providerId="LiveId" clId="{85E8BF3B-0A21-4C88-94FA-D8FFFCECDC33}" dt="2018-03-01T11:45:48.875" v="2" actId="20577"/>
          <ac:spMkLst>
            <pc:docMk/>
            <pc:sldMk cId="346204393" sldId="297"/>
            <ac:spMk id="2050" creationId="{00000000-0000-0000-0000-000000000000}"/>
          </ac:spMkLst>
        </pc:spChg>
      </pc:sldChg>
    </pc:docChg>
  </pc:docChgLst>
  <pc:docChgLst>
    <pc:chgData name="Olga Maksimenkova" userId="f2714537069f5c5f" providerId="LiveId" clId="{5523FD58-F61E-4853-AAE5-63C54F61E73C}"/>
    <pc:docChg chg="modSld">
      <pc:chgData name="Olga Maksimenkova" userId="f2714537069f5c5f" providerId="LiveId" clId="{5523FD58-F61E-4853-AAE5-63C54F61E73C}" dt="2018-03-15T09:31:45.755" v="1" actId="1076"/>
      <pc:docMkLst>
        <pc:docMk/>
      </pc:docMkLst>
      <pc:sldChg chg="addSp modSp">
        <pc:chgData name="Olga Maksimenkova" userId="f2714537069f5c5f" providerId="LiveId" clId="{5523FD58-F61E-4853-AAE5-63C54F61E73C}" dt="2018-03-15T09:31:45.755" v="1" actId="1076"/>
        <pc:sldMkLst>
          <pc:docMk/>
          <pc:sldMk cId="346204393" sldId="297"/>
        </pc:sldMkLst>
        <pc:spChg chg="add mod">
          <ac:chgData name="Olga Maksimenkova" userId="f2714537069f5c5f" providerId="LiveId" clId="{5523FD58-F61E-4853-AAE5-63C54F61E73C}" dt="2018-03-15T09:31:45.755" v="1" actId="1076"/>
          <ac:spMkLst>
            <pc:docMk/>
            <pc:sldMk cId="346204393" sldId="297"/>
            <ac:spMk id="4" creationId="{80058F47-4A6B-4DC2-8E2F-B8EBEE4864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11.03.2022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ore/extensions/dependency-injection-usag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mvc/12.1.php" TargetMode="External"/><Relationship Id="rId2" Type="http://schemas.openxmlformats.org/officeDocument/2006/relationships/hyperlink" Target="https://habr.com/ru/post/483202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url.s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990600" y="2060576"/>
            <a:ext cx="97536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9b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0600" y="4149726"/>
            <a:ext cx="9753600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Введение в </a:t>
            </a:r>
            <a:r>
              <a:rPr lang="en-US" altLang="ru-RU" b="1" dirty="0">
                <a:solidFill>
                  <a:srgbClr val="009900"/>
                </a:solidFill>
              </a:rPr>
              <a:t>Web API</a:t>
            </a:r>
          </a:p>
          <a:p>
            <a:pPr lvl="1" eaLnBrk="1" hangingPunct="1"/>
            <a:endParaRPr lang="en-US" altLang="ru-RU" b="1" dirty="0">
              <a:solidFill>
                <a:srgbClr val="009900"/>
              </a:solidFill>
            </a:endParaRPr>
          </a:p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Введение в </a:t>
            </a:r>
            <a:r>
              <a:rPr lang="en-US" altLang="ru-RU" b="1" dirty="0">
                <a:solidFill>
                  <a:srgbClr val="009900"/>
                </a:solidFill>
              </a:rPr>
              <a:t>MVC</a:t>
            </a:r>
          </a:p>
          <a:p>
            <a:pPr lvl="1" eaLnBrk="1" hangingPunct="1"/>
            <a:endParaRPr lang="ru-RU" altLang="ru-RU" b="1" dirty="0">
              <a:solidFill>
                <a:srgbClr val="0099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0058F47-4A6B-4DC2-8E2F-B8EBEE48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082" y="304800"/>
            <a:ext cx="459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cs typeface="Arial" panose="020B0604020202020204" pitchFamily="34" charset="0"/>
              </a:rPr>
              <a:t>Дисциплина «Программирование</a:t>
            </a:r>
            <a:r>
              <a:rPr lang="en-US" altLang="ru-RU" dirty="0">
                <a:cs typeface="Arial" panose="020B0604020202020204" pitchFamily="34" charset="0"/>
              </a:rPr>
              <a:t> </a:t>
            </a:r>
            <a:r>
              <a:rPr lang="ru-RU" altLang="ru-RU" dirty="0">
                <a:cs typeface="Arial" panose="020B0604020202020204" pitchFamily="34" charset="0"/>
              </a:rPr>
              <a:t>на </a:t>
            </a:r>
            <a:r>
              <a:rPr lang="en-US" altLang="ru-RU" dirty="0">
                <a:cs typeface="Arial" panose="020B0604020202020204" pitchFamily="34" charset="0"/>
              </a:rPr>
              <a:t>C#</a:t>
            </a:r>
            <a:r>
              <a:rPr lang="ru-RU" altLang="ru-RU" dirty="0"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Свободный идентификатор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847278"/>
            <a:ext cx="89154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Как вы знаете, идентификаторы должны быть уникальны, поэтому при добавлении товара, необходимо использовать уникальный </a:t>
            </a:r>
            <a:r>
              <a:rPr lang="en-US" dirty="0">
                <a:solidFill>
                  <a:srgbClr val="000000"/>
                </a:solidFill>
              </a:rPr>
              <a:t>id.</a:t>
            </a:r>
            <a:r>
              <a:rPr lang="ru-RU" dirty="0">
                <a:solidFill>
                  <a:srgbClr val="000000"/>
                </a:solidFill>
              </a:rPr>
              <a:t> Добавьте в класс контроллера соответствующий код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3ADA1-0F9E-4232-8051-2CE6111DBF4F}"/>
              </a:ext>
            </a:extLst>
          </p:cNvPr>
          <p:cNvSpPr txBox="1"/>
          <p:nvPr/>
        </p:nvSpPr>
        <p:spPr>
          <a:xfrm>
            <a:off x="1595284" y="2209800"/>
            <a:ext cx="8912942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()==0 ? 1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GetNextProductId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	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проверка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GetNextProductId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144D3-5B7B-4AB4-A66A-1B9E10E573BF}"/>
              </a:ext>
            </a:extLst>
          </p:cNvPr>
          <p:cNvSpPr txBox="1"/>
          <p:nvPr/>
        </p:nvSpPr>
        <p:spPr>
          <a:xfrm>
            <a:off x="1592826" y="4781511"/>
            <a:ext cx="8915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Проверьте с помощью браузера правильность нахождения следующего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свободного идентификатора.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Добавление товара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847279"/>
            <a:ext cx="8915400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Post(Product product)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(product);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AddProduct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Product product)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Post(product);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1600200" y="5226941"/>
            <a:ext cx="8915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Обратите внимание, что мы можем добавлять товар двумя способами: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передавая характеристики товара в виде полей формы:</a:t>
            </a:r>
          </a:p>
          <a:p>
            <a:r>
              <a:rPr lang="en-US" sz="1000" b="1" dirty="0"/>
              <a:t>curl -X POST -F Name=</a:t>
            </a:r>
            <a:r>
              <a:rPr lang="en-US" sz="1000" b="1" dirty="0" err="1"/>
              <a:t>someName</a:t>
            </a:r>
            <a:r>
              <a:rPr lang="en-US" sz="1000" b="1" dirty="0"/>
              <a:t> -F Price=123 https://localhost:44386/api/products/</a:t>
            </a:r>
          </a:p>
          <a:p>
            <a:endParaRPr lang="ru-RU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передавая характеристики товара в виде </a:t>
            </a:r>
            <a:r>
              <a:rPr lang="en-US" sz="1600" dirty="0"/>
              <a:t>JSON-</a:t>
            </a:r>
            <a:r>
              <a:rPr lang="ru-RU" sz="1600" dirty="0"/>
              <a:t>объекта:</a:t>
            </a:r>
          </a:p>
          <a:p>
            <a:r>
              <a:rPr lang="ru-RU" sz="1000" b="1" dirty="0" err="1"/>
              <a:t>curl</a:t>
            </a:r>
            <a:r>
              <a:rPr lang="ru-RU" sz="1000" b="1" dirty="0"/>
              <a:t> -X POST -H "</a:t>
            </a:r>
            <a:r>
              <a:rPr lang="ru-RU" sz="1000" b="1" dirty="0" err="1"/>
              <a:t>Content-Type</a:t>
            </a:r>
            <a:r>
              <a:rPr lang="ru-RU" sz="1000" b="1" dirty="0"/>
              <a:t>: </a:t>
            </a:r>
            <a:r>
              <a:rPr lang="ru-RU" sz="1000" b="1" dirty="0" err="1"/>
              <a:t>application</a:t>
            </a:r>
            <a:r>
              <a:rPr lang="ru-RU" sz="1000" b="1" dirty="0"/>
              <a:t>/</a:t>
            </a:r>
            <a:r>
              <a:rPr lang="ru-RU" sz="1000" b="1" dirty="0" err="1"/>
              <a:t>json</a:t>
            </a:r>
            <a:r>
              <a:rPr lang="ru-RU" sz="1000" b="1" dirty="0"/>
              <a:t>" -d "{\"</a:t>
            </a:r>
            <a:r>
              <a:rPr lang="ru-RU" sz="1000" b="1" dirty="0" err="1"/>
              <a:t>name</a:t>
            </a:r>
            <a:r>
              <a:rPr lang="ru-RU" sz="1000" b="1" dirty="0"/>
              <a:t>\":\"</a:t>
            </a:r>
            <a:r>
              <a:rPr lang="ru-RU" sz="1000" b="1" dirty="0" err="1"/>
              <a:t>JsonName</a:t>
            </a:r>
            <a:r>
              <a:rPr lang="ru-RU" sz="1000" b="1" dirty="0"/>
              <a:t>\",\"</a:t>
            </a:r>
            <a:r>
              <a:rPr lang="ru-RU" sz="1000" b="1" dirty="0" err="1"/>
              <a:t>price</a:t>
            </a:r>
            <a:r>
              <a:rPr lang="ru-RU" sz="1000" b="1" dirty="0"/>
              <a:t>\":1234}" </a:t>
            </a:r>
            <a:r>
              <a:rPr lang="en-US" sz="1000" b="1" dirty="0"/>
              <a:t>https://localhost:44386</a:t>
            </a:r>
            <a:r>
              <a:rPr lang="ru-RU" sz="1000" b="1" dirty="0"/>
              <a:t>/api/products/AddProduct/</a:t>
            </a:r>
          </a:p>
        </p:txBody>
      </p:sp>
    </p:spTree>
    <p:extLst>
      <p:ext uri="{BB962C8B-B14F-4D97-AF65-F5344CB8AC3E}">
        <p14:creationId xmlns:p14="http://schemas.microsoft.com/office/powerpoint/2010/main" val="331899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Изменение товара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01763"/>
            <a:ext cx="1051560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Put(Product product)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storedProduct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products.SingleOrDefault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storedProduct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storedProduct.Name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storedProduct.Price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storedProduct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914400" y="838201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Добавьте в код контроллера поддержку обработки метода </a:t>
            </a:r>
            <a:r>
              <a:rPr lang="en-US" sz="1600" dirty="0"/>
              <a:t>HTTP PUT </a:t>
            </a:r>
            <a:r>
              <a:rPr lang="ru-RU" sz="1600" dirty="0"/>
              <a:t>для обновления данных по товару</a:t>
            </a:r>
            <a:r>
              <a:rPr lang="en-US" sz="1600" dirty="0"/>
              <a:t>:</a:t>
            </a:r>
            <a:endParaRPr lang="ru-RU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595FC-6332-44EE-9189-B51852726DE4}"/>
              </a:ext>
            </a:extLst>
          </p:cNvPr>
          <p:cNvSpPr txBox="1"/>
          <p:nvPr/>
        </p:nvSpPr>
        <p:spPr>
          <a:xfrm>
            <a:off x="914400" y="5183395"/>
            <a:ext cx="10515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Обратите внимание, что изменение реализовано только через поля формы:</a:t>
            </a:r>
          </a:p>
          <a:p>
            <a:r>
              <a:rPr lang="en-US" sz="1400" dirty="0"/>
              <a:t>curl -X PUT -F Id=3 -F Name=</a:t>
            </a:r>
            <a:r>
              <a:rPr lang="en-US" sz="1400" dirty="0" err="1"/>
              <a:t>UpdatedName</a:t>
            </a:r>
            <a:r>
              <a:rPr lang="en-US" sz="1400" dirty="0"/>
              <a:t> -F Price=1234 https://localhost:44386/api/products/</a:t>
            </a:r>
          </a:p>
          <a:p>
            <a:endParaRPr lang="ru-RU" sz="1000" dirty="0"/>
          </a:p>
          <a:p>
            <a:endParaRPr lang="ru-RU" sz="1600" dirty="0"/>
          </a:p>
          <a:p>
            <a:r>
              <a:rPr lang="en-US" sz="1600" b="1" dirty="0"/>
              <a:t>TODO</a:t>
            </a:r>
            <a:r>
              <a:rPr lang="ru-RU" sz="1600" b="1" dirty="0"/>
              <a:t>: </a:t>
            </a:r>
            <a:r>
              <a:rPr lang="ru-RU" sz="1600" dirty="0"/>
              <a:t>самостоятельно реализуйте и протестируйте изменение товара через </a:t>
            </a:r>
            <a:r>
              <a:rPr lang="en-US" sz="1600" dirty="0"/>
              <a:t>JSON</a:t>
            </a:r>
            <a:br>
              <a:rPr lang="en-US" sz="1600" dirty="0"/>
            </a:br>
            <a:r>
              <a:rPr lang="ru-RU" sz="1600" dirty="0"/>
              <a:t>(подсказка</a:t>
            </a:r>
            <a:r>
              <a:rPr lang="en-US" sz="1600" dirty="0"/>
              <a:t>: </a:t>
            </a:r>
            <a:r>
              <a:rPr lang="ru-RU" sz="1600" dirty="0"/>
              <a:t>параметр метода необходимо пометить атрибутом </a:t>
            </a:r>
            <a:r>
              <a:rPr lang="en-US" sz="1600" dirty="0"/>
              <a:t>[</a:t>
            </a:r>
            <a:r>
              <a:rPr lang="en-US" sz="1600" dirty="0" err="1"/>
              <a:t>FromBody</a:t>
            </a:r>
            <a:r>
              <a:rPr lang="en-US" sz="1600" dirty="0"/>
              <a:t>]</a:t>
            </a:r>
            <a:r>
              <a:rPr lang="ru-RU" sz="1600" dirty="0"/>
              <a:t>)</a:t>
            </a:r>
            <a:r>
              <a:rPr lang="en-US" sz="1600" dirty="0"/>
              <a:t>.</a:t>
            </a:r>
            <a:endParaRPr lang="ru-RU" sz="1000" b="1" dirty="0"/>
          </a:p>
        </p:txBody>
      </p:sp>
    </p:spTree>
    <p:extLst>
      <p:ext uri="{BB962C8B-B14F-4D97-AF65-F5344CB8AC3E}">
        <p14:creationId xmlns:p14="http://schemas.microsoft.com/office/powerpoint/2010/main" val="140036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подготовка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457200" y="990600"/>
            <a:ext cx="107823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Создайте новый проект </a:t>
            </a:r>
            <a:r>
              <a:rPr lang="en-US" sz="1600" dirty="0" err="1"/>
              <a:t>ASP.Net</a:t>
            </a:r>
            <a:r>
              <a:rPr lang="en-US" sz="1600" dirty="0"/>
              <a:t> Core WebApp (Model-View-Controller) </a:t>
            </a:r>
            <a:r>
              <a:rPr lang="ru-RU" sz="1600" dirty="0"/>
              <a:t>под </a:t>
            </a:r>
            <a:r>
              <a:rPr lang="en-US" sz="1600" dirty="0" err="1"/>
              <a:t>.Net</a:t>
            </a:r>
            <a:r>
              <a:rPr lang="en-US" sz="1600" dirty="0"/>
              <a:t> 5 </a:t>
            </a:r>
            <a:r>
              <a:rPr lang="ru-RU" sz="1600" dirty="0"/>
              <a:t>или выше.</a:t>
            </a:r>
          </a:p>
          <a:p>
            <a:r>
              <a:rPr lang="ru-RU" sz="1600" dirty="0"/>
              <a:t>В данном проекте будем работать со списком товаров, получаемом из </a:t>
            </a:r>
            <a:r>
              <a:rPr lang="en-US" sz="1600" dirty="0"/>
              <a:t>JSON-</a:t>
            </a:r>
            <a:r>
              <a:rPr lang="ru-RU" sz="1600" dirty="0"/>
              <a:t>файла </a:t>
            </a:r>
            <a:r>
              <a:rPr lang="en-US" sz="1600" b="1" dirty="0" err="1"/>
              <a:t>products.json</a:t>
            </a:r>
            <a:r>
              <a:rPr lang="ru-RU" sz="1600" dirty="0"/>
              <a:t>, который вы найдете в </a:t>
            </a:r>
            <a:r>
              <a:rPr lang="en-US" sz="1600" dirty="0"/>
              <a:t>MS Teams.</a:t>
            </a:r>
            <a:r>
              <a:rPr lang="ru-RU" sz="1600" dirty="0"/>
              <a:t> Скопируйте его в проект в папку </a:t>
            </a:r>
            <a:r>
              <a:rPr lang="en-US" sz="1600" b="1" dirty="0" err="1"/>
              <a:t>wwwroot</a:t>
            </a:r>
            <a:r>
              <a:rPr lang="en-US" sz="1600" b="1" dirty="0"/>
              <a:t>/data</a:t>
            </a:r>
            <a:r>
              <a:rPr lang="en-US" sz="1600" dirty="0"/>
              <a:t>. </a:t>
            </a:r>
            <a:r>
              <a:rPr lang="ru-RU" sz="1600" dirty="0"/>
              <a:t>Пример представления товара:</a:t>
            </a:r>
            <a:endParaRPr lang="en-US" sz="1600" dirty="0"/>
          </a:p>
          <a:p>
            <a:endParaRPr lang="en-US" sz="1600" dirty="0"/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jenlooper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-light"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"Maker"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jenlooper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.......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.jpeg"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beautiful switch-on book light"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 craft items you have around the house, plus two LEDs and a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LilyPad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battery holder, to create a useful book light for reading in the dark."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"Ratings"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Также вам понадобятся </a:t>
            </a:r>
            <a:r>
              <a:rPr lang="en-US" sz="1600" dirty="0"/>
              <a:t>CSS-</a:t>
            </a:r>
            <a:r>
              <a:rPr lang="ru-RU" sz="1600" dirty="0"/>
              <a:t>стили из файла </a:t>
            </a:r>
            <a:r>
              <a:rPr lang="en-US" sz="1600" b="1" dirty="0"/>
              <a:t>site.css</a:t>
            </a:r>
            <a:r>
              <a:rPr lang="ru-RU" sz="1600" dirty="0"/>
              <a:t>, который необходимо разместить в папке </a:t>
            </a:r>
            <a:r>
              <a:rPr lang="en-US" sz="1600" b="1" dirty="0" err="1"/>
              <a:t>wwwroot</a:t>
            </a:r>
            <a:r>
              <a:rPr lang="en-US" sz="1600" b="1" dirty="0"/>
              <a:t>/</a:t>
            </a:r>
            <a:r>
              <a:rPr lang="en-US" sz="1600" b="1" dirty="0" err="1"/>
              <a:t>css</a:t>
            </a:r>
            <a:r>
              <a:rPr lang="ru-RU" sz="1600" b="1" dirty="0"/>
              <a:t> </a:t>
            </a:r>
            <a:r>
              <a:rPr lang="ru-RU" sz="1600" dirty="0"/>
              <a:t>(перезаписав файл).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7274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модели товара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1638300" y="981829"/>
            <a:ext cx="8915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 папку</a:t>
            </a:r>
            <a:r>
              <a:rPr lang="en-US" sz="1600" dirty="0"/>
              <a:t> Models </a:t>
            </a:r>
            <a:r>
              <a:rPr lang="ru-RU" sz="1600" dirty="0"/>
              <a:t>добавьте класс для представления товара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CEC2-84CF-4D60-B18F-475602D05AA6}"/>
              </a:ext>
            </a:extLst>
          </p:cNvPr>
          <p:cNvSpPr txBox="1"/>
          <p:nvPr/>
        </p:nvSpPr>
        <p:spPr>
          <a:xfrm>
            <a:off x="1638300" y="1542990"/>
            <a:ext cx="8915400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System.Text.Json.Serialization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JsonPropertyName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Ratings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=&gt;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JsonSerializer.Serialize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13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сервиса для получения списка товаров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304800" y="995738"/>
            <a:ext cx="1165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Создайте папку </a:t>
            </a:r>
            <a:r>
              <a:rPr lang="en-US" sz="1600" dirty="0">
                <a:latin typeface="Consolas" panose="020B0609020204030204" pitchFamily="49" charset="0"/>
              </a:rPr>
              <a:t>Services</a:t>
            </a:r>
            <a:r>
              <a:rPr lang="en-US" sz="1600" dirty="0"/>
              <a:t> </a:t>
            </a:r>
            <a:r>
              <a:rPr lang="ru-RU" sz="1600" dirty="0"/>
              <a:t>и добавьте класс для сервиса к которому будут обращаться все компоненты проекта для работы со списком товаров: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CEC2-84CF-4D60-B18F-475602D05AA6}"/>
              </a:ext>
            </a:extLst>
          </p:cNvPr>
          <p:cNvSpPr txBox="1"/>
          <p:nvPr/>
        </p:nvSpPr>
        <p:spPr>
          <a:xfrm>
            <a:off x="381000" y="1580513"/>
            <a:ext cx="11582400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JsonFileProductService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JsonFileProductService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IWebHostEnvironment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webHostEnvironment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WebHostEnvironment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webHostEnvironment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IWebHostEnvironment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WebHostEnvironment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Path.Combine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WebHostEnvironment.WebRootPath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"data"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products.json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jsonFileReader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&lt;Product[]&gt;(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jsonFileReader.ReadToEnd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PropertyNameCaseInsensitive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E3CC7-BC61-424E-905F-995C2A2087BC}"/>
              </a:ext>
            </a:extLst>
          </p:cNvPr>
          <p:cNvSpPr txBox="1"/>
          <p:nvPr/>
        </p:nvSpPr>
        <p:spPr>
          <a:xfrm>
            <a:off x="381000" y="5660449"/>
            <a:ext cx="11582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В метод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(файл </a:t>
            </a:r>
            <a:r>
              <a:rPr lang="ru-RU" sz="1400" dirty="0" err="1">
                <a:latin typeface="Consolas" panose="020B0609020204030204" pitchFamily="49" charset="0"/>
              </a:rPr>
              <a:t>Startup.cs</a:t>
            </a:r>
            <a:r>
              <a:rPr lang="ru-RU" sz="1400" dirty="0"/>
              <a:t>) добавьте строку: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JsonFileProductService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Документация по внедрению зависимостей: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hlinkClick r:id="rId2"/>
              </a:rPr>
              <a:t>https://docs.microsoft.com/ru-ru/dotnet/core/extensions/dependency-injection-usage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представления для списка товаров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304800" y="995737"/>
            <a:ext cx="10248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Создайте папку </a:t>
            </a:r>
            <a:r>
              <a:rPr lang="en-US" sz="1600" dirty="0"/>
              <a:t>Views/Products </a:t>
            </a:r>
            <a:r>
              <a:rPr lang="ru-RU" sz="1600" dirty="0"/>
              <a:t>и добавьте представление </a:t>
            </a:r>
            <a:r>
              <a:rPr lang="en-US" sz="1600" dirty="0" err="1"/>
              <a:t>Index.cshtml</a:t>
            </a:r>
            <a:r>
              <a:rPr lang="ru-RU" sz="1600" dirty="0"/>
              <a:t> со </a:t>
            </a:r>
            <a:r>
              <a:rPr lang="ru-RU" sz="1600"/>
              <a:t>следующим кодом: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CEC2-84CF-4D60-B18F-475602D05AA6}"/>
              </a:ext>
            </a:extLst>
          </p:cNvPr>
          <p:cNvSpPr txBox="1"/>
          <p:nvPr/>
        </p:nvSpPr>
        <p:spPr>
          <a:xfrm>
            <a:off x="304800" y="1496739"/>
            <a:ext cx="1165860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IEnumerable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&lt;Product&gt;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Список товаров"</a:t>
            </a:r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="text-center"&gt;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="display-4"&gt;</a:t>
            </a:r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Список товаров</a:t>
            </a:r>
            <a:r>
              <a:rPr lang="ru-RU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="card-columns"&gt;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(var product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Model)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="card"&gt;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background-image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('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product.Image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');"&gt;&lt;/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="card-body"&gt;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h5</a:t>
            </a:r>
            <a:r>
              <a:rPr lang="pt-B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="card-title"&gt;</a:t>
            </a:r>
            <a:r>
              <a:rPr lang="pt-B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@product.Title</a:t>
            </a:r>
            <a:r>
              <a:rPr lang="pt-B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h5</a:t>
            </a:r>
            <a:r>
              <a:rPr lang="pt-B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="card-footer"&gt;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small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="text-muted"&gt;&lt;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="/product/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@product.Id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/"&gt;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Перейти в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карточку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товара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small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="stylesheet"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="https://cdnjs.cloudflare.com/ajax/libs/font-awesome/4.7.0/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css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/font-awesome.min.css"&gt;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DBA9F-108B-4730-9CF0-EA2625B2C880}"/>
              </a:ext>
            </a:extLst>
          </p:cNvPr>
          <p:cNvSpPr txBox="1"/>
          <p:nvPr/>
        </p:nvSpPr>
        <p:spPr>
          <a:xfrm>
            <a:off x="304800" y="6329461"/>
            <a:ext cx="1005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Обратите внимание на тип модели для представления - </a:t>
            </a:r>
            <a:r>
              <a:rPr lang="en-US" sz="1400" dirty="0" err="1"/>
              <a:t>IEnumerable</a:t>
            </a:r>
            <a:r>
              <a:rPr lang="en-US" sz="1400" dirty="0"/>
              <a:t>&lt;Product&gt;</a:t>
            </a:r>
            <a:r>
              <a:rPr lang="ru-RU" sz="1400" dirty="0"/>
              <a:t> - он совпадает с типом возвращаемого значения из метода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381000" y="995738"/>
            <a:ext cx="1135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 папку </a:t>
            </a:r>
            <a:r>
              <a:rPr lang="en-US" sz="1600" dirty="0"/>
              <a:t>Controllers </a:t>
            </a:r>
            <a:r>
              <a:rPr lang="ru-RU" sz="1600" dirty="0"/>
              <a:t>добавьте новый класс-контроллер со следующим содержимым (обратите внимание на внедрение зависимостей</a:t>
            </a:r>
            <a:r>
              <a:rPr lang="en-US" sz="1600" dirty="0"/>
              <a:t>: </a:t>
            </a:r>
            <a:r>
              <a:rPr lang="ru-RU" sz="1600" dirty="0"/>
              <a:t>через конструктор</a:t>
            </a:r>
            <a:r>
              <a:rPr lang="en-US" sz="1600" dirty="0"/>
              <a:t> </a:t>
            </a:r>
            <a:r>
              <a:rPr lang="ru-RU" sz="1600" dirty="0"/>
              <a:t>передается сервис для доступа к списку товаров):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CEC2-84CF-4D60-B18F-475602D05AA6}"/>
              </a:ext>
            </a:extLst>
          </p:cNvPr>
          <p:cNvSpPr txBox="1"/>
          <p:nvPr/>
        </p:nvSpPr>
        <p:spPr>
          <a:xfrm>
            <a:off x="381000" y="1984272"/>
            <a:ext cx="11506200" cy="3293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Controller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JsonFileProductService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JsonFileProductService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ProductService.GetProducts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8C2F0-64AD-4C2B-99D2-F74FDEEBD847}"/>
              </a:ext>
            </a:extLst>
          </p:cNvPr>
          <p:cNvSpPr txBox="1"/>
          <p:nvPr/>
        </p:nvSpPr>
        <p:spPr>
          <a:xfrm>
            <a:off x="381000" y="5607167"/>
            <a:ext cx="9972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В метод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Configure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файла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Startup.cs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внесите изменения, касательно умалчиваемого контролера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endpoints.MapControllerRoute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name: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pattern: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"{controller=Products}/{action=Index}/{id?}"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1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итог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1638300" y="995737"/>
            <a:ext cx="8915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Проверьте работоспособность приложения в браузере: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8C2F0-64AD-4C2B-99D2-F74FDEEBD847}"/>
              </a:ext>
            </a:extLst>
          </p:cNvPr>
          <p:cNvSpPr txBox="1"/>
          <p:nvPr/>
        </p:nvSpPr>
        <p:spPr>
          <a:xfrm>
            <a:off x="1551264" y="6288262"/>
            <a:ext cx="872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+mn-lt"/>
              </a:rPr>
              <a:t>Обратите внимание, что переход на карточку товара пока не работает..</a:t>
            </a:r>
          </a:p>
          <a:p>
            <a:r>
              <a:rPr lang="ru-RU" sz="1400" dirty="0">
                <a:solidFill>
                  <a:srgbClr val="000000"/>
                </a:solidFill>
                <a:latin typeface="+mn-lt"/>
              </a:rPr>
              <a:t>Самое время исправить это в следующем задании...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C60471-595B-4B5B-85C4-287D7097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384838"/>
            <a:ext cx="7609601" cy="48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представления для карточки товара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1638300" y="995737"/>
            <a:ext cx="8915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 папку </a:t>
            </a:r>
            <a:r>
              <a:rPr lang="en-US" sz="1600" dirty="0"/>
              <a:t>Views/Products </a:t>
            </a:r>
            <a:r>
              <a:rPr lang="ru-RU" sz="1600" dirty="0"/>
              <a:t>добавьте представление </a:t>
            </a:r>
            <a:r>
              <a:rPr lang="en-US" sz="1600" dirty="0" err="1"/>
              <a:t>ViewItem.cshtml</a:t>
            </a:r>
            <a:r>
              <a:rPr lang="ru-RU" sz="1600" dirty="0"/>
              <a:t> с содержимым: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CEC2-84CF-4D60-B18F-475602D05AA6}"/>
              </a:ext>
            </a:extLst>
          </p:cNvPr>
          <p:cNvSpPr txBox="1"/>
          <p:nvPr/>
        </p:nvSpPr>
        <p:spPr>
          <a:xfrm>
            <a:off x="1638300" y="1496739"/>
            <a:ext cx="8915400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Product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Model.Title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="text-center"&gt;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="display-4"&gt;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@Model.Title</a:t>
            </a:r>
            <a:r>
              <a:rPr lang="pt-B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Model.Image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="card-body"&gt;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="card-text"&gt;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@Model.Description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8C2F0-64AD-4C2B-99D2-F74FDEEBD847}"/>
              </a:ext>
            </a:extLst>
          </p:cNvPr>
          <p:cNvSpPr txBox="1"/>
          <p:nvPr/>
        </p:nvSpPr>
        <p:spPr>
          <a:xfrm>
            <a:off x="1638300" y="6329461"/>
            <a:ext cx="872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Обратите внимание на тип модели для представления – </a:t>
            </a:r>
            <a:r>
              <a:rPr lang="en-US" sz="1400" dirty="0"/>
              <a:t>Product</a:t>
            </a:r>
            <a:r>
              <a:rPr lang="ru-RU" sz="1400" dirty="0"/>
              <a:t> – объект этого типа должен передаваться в представление для отображения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(HTTP)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5FC4-6162-4F3F-A8BD-EF6A6F5D7DB8}"/>
              </a:ext>
            </a:extLst>
          </p:cNvPr>
          <p:cNvSpPr txBox="1"/>
          <p:nvPr/>
        </p:nvSpPr>
        <p:spPr>
          <a:xfrm>
            <a:off x="1714500" y="1066800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1400" b="1" dirty="0">
                <a:solidFill>
                  <a:srgbClr val="202122"/>
                </a:solidFill>
              </a:rPr>
              <a:t>API</a:t>
            </a:r>
            <a:r>
              <a:rPr lang="ru-RU" sz="1400" dirty="0">
                <a:solidFill>
                  <a:srgbClr val="202122"/>
                </a:solidFill>
              </a:rPr>
              <a:t> </a:t>
            </a:r>
            <a:r>
              <a:rPr lang="ru-RU" sz="1400" b="1" dirty="0">
                <a:solidFill>
                  <a:srgbClr val="202122"/>
                </a:solidFill>
              </a:rPr>
              <a:t>(</a:t>
            </a:r>
            <a:r>
              <a:rPr lang="en-US" sz="1400" b="1" dirty="0">
                <a:solidFill>
                  <a:srgbClr val="202122"/>
                </a:solidFill>
              </a:rPr>
              <a:t>A</a:t>
            </a:r>
            <a:r>
              <a:rPr lang="ru-RU" sz="1400" b="1" dirty="0" err="1">
                <a:solidFill>
                  <a:srgbClr val="202122"/>
                </a:solidFill>
              </a:rPr>
              <a:t>pplication</a:t>
            </a:r>
            <a:r>
              <a:rPr lang="ru-RU" sz="1400" b="1" dirty="0">
                <a:solidFill>
                  <a:srgbClr val="202122"/>
                </a:solidFill>
              </a:rPr>
              <a:t> </a:t>
            </a:r>
            <a:r>
              <a:rPr lang="en-US" sz="1400" b="1" dirty="0">
                <a:solidFill>
                  <a:srgbClr val="202122"/>
                </a:solidFill>
              </a:rPr>
              <a:t>P</a:t>
            </a:r>
            <a:r>
              <a:rPr lang="ru-RU" sz="1400" b="1" dirty="0" err="1">
                <a:solidFill>
                  <a:srgbClr val="202122"/>
                </a:solidFill>
              </a:rPr>
              <a:t>rogramming</a:t>
            </a:r>
            <a:r>
              <a:rPr lang="ru-RU" sz="1400" b="1" dirty="0">
                <a:solidFill>
                  <a:srgbClr val="202122"/>
                </a:solidFill>
              </a:rPr>
              <a:t> </a:t>
            </a:r>
            <a:r>
              <a:rPr lang="en-US" sz="1400" b="1" dirty="0">
                <a:solidFill>
                  <a:srgbClr val="202122"/>
                </a:solidFill>
              </a:rPr>
              <a:t>I</a:t>
            </a:r>
            <a:r>
              <a:rPr lang="ru-RU" sz="1400" b="1" dirty="0" err="1">
                <a:solidFill>
                  <a:srgbClr val="202122"/>
                </a:solidFill>
              </a:rPr>
              <a:t>nterface</a:t>
            </a:r>
            <a:r>
              <a:rPr lang="ru-RU" sz="1400" b="1" dirty="0">
                <a:solidFill>
                  <a:srgbClr val="202122"/>
                </a:solidFill>
              </a:rPr>
              <a:t> </a:t>
            </a:r>
            <a:r>
              <a:rPr lang="en-US" sz="1400" b="1" dirty="0">
                <a:solidFill>
                  <a:srgbClr val="202122"/>
                </a:solidFill>
              </a:rPr>
              <a:t>– </a:t>
            </a:r>
            <a:r>
              <a:rPr lang="ru-RU" sz="1400" b="1" dirty="0">
                <a:solidFill>
                  <a:srgbClr val="202122"/>
                </a:solidFill>
              </a:rPr>
              <a:t>программный интерфейс приложения) — </a:t>
            </a:r>
            <a:r>
              <a:rPr lang="ru-RU" sz="1400" dirty="0">
                <a:solidFill>
                  <a:srgbClr val="202122"/>
                </a:solidFill>
              </a:rPr>
              <a:t>описание способов (набор классов, процедур, функций, структур или констант), которыми одна компьютерная программа может взаимодействовать с другой программой. Обычно входит в описание какого-либо интернет-протокола (например, RFC), программного каркаса (фреймворка) или стандарта вызовов функций операционной системы. Часто реализуется отдельной программной библиотекой или сервисом операционной системы. Используется программистами при написании всевозможных приложений.</a:t>
            </a: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b="1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en-US" sz="1400" dirty="0">
              <a:solidFill>
                <a:srgbClr val="202122"/>
              </a:solidFill>
            </a:endParaRPr>
          </a:p>
          <a:p>
            <a:pPr lvl="0">
              <a:defRPr/>
            </a:pPr>
            <a:endParaRPr lang="ru-RU" sz="1400" dirty="0">
              <a:solidFill>
                <a:srgbClr val="202122"/>
              </a:solidFill>
            </a:endParaRP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https://docs.microsoft.com/ru-ru/aspnet/core/tutorials/first-web-api?view=aspnetcore-5.0&amp;tabs=visual-studio</a:t>
            </a:r>
            <a:endParaRPr lang="ru-RU" sz="1400" dirty="0">
              <a:solidFill>
                <a:srgbClr val="000000"/>
              </a:solidFill>
            </a:endParaRP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7E101E15-47EF-44C3-BAC4-659EED61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613666"/>
            <a:ext cx="8893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accent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accent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>
                <a:solidFill>
                  <a:schemeClr val="accent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ru-RU" dirty="0">
                <a:solidFill>
                  <a:schemeClr val="accent6"/>
                </a:solidFill>
              </a:rPr>
              <a:t>API – </a:t>
            </a:r>
            <a:r>
              <a:rPr lang="ru-RU" altLang="ru-RU" dirty="0">
                <a:solidFill>
                  <a:schemeClr val="accent6"/>
                </a:solidFill>
              </a:rPr>
              <a:t>окно в мир (ключ к автоматизированному использованию вашего сервиса)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848AFF-5400-41C3-BE67-E008E6B4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46" y="3326814"/>
            <a:ext cx="3797709" cy="31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модификация контроллера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304800" y="995738"/>
            <a:ext cx="1158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класс-контроллер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ProductsController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добавьте метод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для обработки адресов вида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/product/&lt;id_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товара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CEC2-84CF-4D60-B18F-475602D05AA6}"/>
              </a:ext>
            </a:extLst>
          </p:cNvPr>
          <p:cNvSpPr txBox="1"/>
          <p:nvPr/>
        </p:nvSpPr>
        <p:spPr>
          <a:xfrm>
            <a:off x="381000" y="1623156"/>
            <a:ext cx="11506200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[Route(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"product/{id}"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View(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ViewItem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ProductService.GetProducts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().First(x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id));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8C2F0-64AD-4C2B-99D2-F74FDEEBD847}"/>
              </a:ext>
            </a:extLst>
          </p:cNvPr>
          <p:cNvSpPr txBox="1"/>
          <p:nvPr/>
        </p:nvSpPr>
        <p:spPr>
          <a:xfrm>
            <a:off x="377505" y="2870942"/>
            <a:ext cx="1150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Обратите внимание, что метод использует сервис для получения списка товаров, разработанный ранее и </a:t>
            </a:r>
            <a:r>
              <a:rPr lang="en-US" dirty="0">
                <a:latin typeface="+mn-lt"/>
              </a:rPr>
              <a:t>LINQ </a:t>
            </a:r>
            <a:r>
              <a:rPr lang="ru-RU" dirty="0">
                <a:latin typeface="+mn-lt"/>
              </a:rPr>
              <a:t>для нахождения запрашиваемого товара по идентификатору. После этого найденный товар в качестве модели передается в представление </a:t>
            </a:r>
            <a:r>
              <a:rPr lang="en-US" dirty="0" err="1">
                <a:latin typeface="+mn-lt"/>
              </a:rPr>
              <a:t>ViewItem.cshtml</a:t>
            </a:r>
            <a:r>
              <a:rPr lang="ru-RU" dirty="0">
                <a:latin typeface="+mn-lt"/>
              </a:rPr>
              <a:t>, созданное ранее.</a:t>
            </a:r>
            <a:endParaRPr lang="en-US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B823D9-B1D9-46F1-915F-7379AD18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72508"/>
            <a:ext cx="1598963" cy="2880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5AE6AD-CF42-4BB0-AF83-BD1EF6E9D6F6}"/>
              </a:ext>
            </a:extLst>
          </p:cNvPr>
          <p:cNvSpPr txBox="1"/>
          <p:nvPr/>
        </p:nvSpPr>
        <p:spPr>
          <a:xfrm>
            <a:off x="2743200" y="3946537"/>
            <a:ext cx="906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Если вы все сделали верно, то при переходе в карточку товара вы увидите единственный товар. Обратите внимание на адаптивность полученной страницы (см. на скриншоте меню справа вверху).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03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каталог товаров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9B773-1CF3-4125-AD75-A083DDE7369A}"/>
              </a:ext>
            </a:extLst>
          </p:cNvPr>
          <p:cNvSpPr txBox="1"/>
          <p:nvPr/>
        </p:nvSpPr>
        <p:spPr>
          <a:xfrm>
            <a:off x="228600" y="995738"/>
            <a:ext cx="11811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аналогии со списком товаров добавьте в </a:t>
            </a:r>
            <a:r>
              <a:rPr lang="en-US" dirty="0"/>
              <a:t>MVC-</a:t>
            </a:r>
            <a:r>
              <a:rPr lang="ru-RU" dirty="0"/>
              <a:t>приложение вывод информации по списку разделов (рубрик).</a:t>
            </a:r>
          </a:p>
          <a:p>
            <a:r>
              <a:rPr lang="ru-RU" dirty="0"/>
              <a:t>Источник для хранения разделов определите на свое усмотрение.</a:t>
            </a:r>
          </a:p>
          <a:p>
            <a:r>
              <a:rPr lang="ru-RU" dirty="0"/>
              <a:t>Для решения задачи вам потребуется создать новый контроллер (нагромождать текущий неразумно) и представления для вывода списка разделов и конкретного раздела пользователю.</a:t>
            </a:r>
          </a:p>
          <a:p>
            <a:endParaRPr lang="ru-RU" dirty="0"/>
          </a:p>
          <a:p>
            <a:r>
              <a:rPr lang="ru-RU" b="1" dirty="0"/>
              <a:t>Дополнительное задание:</a:t>
            </a:r>
          </a:p>
          <a:p>
            <a:r>
              <a:rPr lang="ru-RU" dirty="0"/>
              <a:t>Добавьте в </a:t>
            </a:r>
            <a:r>
              <a:rPr lang="en-US" dirty="0"/>
              <a:t>JSON </a:t>
            </a:r>
            <a:r>
              <a:rPr lang="ru-RU" dirty="0"/>
              <a:t>с товарами ссылку на принадлежность товара конкретному разделу и реализуйте вывод списка товаров в каждом разделе.</a:t>
            </a:r>
          </a:p>
        </p:txBody>
      </p:sp>
      <p:pic>
        <p:nvPicPr>
          <p:cNvPr id="10" name="Picture 2" descr="Факторы успеха личности - Mentamore">
            <a:extLst>
              <a:ext uri="{FF2B5EF4-FFF2-40B4-BE49-F238E27FC236}">
                <a16:creationId xmlns:a16="http://schemas.microsoft.com/office/drawing/2014/main" id="{45030B5F-4C8E-4995-8A18-D1D7CF25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98" y="4244624"/>
            <a:ext cx="4953702" cy="24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4F704-7BA8-4957-86FC-5C6DA6FE1F6A}"/>
              </a:ext>
            </a:extLst>
          </p:cNvPr>
          <p:cNvSpPr txBox="1"/>
          <p:nvPr/>
        </p:nvSpPr>
        <p:spPr>
          <a:xfrm>
            <a:off x="533400" y="1079332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REST 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Representational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Transfer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«передача состояния представления»)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архитектурный стиль взаимодействия компонентов распределённого приложения в сети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термин введен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Roy Thomas Fielding)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REST представляет собой согласованный набор ограничений, учитываемых при проектировании распределённой системы</a:t>
            </a:r>
            <a:r>
              <a:rPr lang="ru-RU" dirty="0">
                <a:solidFill>
                  <a:srgbClr val="202122"/>
                </a:solidFill>
              </a:rPr>
              <a:t>, в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определённых случаях приводящих к повышению производительности и упрощению архитектуры.</a:t>
            </a:r>
          </a:p>
          <a:p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широком смысле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компоненты в REST взаимодействуют наподобие взаимодействия клиентов и серверов в </a:t>
            </a:r>
            <a:r>
              <a:rPr lang="en-US" dirty="0">
                <a:solidFill>
                  <a:srgbClr val="202122"/>
                </a:solidFill>
              </a:rPr>
              <a:t>WWW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REST является альтернативой </a:t>
            </a:r>
            <a:r>
              <a:rPr lang="ru-RU" dirty="0">
                <a:solidFill>
                  <a:srgbClr val="202122"/>
                </a:solidFill>
              </a:rPr>
              <a:t>другим вариантам 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RPC (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SOAP, COM+,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dirty="0">
                <a:solidFill>
                  <a:srgbClr val="202122"/>
                </a:solidFill>
              </a:rPr>
              <a:t>…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ru-RU" dirty="0">
              <a:solidFill>
                <a:srgbClr val="202122"/>
              </a:solidFill>
            </a:endParaRPr>
          </a:p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Требования к архитектуре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Модель клиент-сервер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Отсутствие состояния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Кэширование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Единообразие интерфейса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Слои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Код по требованию (необязательное ограничение)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8E74A-ECF6-43A3-AB33-EA400494DFD1}"/>
              </a:ext>
            </a:extLst>
          </p:cNvPr>
          <p:cNvSpPr txBox="1"/>
          <p:nvPr/>
        </p:nvSpPr>
        <p:spPr>
          <a:xfrm>
            <a:off x="1661652" y="6398696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https://www.ics.uci.edu/~fielding/pubs/dissertation/rest_arch_style.htm</a:t>
            </a:r>
          </a:p>
        </p:txBody>
      </p:sp>
    </p:spTree>
    <p:extLst>
      <p:ext uri="{BB962C8B-B14F-4D97-AF65-F5344CB8AC3E}">
        <p14:creationId xmlns:p14="http://schemas.microsoft.com/office/powerpoint/2010/main" val="28198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список товаров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5FC4-6162-4F3F-A8BD-EF6A6F5D7DB8}"/>
              </a:ext>
            </a:extLst>
          </p:cNvPr>
          <p:cNvSpPr txBox="1"/>
          <p:nvPr/>
        </p:nvSpPr>
        <p:spPr>
          <a:xfrm>
            <a:off x="381000" y="1066800"/>
            <a:ext cx="11563824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b="1" dirty="0">
                <a:solidFill>
                  <a:srgbClr val="000000"/>
                </a:solidFill>
              </a:rPr>
              <a:t>Создайте с помощью мастера в </a:t>
            </a:r>
            <a:r>
              <a:rPr lang="en-US" b="1" dirty="0">
                <a:solidFill>
                  <a:srgbClr val="000000"/>
                </a:solidFill>
              </a:rPr>
              <a:t>Visual Studio </a:t>
            </a:r>
            <a:r>
              <a:rPr lang="ru-RU" b="1" dirty="0">
                <a:solidFill>
                  <a:srgbClr val="000000"/>
                </a:solidFill>
              </a:rPr>
              <a:t>новый проект </a:t>
            </a:r>
            <a:r>
              <a:rPr lang="en-US" b="1" dirty="0">
                <a:solidFill>
                  <a:srgbClr val="000000"/>
                </a:solidFill>
              </a:rPr>
              <a:t>Web API</a:t>
            </a:r>
            <a:r>
              <a:rPr lang="ru-RU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ASP.Net</a:t>
            </a:r>
            <a:r>
              <a:rPr lang="en-US" b="1" dirty="0">
                <a:solidFill>
                  <a:srgbClr val="000000"/>
                </a:solidFill>
              </a:rPr>
              <a:t> Core Web API</a:t>
            </a:r>
            <a:r>
              <a:rPr lang="ru-RU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endParaRPr lang="ru-RU" b="1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ru-RU" b="1" dirty="0">
                <a:solidFill>
                  <a:srgbClr val="000000"/>
                </a:solidFill>
              </a:rPr>
              <a:t>Изучите проект, в нем уже есть контроллер и при запуске можно обратиться к нему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по относительному пути 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WeatherForecast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ru-RU" b="1" dirty="0">
                <a:solidFill>
                  <a:srgbClr val="000000"/>
                </a:solidFill>
              </a:rPr>
              <a:t>, получив </a:t>
            </a:r>
            <a:r>
              <a:rPr lang="en-US" b="1" dirty="0">
                <a:solidFill>
                  <a:srgbClr val="000000"/>
                </a:solidFill>
              </a:rPr>
              <a:t>JSON:</a:t>
            </a:r>
            <a:endParaRPr lang="ru-RU" b="1" dirty="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9D93A7-411B-4581-B505-B3263404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121525"/>
            <a:ext cx="11563825" cy="1993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F6403F-B683-47C0-8C39-B4CE926BB248}"/>
              </a:ext>
            </a:extLst>
          </p:cNvPr>
          <p:cNvSpPr txBox="1"/>
          <p:nvPr/>
        </p:nvSpPr>
        <p:spPr>
          <a:xfrm>
            <a:off x="380999" y="4452025"/>
            <a:ext cx="11563825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b="1" dirty="0">
                <a:solidFill>
                  <a:srgbClr val="000000"/>
                </a:solidFill>
              </a:rPr>
              <a:t>Вам необходимо внести изменения в проект, добавив возможность работы с товарами через </a:t>
            </a:r>
            <a:r>
              <a:rPr lang="en-US" b="1" dirty="0">
                <a:solidFill>
                  <a:srgbClr val="000000"/>
                </a:solidFill>
              </a:rPr>
              <a:t>Web API.</a:t>
            </a:r>
          </a:p>
          <a:p>
            <a:pPr lvl="0">
              <a:defRPr/>
            </a:pPr>
            <a:r>
              <a:rPr lang="ru-RU" b="1" dirty="0">
                <a:solidFill>
                  <a:srgbClr val="000000"/>
                </a:solidFill>
              </a:rPr>
              <a:t>Для этого создайте в папке </a:t>
            </a:r>
            <a:r>
              <a:rPr lang="en-US" b="1" dirty="0">
                <a:solidFill>
                  <a:srgbClr val="000000"/>
                </a:solidFill>
              </a:rPr>
              <a:t>Controllers </a:t>
            </a:r>
            <a:r>
              <a:rPr lang="ru-RU" b="1" dirty="0">
                <a:solidFill>
                  <a:srgbClr val="000000"/>
                </a:solidFill>
              </a:rPr>
              <a:t>новый контроллер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с именем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ProductsController</a:t>
            </a:r>
            <a:r>
              <a:rPr lang="ru-RU" b="1" dirty="0">
                <a:solidFill>
                  <a:srgbClr val="000000"/>
                </a:solidFill>
              </a:rPr>
              <a:t>, осуществляющий работу со списком товаров, добавив перед классом атрибут:</a:t>
            </a:r>
          </a:p>
          <a:p>
            <a:pPr lvl="0"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/[controller]"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ru-RU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9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Создание модели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685800" y="1066801"/>
            <a:ext cx="108966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Для </a:t>
            </a:r>
            <a:r>
              <a:rPr lang="en-US" b="1" dirty="0">
                <a:solidFill>
                  <a:srgbClr val="000000"/>
                </a:solidFill>
              </a:rPr>
              <a:t>Web API</a:t>
            </a:r>
            <a:r>
              <a:rPr lang="ru-RU" b="1" dirty="0">
                <a:solidFill>
                  <a:srgbClr val="000000"/>
                </a:solidFill>
              </a:rPr>
              <a:t> необходимо определить модели</a:t>
            </a:r>
            <a:r>
              <a:rPr lang="en-US" b="1" dirty="0">
                <a:solidFill>
                  <a:srgbClr val="000000"/>
                </a:solidFill>
              </a:rPr>
              <a:t>. </a:t>
            </a:r>
            <a:r>
              <a:rPr lang="ru-RU" b="1" dirty="0">
                <a:solidFill>
                  <a:srgbClr val="000000"/>
                </a:solidFill>
              </a:rPr>
              <a:t>Для этого создайте папку </a:t>
            </a:r>
            <a:r>
              <a:rPr lang="en-US" b="1" dirty="0">
                <a:solidFill>
                  <a:srgbClr val="000000"/>
                </a:solidFill>
              </a:rPr>
              <a:t>Models</a:t>
            </a:r>
            <a:r>
              <a:rPr lang="ru-RU" b="1" dirty="0">
                <a:solidFill>
                  <a:srgbClr val="000000"/>
                </a:solidFill>
              </a:rPr>
              <a:t> (если ее нет) и разместите в ней код, описывающий товар: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BC89-5593-4D50-BC4F-01F3ABAEBFD3}"/>
              </a:ext>
            </a:extLst>
          </p:cNvPr>
          <p:cNvSpPr txBox="1"/>
          <p:nvPr/>
        </p:nvSpPr>
        <p:spPr>
          <a:xfrm>
            <a:off x="685800" y="1997839"/>
            <a:ext cx="10972800" cy="286232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[Required]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[Required]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77ED2-D7DC-41F8-A724-34869C5F10AD}"/>
              </a:ext>
            </a:extLst>
          </p:cNvPr>
          <p:cNvSpPr txBox="1"/>
          <p:nvPr/>
        </p:nvSpPr>
        <p:spPr>
          <a:xfrm>
            <a:off x="685800" y="5560231"/>
            <a:ext cx="109728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Подсказка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атрибут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[Required]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из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ru-RU" dirty="0">
                <a:solidFill>
                  <a:srgbClr val="000000"/>
                </a:solidFill>
              </a:rPr>
              <a:t>  указывает на обязательность заполнения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0748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Список товаров в контроллере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66801"/>
            <a:ext cx="116586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В соответствии с моделью данных определите в классе контроллера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список товаров (для простоты – в виде статического поля)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A4B9F-779B-47AB-AA33-77D442F733C2}"/>
              </a:ext>
            </a:extLst>
          </p:cNvPr>
          <p:cNvSpPr txBox="1"/>
          <p:nvPr/>
        </p:nvSpPr>
        <p:spPr>
          <a:xfrm>
            <a:off x="304800" y="1966280"/>
            <a:ext cx="11658600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List&lt;Product&gt; products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List&lt;Product&gt;(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Product() { Id = 1,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"Notebook"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Price = 100000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Product() { Id = 2,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Price = 2000000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Product() { Id = 3,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Price = 30 },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4A30A-2833-4213-9DFB-D75CAE2181ED}"/>
              </a:ext>
            </a:extLst>
          </p:cNvPr>
          <p:cNvSpPr txBox="1"/>
          <p:nvPr/>
        </p:nvSpPr>
        <p:spPr>
          <a:xfrm>
            <a:off x="304800" y="3953450"/>
            <a:ext cx="116586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Поскольку список товаров необходимо получать через </a:t>
            </a:r>
            <a:r>
              <a:rPr lang="en-US" b="1" dirty="0">
                <a:solidFill>
                  <a:srgbClr val="000000"/>
                </a:solidFill>
              </a:rPr>
              <a:t>API</a:t>
            </a:r>
            <a:r>
              <a:rPr lang="ru-RU" b="1" dirty="0">
                <a:solidFill>
                  <a:srgbClr val="000000"/>
                </a:solidFill>
              </a:rPr>
              <a:t>, добавьте метод для обработки </a:t>
            </a:r>
            <a:r>
              <a:rPr lang="en-US" b="1" dirty="0">
                <a:solidFill>
                  <a:srgbClr val="000000"/>
                </a:solidFill>
              </a:rPr>
              <a:t>HTTP GET-</a:t>
            </a:r>
            <a:r>
              <a:rPr lang="ru-RU" b="1" dirty="0">
                <a:solidFill>
                  <a:srgbClr val="000000"/>
                </a:solidFill>
              </a:rPr>
              <a:t>запроса к приложению: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2713C-9067-426A-ABC8-59C07711CFDF}"/>
              </a:ext>
            </a:extLst>
          </p:cNvPr>
          <p:cNvSpPr txBox="1"/>
          <p:nvPr/>
        </p:nvSpPr>
        <p:spPr>
          <a:xfrm>
            <a:off x="304800" y="4717375"/>
            <a:ext cx="116586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 Get() =&gt; products;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CB27E-A41B-452B-BEF3-2A04A8FBFFEA}"/>
              </a:ext>
            </a:extLst>
          </p:cNvPr>
          <p:cNvSpPr txBox="1"/>
          <p:nvPr/>
        </p:nvSpPr>
        <p:spPr>
          <a:xfrm>
            <a:off x="304800" y="5623475"/>
            <a:ext cx="116586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Запустите приложение и убедитесь, что при обращении из браузера к относительному адресу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api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/products/ 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получаете список товаров в формате </a:t>
            </a:r>
            <a:r>
              <a:rPr lang="en-US" b="1" dirty="0">
                <a:solidFill>
                  <a:srgbClr val="000000"/>
                </a:solidFill>
              </a:rPr>
              <a:t>JSON.</a:t>
            </a:r>
            <a:endParaRPr lang="ru-RU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6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Получение конкретного товара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47278"/>
            <a:ext cx="118110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Для получения сведений по конкретному товару вам необходимо добавить в класс контролера код, отвечающий за поиск и предоставление данных по товару с выбранным идентификатором (</a:t>
            </a:r>
            <a:r>
              <a:rPr lang="en-US" b="1" dirty="0">
                <a:solidFill>
                  <a:srgbClr val="000000"/>
                </a:solidFill>
              </a:rPr>
              <a:t>id</a:t>
            </a:r>
            <a:r>
              <a:rPr lang="ru-RU" b="1" dirty="0">
                <a:solidFill>
                  <a:srgbClr val="000000"/>
                </a:solidFill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F697E-B436-4161-80ED-6534EF684BEB}"/>
              </a:ext>
            </a:extLst>
          </p:cNvPr>
          <p:cNvSpPr txBox="1"/>
          <p:nvPr/>
        </p:nvSpPr>
        <p:spPr>
          <a:xfrm>
            <a:off x="228600" y="1932568"/>
            <a:ext cx="1181100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параметр для маршрутизации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products.SingleOrDefault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(product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Ok(product);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9E78-9466-425E-BFF9-CE8991EBE371}"/>
              </a:ext>
            </a:extLst>
          </p:cNvPr>
          <p:cNvSpPr txBox="1"/>
          <p:nvPr/>
        </p:nvSpPr>
        <p:spPr>
          <a:xfrm>
            <a:off x="228600" y="5687556"/>
            <a:ext cx="118110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Проверьте, что по относительным адресам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вы получаете правильный ответ: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api</a:t>
            </a:r>
            <a:r>
              <a:rPr lang="en-US" b="1" dirty="0">
                <a:solidFill>
                  <a:srgbClr val="000000"/>
                </a:solidFill>
              </a:rPr>
              <a:t>/products/1/</a:t>
            </a:r>
            <a:r>
              <a:rPr lang="ru-RU" b="1" dirty="0">
                <a:solidFill>
                  <a:srgbClr val="000000"/>
                </a:solidFill>
              </a:rPr>
              <a:t>				- есть товар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api</a:t>
            </a:r>
            <a:r>
              <a:rPr lang="en-US" b="1" dirty="0">
                <a:solidFill>
                  <a:srgbClr val="000000"/>
                </a:solidFill>
              </a:rPr>
              <a:t>/products/</a:t>
            </a:r>
            <a:r>
              <a:rPr lang="ru-RU" b="1" dirty="0">
                <a:solidFill>
                  <a:srgbClr val="000000"/>
                </a:solidFill>
              </a:rPr>
              <a:t>1234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ru-RU" b="1" dirty="0">
                <a:solidFill>
                  <a:srgbClr val="000000"/>
                </a:solidFill>
              </a:rPr>
              <a:t>			- нет товара</a:t>
            </a:r>
            <a:r>
              <a:rPr lang="en-US" b="1" dirty="0">
                <a:solidFill>
                  <a:srgbClr val="000000"/>
                </a:solidFill>
              </a:rPr>
              <a:t> (HTTP 404)</a:t>
            </a:r>
            <a:endParaRPr lang="ru-RU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 = Create, Read, Update, Delete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47279"/>
            <a:ext cx="11658600" cy="53245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CRUD </a:t>
            </a:r>
            <a:r>
              <a:rPr lang="en-US" b="1" dirty="0">
                <a:solidFill>
                  <a:srgbClr val="000000"/>
                </a:solidFill>
              </a:rPr>
              <a:t>– </a:t>
            </a:r>
            <a:r>
              <a:rPr lang="ru-RU" dirty="0">
                <a:solidFill>
                  <a:srgbClr val="000000"/>
                </a:solidFill>
              </a:rPr>
              <a:t>аббревиатура, обозначающая четыре базовые функции, используемые при работе с базами данных: создание (</a:t>
            </a:r>
            <a:r>
              <a:rPr lang="ru-RU" dirty="0" err="1">
                <a:solidFill>
                  <a:srgbClr val="000000"/>
                </a:solidFill>
              </a:rPr>
              <a:t>create</a:t>
            </a:r>
            <a:r>
              <a:rPr lang="ru-RU" dirty="0">
                <a:solidFill>
                  <a:srgbClr val="000000"/>
                </a:solidFill>
              </a:rPr>
              <a:t>), чтение (</a:t>
            </a:r>
            <a:r>
              <a:rPr lang="ru-RU" dirty="0" err="1">
                <a:solidFill>
                  <a:srgbClr val="000000"/>
                </a:solidFill>
              </a:rPr>
              <a:t>read</a:t>
            </a:r>
            <a:r>
              <a:rPr lang="ru-RU" dirty="0">
                <a:solidFill>
                  <a:srgbClr val="000000"/>
                </a:solidFill>
              </a:rPr>
              <a:t>), модификация (</a:t>
            </a:r>
            <a:r>
              <a:rPr lang="ru-RU" dirty="0" err="1">
                <a:solidFill>
                  <a:srgbClr val="000000"/>
                </a:solidFill>
              </a:rPr>
              <a:t>update</a:t>
            </a:r>
            <a:r>
              <a:rPr lang="ru-RU" dirty="0">
                <a:solidFill>
                  <a:srgbClr val="000000"/>
                </a:solidFill>
              </a:rPr>
              <a:t>), удаление (</a:t>
            </a:r>
            <a:r>
              <a:rPr lang="ru-RU" dirty="0" err="1">
                <a:solidFill>
                  <a:srgbClr val="000000"/>
                </a:solidFill>
              </a:rPr>
              <a:t>delete</a:t>
            </a:r>
            <a:r>
              <a:rPr lang="ru-RU" dirty="0">
                <a:solidFill>
                  <a:srgbClr val="000000"/>
                </a:solidFill>
              </a:rPr>
              <a:t>). Термин введен </a:t>
            </a:r>
            <a:r>
              <a:rPr lang="ru-RU" dirty="0" err="1">
                <a:solidFill>
                  <a:srgbClr val="000000"/>
                </a:solidFill>
              </a:rPr>
              <a:t>James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Martin</a:t>
            </a:r>
            <a:r>
              <a:rPr lang="ru-RU" dirty="0">
                <a:solidFill>
                  <a:srgbClr val="000000"/>
                </a:solidFill>
              </a:rPr>
              <a:t> в 1983 г. как стандартная классификация функций по манипуляции данными.</a:t>
            </a:r>
          </a:p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В системах, реализующих доступ к базе данных через API в стиле REST, эти функции реализуются зачастую (но не обязательно) через HTTP-методы POST, GET, PUT и DELETE соответственно:</a:t>
            </a:r>
          </a:p>
          <a:p>
            <a:pPr>
              <a:defRPr/>
            </a:pPr>
            <a:r>
              <a:rPr lang="ru-RU" sz="1600" u="sng" dirty="0">
                <a:solidFill>
                  <a:srgbClr val="000000"/>
                </a:solidFill>
              </a:rPr>
              <a:t>Действие -</a:t>
            </a:r>
            <a:r>
              <a:rPr lang="en-US" sz="1600" u="sng" dirty="0">
                <a:solidFill>
                  <a:srgbClr val="000000"/>
                </a:solidFill>
              </a:rPr>
              <a:t>&gt; HTTP-</a:t>
            </a:r>
            <a:r>
              <a:rPr lang="ru-RU" sz="1600" u="sng" dirty="0">
                <a:solidFill>
                  <a:srgbClr val="000000"/>
                </a:solidFill>
              </a:rPr>
              <a:t>метод</a:t>
            </a:r>
            <a:endParaRPr lang="en-US" sz="1600" u="sng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Create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ru-RU" b="1" dirty="0">
                <a:solidFill>
                  <a:srgbClr val="000000"/>
                </a:solidFill>
              </a:rPr>
              <a:t>-</a:t>
            </a:r>
            <a:r>
              <a:rPr lang="en-US" b="1" dirty="0">
                <a:solidFill>
                  <a:srgbClr val="000000"/>
                </a:solidFill>
              </a:rPr>
              <a:t>&gt; POST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Read 	-&gt; GET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Update	-&gt; PUT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Delete	-&gt; DELETE</a:t>
            </a: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linkClick r:id="rId2"/>
              </a:rPr>
              <a:t>https://habr.com/ru/post/483202/</a:t>
            </a:r>
            <a:endParaRPr lang="ru-RU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linkClick r:id="rId3"/>
              </a:rPr>
              <a:t>https://metanit.com/sharp/mvc/12.1.php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3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Удаление товара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847279"/>
            <a:ext cx="87630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Для удаления товара с использованием метода </a:t>
            </a:r>
            <a:r>
              <a:rPr lang="en-US" b="1" dirty="0">
                <a:solidFill>
                  <a:srgbClr val="000000"/>
                </a:solidFill>
              </a:rPr>
              <a:t>DELETE </a:t>
            </a:r>
            <a:r>
              <a:rPr lang="ru-RU" b="1" dirty="0">
                <a:solidFill>
                  <a:srgbClr val="000000"/>
                </a:solidFill>
              </a:rPr>
              <a:t>разместите в контролере следующий код: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F697E-B436-4161-80ED-6534EF684BEB}"/>
              </a:ext>
            </a:extLst>
          </p:cNvPr>
          <p:cNvSpPr txBox="1"/>
          <p:nvPr/>
        </p:nvSpPr>
        <p:spPr>
          <a:xfrm>
            <a:off x="1714500" y="1752600"/>
            <a:ext cx="876300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products.SingleOrDefault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id));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9E78-9466-425E-BFF9-CE8991EBE371}"/>
              </a:ext>
            </a:extLst>
          </p:cNvPr>
          <p:cNvSpPr txBox="1"/>
          <p:nvPr/>
        </p:nvSpPr>
        <p:spPr>
          <a:xfrm>
            <a:off x="1714500" y="3675747"/>
            <a:ext cx="8763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Проверьте, что вы можете удалить товар с идентификатором 1, отправив </a:t>
            </a:r>
            <a:r>
              <a:rPr lang="en-US" dirty="0">
                <a:solidFill>
                  <a:srgbClr val="000000"/>
                </a:solidFill>
              </a:rPr>
              <a:t>DELETE-</a:t>
            </a:r>
            <a:r>
              <a:rPr lang="ru-RU" dirty="0">
                <a:solidFill>
                  <a:srgbClr val="000000"/>
                </a:solidFill>
              </a:rPr>
              <a:t>запрос по относительному адресу 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api</a:t>
            </a:r>
            <a:r>
              <a:rPr lang="en-US" b="1" dirty="0">
                <a:solidFill>
                  <a:srgbClr val="000000"/>
                </a:solidFill>
              </a:rPr>
              <a:t>/products/1/</a:t>
            </a:r>
            <a:r>
              <a:rPr lang="ru-RU" b="1" dirty="0">
                <a:solidFill>
                  <a:srgbClr val="000000"/>
                </a:solidFill>
              </a:rPr>
              <a:t>	</a:t>
            </a: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Получите список товаров, чтобы убедиться, что товар с идентификатором 1 был удален.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248E9-C4ED-4717-AE18-0AC5ED5EBFA2}"/>
              </a:ext>
            </a:extLst>
          </p:cNvPr>
          <p:cNvSpPr txBox="1"/>
          <p:nvPr/>
        </p:nvSpPr>
        <p:spPr>
          <a:xfrm>
            <a:off x="1712042" y="5000761"/>
            <a:ext cx="87630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i="1" dirty="0">
                <a:solidFill>
                  <a:srgbClr val="000000"/>
                </a:solidFill>
              </a:rPr>
              <a:t>Подсказка: </a:t>
            </a: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Для отправки </a:t>
            </a:r>
            <a:r>
              <a:rPr lang="en-US" dirty="0">
                <a:solidFill>
                  <a:srgbClr val="000000"/>
                </a:solidFill>
              </a:rPr>
              <a:t>DELETE</a:t>
            </a:r>
            <a:r>
              <a:rPr lang="ru-RU" dirty="0">
                <a:solidFill>
                  <a:srgbClr val="000000"/>
                </a:solidFill>
              </a:rPr>
              <a:t>-запроса можно воспользоваться утилитой </a:t>
            </a:r>
            <a:r>
              <a:rPr lang="en-US" dirty="0">
                <a:solidFill>
                  <a:srgbClr val="000000"/>
                </a:solidFill>
              </a:rPr>
              <a:t>CURL</a:t>
            </a:r>
            <a:r>
              <a:rPr lang="ru-RU" dirty="0">
                <a:solidFill>
                  <a:srgbClr val="000000"/>
                </a:solidFill>
              </a:rPr>
              <a:t> (встроена в </a:t>
            </a:r>
            <a:r>
              <a:rPr lang="en-US" dirty="0">
                <a:solidFill>
                  <a:srgbClr val="000000"/>
                </a:solidFill>
              </a:rPr>
              <a:t>Windows</a:t>
            </a:r>
            <a:r>
              <a:rPr lang="ru-RU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curl -X DELETE https://localhost:44386/api/products/1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hlinkClick r:id="rId2"/>
              </a:rPr>
              <a:t>https://curl.se/</a:t>
            </a:r>
            <a:endParaRPr lang="ru-RU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12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</TotalTime>
  <Words>2682</Words>
  <Application>Microsoft Office PowerPoint</Application>
  <PresentationFormat>Широкоэкранный</PresentationFormat>
  <Paragraphs>335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Verdana</vt:lpstr>
      <vt:lpstr>Тема Office</vt:lpstr>
      <vt:lpstr>Модуль 3, практическое занятие 9b</vt:lpstr>
      <vt:lpstr>Web API = API через Web (HTTP)</vt:lpstr>
      <vt:lpstr>REST</vt:lpstr>
      <vt:lpstr>Задача 1. Web API и список товаров</vt:lpstr>
      <vt:lpstr>Задача 1. Создание модели данных</vt:lpstr>
      <vt:lpstr>Задача 1. Список товаров в контроллере</vt:lpstr>
      <vt:lpstr>Задача 1. Получение конкретного товара</vt:lpstr>
      <vt:lpstr>CRUD = Create, Read, Update, Delete</vt:lpstr>
      <vt:lpstr>Задача 2. Удаление товара</vt:lpstr>
      <vt:lpstr>Задача 3. Свободный идентификатор</vt:lpstr>
      <vt:lpstr>Задача 3. Добавление товара</vt:lpstr>
      <vt:lpstr>Задача 3. Изменение товара</vt:lpstr>
      <vt:lpstr>Задача 4. MVC: подготовка данных</vt:lpstr>
      <vt:lpstr>Задача 4. MVC: создание модели товара</vt:lpstr>
      <vt:lpstr>Задача 4. MVC: создание сервиса для получения списка товаров</vt:lpstr>
      <vt:lpstr>Задача 4. MVC: создание представления для списка товаров</vt:lpstr>
      <vt:lpstr>Задача 4. MVC: контроллер</vt:lpstr>
      <vt:lpstr>Задача 4. MVC: итог</vt:lpstr>
      <vt:lpstr>Задача 5. MVC: создание представления для карточки товара</vt:lpstr>
      <vt:lpstr>Задача 6. MVC: модификация контроллера</vt:lpstr>
      <vt:lpstr>Задача 7. MVC: каталог товаров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362</cp:revision>
  <cp:lastPrinted>1601-01-01T00:00:00Z</cp:lastPrinted>
  <dcterms:created xsi:type="dcterms:W3CDTF">1601-01-01T00:00:00Z</dcterms:created>
  <dcterms:modified xsi:type="dcterms:W3CDTF">2022-03-11T13:07:57Z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