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78" r:id="rId3"/>
    <p:sldId id="281" r:id="rId4"/>
    <p:sldId id="283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5" r:id="rId13"/>
    <p:sldId id="290" r:id="rId14"/>
    <p:sldId id="292" r:id="rId15"/>
    <p:sldId id="291" r:id="rId16"/>
    <p:sldId id="293" r:id="rId17"/>
    <p:sldId id="294" r:id="rId18"/>
  </p:sldIdLst>
  <p:sldSz cx="12192000" cy="6858000"/>
  <p:notesSz cx="6761163" cy="99425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9B99CA7-94EC-BC49-93A5-424DF568CCFB}">
          <p14:sldIdLst>
            <p14:sldId id="256"/>
            <p14:sldId id="278"/>
            <p14:sldId id="281"/>
            <p14:sldId id="283"/>
            <p14:sldId id="282"/>
            <p14:sldId id="284"/>
            <p14:sldId id="285"/>
            <p14:sldId id="286"/>
            <p14:sldId id="287"/>
            <p14:sldId id="288"/>
            <p14:sldId id="289"/>
            <p14:sldId id="295"/>
            <p14:sldId id="290"/>
            <p14:sldId id="292"/>
            <p14:sldId id="291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Google Shape;3078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30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79" name="Google Shape;3079;n"/>
          <p:cNvSpPr txBox="1">
            <a:spLocks noGrp="1"/>
          </p:cNvSpPr>
          <p:nvPr>
            <p:ph type="dt" idx="10"/>
          </p:nvPr>
        </p:nvSpPr>
        <p:spPr>
          <a:xfrm>
            <a:off x="3829050" y="0"/>
            <a:ext cx="2930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n"/>
          <p:cNvSpPr>
            <a:spLocks noGrp="1" noRot="1" noChangeAspect="1"/>
          </p:cNvSpPr>
          <p:nvPr>
            <p:ph type="sldImg" idx="3"/>
          </p:nvPr>
        </p:nvSpPr>
        <p:spPr>
          <a:xfrm>
            <a:off x="68263" y="746125"/>
            <a:ext cx="662463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1" name="Google Shape;3081;n"/>
          <p:cNvSpPr txBox="1">
            <a:spLocks noGrp="1"/>
          </p:cNvSpPr>
          <p:nvPr>
            <p:ph type="body" idx="1"/>
          </p:nvPr>
        </p:nvSpPr>
        <p:spPr>
          <a:xfrm>
            <a:off x="676275" y="4722813"/>
            <a:ext cx="5408700" cy="4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82" name="Google Shape;3082;n"/>
          <p:cNvSpPr txBox="1">
            <a:spLocks noGrp="1"/>
          </p:cNvSpPr>
          <p:nvPr>
            <p:ph type="ftr" idx="11"/>
          </p:nvPr>
        </p:nvSpPr>
        <p:spPr>
          <a:xfrm>
            <a:off x="0" y="9444038"/>
            <a:ext cx="2930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n"/>
          <p:cNvSpPr txBox="1">
            <a:spLocks noGrp="1"/>
          </p:cNvSpPr>
          <p:nvPr>
            <p:ph type="sldNum" idx="12"/>
          </p:nvPr>
        </p:nvSpPr>
        <p:spPr>
          <a:xfrm>
            <a:off x="3829050" y="9444038"/>
            <a:ext cx="2930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p1:notes"/>
          <p:cNvSpPr txBox="1">
            <a:spLocks noGrp="1"/>
          </p:cNvSpPr>
          <p:nvPr>
            <p:ph type="body" idx="1"/>
          </p:nvPr>
        </p:nvSpPr>
        <p:spPr>
          <a:xfrm>
            <a:off x="676275" y="4722813"/>
            <a:ext cx="5408700" cy="447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1" name="Google Shape;3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1" name="Google Shape;3091;p2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2" name="Google Shape;3092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093" name="Google Shape;3093;p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4" name="Google Shape;3094;p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5" name="Google Shape;3095;p2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3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8" name="Google Shape;3148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9" name="Google Shape;3149;p11"/>
          <p:cNvSpPr txBox="1">
            <a:spLocks noGrp="1"/>
          </p:cNvSpPr>
          <p:nvPr>
            <p:ph type="body" idx="1"/>
          </p:nvPr>
        </p:nvSpPr>
        <p:spPr>
          <a:xfrm rot="5400000">
            <a:off x="3832950" y="-1623150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150" name="Google Shape;3150;p1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1" name="Google Shape;3151;p1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2" name="Google Shape;3152;p11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" name="Google Shape;3154;p12"/>
          <p:cNvSpPr txBox="1">
            <a:spLocks noGrp="1"/>
          </p:cNvSpPr>
          <p:nvPr>
            <p:ph type="title"/>
          </p:nvPr>
        </p:nvSpPr>
        <p:spPr>
          <a:xfrm rot="5400000">
            <a:off x="7285050" y="1828788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5" name="Google Shape;3155;p12"/>
          <p:cNvSpPr txBox="1">
            <a:spLocks noGrp="1"/>
          </p:cNvSpPr>
          <p:nvPr>
            <p:ph type="body" idx="1"/>
          </p:nvPr>
        </p:nvSpPr>
        <p:spPr>
          <a:xfrm rot="5400000">
            <a:off x="1697050" y="-812812"/>
            <a:ext cx="5851500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156" name="Google Shape;3156;p1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7" name="Google Shape;3157;p1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8" name="Google Shape;3158;p12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Google Shape;3097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8" name="Google Shape;3098;p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9" name="Google Shape;3099;p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0" name="Google Shape;3100;p3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" name="Google Shape;3102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3" name="Google Shape;3103;p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104" name="Google Shape;3104;p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5" name="Google Shape;3105;p4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6" name="Google Shape;3106;p4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8" name="Google Shape;3108;p5"/>
          <p:cNvSpPr txBox="1">
            <a:spLocks noGrp="1"/>
          </p:cNvSpPr>
          <p:nvPr>
            <p:ph type="title"/>
          </p:nvPr>
        </p:nvSpPr>
        <p:spPr>
          <a:xfrm>
            <a:off x="963084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9" name="Google Shape;3109;p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110" name="Google Shape;3110;p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1" name="Google Shape;3111;p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2" name="Google Shape;3112;p5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Google Shape;3114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5" name="Google Shape;3115;p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116" name="Google Shape;3116;p6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117" name="Google Shape;3117;p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8" name="Google Shape;3118;p6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9" name="Google Shape;3119;p6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1" name="Google Shape;3121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2" name="Google Shape;3122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123" name="Google Shape;3123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3124" name="Google Shape;3124;p7"/>
          <p:cNvSpPr txBox="1">
            <a:spLocks noGrp="1"/>
          </p:cNvSpPr>
          <p:nvPr>
            <p:ph type="body" idx="3"/>
          </p:nvPr>
        </p:nvSpPr>
        <p:spPr>
          <a:xfrm>
            <a:off x="6193367" y="1535113"/>
            <a:ext cx="53892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125" name="Google Shape;3125;p7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2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3126" name="Google Shape;3126;p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7" name="Google Shape;3127;p7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8" name="Google Shape;3128;p7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3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0" name="Google Shape;3130;p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1" name="Google Shape;3131;p8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2" name="Google Shape;3132;p8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" name="Google Shape;3134;p9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2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5" name="Google Shape;3135;p9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3136" name="Google Shape;3136;p9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2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3137" name="Google Shape;3137;p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8" name="Google Shape;3138;p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9" name="Google Shape;3139;p9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1" name="Google Shape;3141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2" name="Google Shape;3142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3" name="Google Shape;3143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3144" name="Google Shape;3144;p1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5" name="Google Shape;3145;p1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6" name="Google Shape;3146;p10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Google Shape;3085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6" name="Google Shape;3086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p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8" name="Google Shape;3088;p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9" name="Google Shape;3089;p1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y/otus/blog/539762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5001/swagge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microsoft.com/ru-ru/aspnet/core/tutorials/getting-started-with-swashbuckle?view=aspnetcore-5.0&amp;tabs=visual-studi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3" name="Google Shape;3163;p13"/>
          <p:cNvSpPr txBox="1">
            <a:spLocks noGrp="1"/>
          </p:cNvSpPr>
          <p:nvPr>
            <p:ph type="ctrTitle"/>
          </p:nvPr>
        </p:nvSpPr>
        <p:spPr>
          <a:xfrm>
            <a:off x="2135188" y="2060575"/>
            <a:ext cx="7772400" cy="1470000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3,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практическое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занятие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10a</a:t>
            </a:r>
            <a:endParaRPr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4" name="Google Shape;3164;p13"/>
          <p:cNvSpPr txBox="1">
            <a:spLocks noGrp="1"/>
          </p:cNvSpPr>
          <p:nvPr>
            <p:ph type="subTitle" idx="1"/>
          </p:nvPr>
        </p:nvSpPr>
        <p:spPr>
          <a:xfrm>
            <a:off x="2709863" y="4149725"/>
            <a:ext cx="6835800" cy="1655700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>
              <a:spcBef>
                <a:spcPts val="0"/>
              </a:spcBef>
              <a:buClr>
                <a:srgbClr val="009900"/>
              </a:buClr>
            </a:pPr>
            <a:r>
              <a:rPr lang="en-US" b="1" dirty="0">
                <a:solidFill>
                  <a:srgbClr val="009900"/>
                </a:solidFill>
              </a:rPr>
              <a:t>Web API </a:t>
            </a:r>
            <a:r>
              <a:rPr lang="ru-RU" b="1" dirty="0">
                <a:solidFill>
                  <a:srgbClr val="009900"/>
                </a:solidFill>
              </a:rPr>
              <a:t>и </a:t>
            </a:r>
            <a:r>
              <a:rPr lang="en-US" b="1" dirty="0">
                <a:solidFill>
                  <a:srgbClr val="009900"/>
                </a:solidFill>
              </a:rPr>
              <a:t>Swagger</a:t>
            </a:r>
            <a:endParaRPr dirty="0"/>
          </a:p>
          <a:p>
            <a:pPr marL="457200" lvl="1" indent="0"/>
            <a:endParaRPr b="1" dirty="0">
              <a:solidFill>
                <a:srgbClr val="009900"/>
              </a:solidFill>
            </a:endParaRPr>
          </a:p>
          <a:p>
            <a:pPr marL="457200" lvl="1" indent="0">
              <a:buClr>
                <a:srgbClr val="009900"/>
              </a:buClr>
            </a:pPr>
            <a:r>
              <a:rPr lang="ru-RU" b="1" dirty="0">
                <a:solidFill>
                  <a:srgbClr val="009900"/>
                </a:solidFill>
              </a:rPr>
              <a:t>Продолжение </a:t>
            </a:r>
            <a:r>
              <a:rPr lang="en-US" b="1" dirty="0">
                <a:solidFill>
                  <a:srgbClr val="009900"/>
                </a:solidFill>
              </a:rPr>
              <a:t>MVC</a:t>
            </a:r>
            <a:r>
              <a:rPr lang="ru-RU" b="1" dirty="0">
                <a:solidFill>
                  <a:srgbClr val="009900"/>
                </a:solidFill>
              </a:rPr>
              <a:t>. </a:t>
            </a:r>
            <a:r>
              <a:rPr lang="ru-RU" b="1">
                <a:solidFill>
                  <a:srgbClr val="009900"/>
                </a:solidFill>
              </a:rPr>
              <a:t>Карусель</a:t>
            </a:r>
            <a:endParaRPr dirty="0"/>
          </a:p>
          <a:p>
            <a:pPr marL="457200" lvl="1" indent="0"/>
            <a:endParaRPr b="1" dirty="0">
              <a:solidFill>
                <a:srgbClr val="009900"/>
              </a:solidFill>
            </a:endParaRPr>
          </a:p>
        </p:txBody>
      </p:sp>
      <p:sp>
        <p:nvSpPr>
          <p:cNvPr id="3165" name="Google Shape;3165;p13"/>
          <p:cNvSpPr txBox="1"/>
          <p:nvPr/>
        </p:nvSpPr>
        <p:spPr>
          <a:xfrm>
            <a:off x="1666081" y="304801"/>
            <a:ext cx="650614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1800" dirty="0" err="1">
                <a:solidFill>
                  <a:schemeClr val="dk1"/>
                </a:solidFill>
              </a:rPr>
              <a:t>Дисциплина</a:t>
            </a:r>
            <a:r>
              <a:rPr lang="en-US" sz="1800" dirty="0">
                <a:solidFill>
                  <a:schemeClr val="dk1"/>
                </a:solidFill>
              </a:rPr>
              <a:t> «</a:t>
            </a:r>
            <a:r>
              <a:rPr lang="en-US" sz="1800" dirty="0" err="1">
                <a:solidFill>
                  <a:schemeClr val="dk1"/>
                </a:solidFill>
              </a:rPr>
              <a:t>Программирование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ru-RU" sz="1800" dirty="0">
                <a:solidFill>
                  <a:schemeClr val="dk1"/>
                </a:solidFill>
              </a:rPr>
              <a:t>на </a:t>
            </a:r>
            <a:r>
              <a:rPr lang="en-US" sz="1800" dirty="0">
                <a:solidFill>
                  <a:schemeClr val="dk1"/>
                </a:solidFill>
              </a:rPr>
              <a:t>C#»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DD9AA-4BCF-1445-9AB1-46A8C729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2.</a:t>
            </a:r>
            <a:r>
              <a:rPr lang="en-US" dirty="0"/>
              <a:t> Swagger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89646F-CDBF-4648-8E16-41FBFDEB7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9438FA0-5232-1C40-80A6-BC0062D90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98" y="1474047"/>
            <a:ext cx="10453203" cy="510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6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DD9AA-4BCF-1445-9AB1-46A8C729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2.</a:t>
            </a:r>
            <a:r>
              <a:rPr lang="en-US" dirty="0"/>
              <a:t> Swagger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89646F-CDBF-4648-8E16-41FBFDEB7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27DC3FC-5F89-0448-92E5-792851FBF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99724"/>
            <a:ext cx="9144000" cy="4258553"/>
          </a:xfrm>
          <a:prstGeom prst="rect">
            <a:avLst/>
          </a:prstGeom>
        </p:spPr>
      </p:pic>
      <p:sp>
        <p:nvSpPr>
          <p:cNvPr id="7" name="Google Shape;3189;p16">
            <a:extLst>
              <a:ext uri="{FF2B5EF4-FFF2-40B4-BE49-F238E27FC236}">
                <a16:creationId xmlns:a16="http://schemas.microsoft.com/office/drawing/2014/main" id="{271AC0A4-7AE7-A14E-9D31-CA73A62E6F5C}"/>
              </a:ext>
            </a:extLst>
          </p:cNvPr>
          <p:cNvSpPr txBox="1"/>
          <p:nvPr/>
        </p:nvSpPr>
        <p:spPr>
          <a:xfrm>
            <a:off x="1816925" y="6214071"/>
            <a:ext cx="8763000" cy="369291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dirty="0">
                <a:latin typeface="+mj-lt"/>
                <a:cs typeface="Consolas" panose="020B0609020204030204" pitchFamily="49" charset="0"/>
              </a:rPr>
              <a:t>Можно проверить остальные обработчики аналогичным образом</a:t>
            </a:r>
            <a:endParaRPr lang="en-US" sz="1800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69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DD9AA-4BCF-1445-9AB1-46A8C729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4639"/>
            <a:ext cx="9144000" cy="556635"/>
          </a:xfrm>
        </p:spPr>
        <p:txBody>
          <a:bodyPr/>
          <a:lstStyle/>
          <a:p>
            <a:r>
              <a:rPr lang="en-US" dirty="0"/>
              <a:t>Swagger </a:t>
            </a:r>
            <a:r>
              <a:rPr lang="ru-RU" dirty="0"/>
              <a:t>и документация из </a:t>
            </a:r>
            <a:r>
              <a:rPr lang="en-US" dirty="0"/>
              <a:t>XML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89646F-CDBF-4648-8E16-41FBFDEB7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7739E6-E9D7-4081-A888-12EFAF9E6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176" y="1407193"/>
            <a:ext cx="4828309" cy="380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3189;p16">
            <a:extLst>
              <a:ext uri="{FF2B5EF4-FFF2-40B4-BE49-F238E27FC236}">
                <a16:creationId xmlns:a16="http://schemas.microsoft.com/office/drawing/2014/main" id="{38CFBE18-C271-4519-AC0A-6B43D59468DE}"/>
              </a:ext>
            </a:extLst>
          </p:cNvPr>
          <p:cNvSpPr txBox="1"/>
          <p:nvPr/>
        </p:nvSpPr>
        <p:spPr>
          <a:xfrm>
            <a:off x="271464" y="966868"/>
            <a:ext cx="11444286" cy="351979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dirty="0">
                <a:latin typeface="+mj-lt"/>
                <a:cs typeface="Consolas" panose="020B0609020204030204" pitchFamily="49" charset="0"/>
              </a:rPr>
              <a:t>1) Добавьте </a:t>
            </a:r>
            <a:r>
              <a:rPr lang="en-US" sz="1600" dirty="0">
                <a:latin typeface="+mj-lt"/>
                <a:cs typeface="Consolas" panose="020B0609020204030204" pitchFamily="49" charset="0"/>
              </a:rPr>
              <a:t>XML-</a:t>
            </a:r>
            <a:r>
              <a:rPr lang="ru-RU" sz="1600" dirty="0">
                <a:latin typeface="+mj-lt"/>
                <a:cs typeface="Consolas" panose="020B0609020204030204" pitchFamily="49" charset="0"/>
              </a:rPr>
              <a:t>документацию в методы контролера и опцию вывода в </a:t>
            </a:r>
            <a:r>
              <a:rPr lang="en-US" sz="1600" dirty="0">
                <a:latin typeface="+mj-lt"/>
                <a:cs typeface="Consolas" panose="020B0609020204030204" pitchFamily="49" charset="0"/>
              </a:rPr>
              <a:t>XML-</a:t>
            </a:r>
            <a:r>
              <a:rPr lang="ru-RU" sz="1600" dirty="0">
                <a:latin typeface="+mj-lt"/>
                <a:cs typeface="Consolas" panose="020B0609020204030204" pitchFamily="49" charset="0"/>
              </a:rPr>
              <a:t>файл</a:t>
            </a:r>
            <a:r>
              <a:rPr lang="en-US" sz="1600" dirty="0">
                <a:latin typeface="+mj-lt"/>
                <a:cs typeface="Consolas" panose="020B0609020204030204" pitchFamily="49" charset="0"/>
              </a:rPr>
              <a:t>.</a:t>
            </a:r>
            <a:r>
              <a:rPr lang="ru-RU" sz="1600" dirty="0">
                <a:latin typeface="+mj-lt"/>
                <a:cs typeface="Consolas" panose="020B0609020204030204" pitchFamily="49" charset="0"/>
              </a:rPr>
              <a:t> 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9" name="Google Shape;3189;p16">
            <a:extLst>
              <a:ext uri="{FF2B5EF4-FFF2-40B4-BE49-F238E27FC236}">
                <a16:creationId xmlns:a16="http://schemas.microsoft.com/office/drawing/2014/main" id="{22195998-0E48-4111-9241-5BF866D96F97}"/>
              </a:ext>
            </a:extLst>
          </p:cNvPr>
          <p:cNvSpPr txBox="1"/>
          <p:nvPr/>
        </p:nvSpPr>
        <p:spPr>
          <a:xfrm>
            <a:off x="271464" y="5301940"/>
            <a:ext cx="11444286" cy="351978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dirty="0">
                <a:latin typeface="+mj-lt"/>
                <a:cs typeface="Consolas" panose="020B0609020204030204" pitchFamily="49" charset="0"/>
              </a:rPr>
              <a:t>2) Модифицируйте вызов метода </a:t>
            </a:r>
            <a:r>
              <a:rPr lang="en-US" sz="1600" dirty="0" err="1">
                <a:latin typeface="Consolas" panose="020B0609020204030204" pitchFamily="49" charset="0"/>
              </a:rPr>
              <a:t>AddSwaggerGen</a:t>
            </a:r>
            <a:r>
              <a:rPr lang="ru-RU" sz="1600" dirty="0">
                <a:latin typeface="Consolas" panose="020B0609020204030204" pitchFamily="49" charset="0"/>
              </a:rPr>
              <a:t> в</a:t>
            </a:r>
            <a:r>
              <a:rPr lang="ru-RU" sz="1600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ConfigureServices</a:t>
            </a:r>
            <a:r>
              <a:rPr lang="ru-RU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StartUp.cs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  <a:r>
              <a:rPr lang="ru-RU" sz="1600" dirty="0">
                <a:latin typeface="+mj-lt"/>
                <a:cs typeface="Consolas" panose="020B0609020204030204" pitchFamily="49" charset="0"/>
              </a:rPr>
              <a:t> 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933C2-49B1-46A5-9809-0B1B5B0BE98A}"/>
              </a:ext>
            </a:extLst>
          </p:cNvPr>
          <p:cNvSpPr txBox="1"/>
          <p:nvPr/>
        </p:nvSpPr>
        <p:spPr>
          <a:xfrm>
            <a:off x="1710541" y="5757651"/>
            <a:ext cx="75853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services.AddSwaggerGen</a:t>
            </a:r>
            <a:r>
              <a:rPr lang="en-US" sz="1200" dirty="0">
                <a:latin typeface="Consolas" panose="020B0609020204030204" pitchFamily="49" charset="0"/>
              </a:rPr>
              <a:t>(c =&gt; </a:t>
            </a:r>
            <a:r>
              <a:rPr lang="ru-RU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xmlFile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200" dirty="0">
                <a:latin typeface="Consolas" panose="020B0609020204030204" pitchFamily="49" charset="0"/>
              </a:rPr>
              <a:t>{</a:t>
            </a:r>
            <a:r>
              <a:rPr lang="en-US" sz="1200" dirty="0" err="1">
                <a:latin typeface="Consolas" panose="020B0609020204030204" pitchFamily="49" charset="0"/>
              </a:rPr>
              <a:t>Assembly.GetExecutingAssembly</a:t>
            </a:r>
            <a:r>
              <a:rPr lang="en-US" sz="1200" dirty="0">
                <a:latin typeface="Consolas" panose="020B0609020204030204" pitchFamily="49" charset="0"/>
              </a:rPr>
              <a:t>().</a:t>
            </a:r>
            <a:r>
              <a:rPr lang="en-US" sz="1200" dirty="0" err="1">
                <a:latin typeface="Consolas" panose="020B0609020204030204" pitchFamily="49" charset="0"/>
              </a:rPr>
              <a:t>GetName</a:t>
            </a:r>
            <a:r>
              <a:rPr lang="en-US" sz="1200" dirty="0">
                <a:latin typeface="Consolas" panose="020B0609020204030204" pitchFamily="49" charset="0"/>
              </a:rPr>
              <a:t>().Name}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.xml"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xmlPath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Path.Combine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AppContext.BaseDirectory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xmlFile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c.IncludeXmlComments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xmlPath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>
                <a:latin typeface="Consolas" panose="020B0609020204030204" pitchFamily="49" charset="0"/>
              </a:rPr>
              <a:t>});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241348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DD9AA-4BCF-1445-9AB1-46A8C729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3.</a:t>
            </a:r>
            <a:r>
              <a:rPr lang="en-US" dirty="0"/>
              <a:t> </a:t>
            </a:r>
            <a:r>
              <a:rPr lang="ru-RU" dirty="0"/>
              <a:t>Сообщения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89646F-CDBF-4648-8E16-41FBFDEB7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Google Shape;3189;p16">
            <a:extLst>
              <a:ext uri="{FF2B5EF4-FFF2-40B4-BE49-F238E27FC236}">
                <a16:creationId xmlns:a16="http://schemas.microsoft.com/office/drawing/2014/main" id="{CE8B8D08-5E7C-C84D-8575-679DDC0D7F0F}"/>
              </a:ext>
            </a:extLst>
          </p:cNvPr>
          <p:cNvSpPr txBox="1"/>
          <p:nvPr/>
        </p:nvSpPr>
        <p:spPr>
          <a:xfrm>
            <a:off x="228600" y="1505090"/>
            <a:ext cx="11730038" cy="4247276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dirty="0"/>
              <a:t>Создайте класс </a:t>
            </a:r>
            <a:r>
              <a:rPr lang="en-US" sz="1800" b="1" dirty="0" err="1"/>
              <a:t>MessageInfo</a:t>
            </a:r>
            <a:r>
              <a:rPr lang="en-US" sz="1800" dirty="0"/>
              <a:t> c </a:t>
            </a:r>
            <a:r>
              <a:rPr lang="ru-RU" sz="1800" dirty="0"/>
              <a:t>целочисленным </a:t>
            </a:r>
            <a:r>
              <a:rPr lang="en-US" sz="1800" b="1" dirty="0"/>
              <a:t>Id</a:t>
            </a:r>
            <a:r>
              <a:rPr lang="en-US" sz="1800" dirty="0"/>
              <a:t>,</a:t>
            </a:r>
            <a:r>
              <a:rPr lang="ru-RU" sz="1800" dirty="0"/>
              <a:t> целочисленными идентификаторами </a:t>
            </a:r>
            <a:r>
              <a:rPr lang="en-US" sz="1800" b="1" dirty="0" err="1"/>
              <a:t>SenderId</a:t>
            </a:r>
            <a:r>
              <a:rPr lang="en-US" sz="1800" dirty="0"/>
              <a:t>, </a:t>
            </a:r>
            <a:r>
              <a:rPr lang="en-US" sz="1800" b="1" dirty="0" err="1"/>
              <a:t>ReceiverId</a:t>
            </a:r>
            <a:r>
              <a:rPr lang="ru-RU" sz="1800" b="1" dirty="0"/>
              <a:t>, </a:t>
            </a:r>
            <a:r>
              <a:rPr lang="ru-RU" sz="1800" dirty="0"/>
              <a:t>строковым </a:t>
            </a:r>
            <a:r>
              <a:rPr lang="en-US" sz="1800" b="1" dirty="0"/>
              <a:t>Message</a:t>
            </a:r>
            <a:r>
              <a:rPr lang="ru-RU" sz="1800" b="1" dirty="0"/>
              <a:t> </a:t>
            </a:r>
            <a:r>
              <a:rPr lang="ru-RU" sz="1800" dirty="0"/>
              <a:t>и временем (</a:t>
            </a:r>
            <a:r>
              <a:rPr lang="en-US" sz="1800" dirty="0" err="1"/>
              <a:t>DateTime</a:t>
            </a:r>
            <a:r>
              <a:rPr lang="en-US" sz="1800" dirty="0"/>
              <a:t>) </a:t>
            </a:r>
            <a:r>
              <a:rPr lang="ru-RU" sz="1800" dirty="0"/>
              <a:t>отправления </a:t>
            </a:r>
            <a:r>
              <a:rPr lang="en-US" sz="1800" b="1" dirty="0"/>
              <a:t>Timestamp</a:t>
            </a:r>
            <a:r>
              <a:rPr lang="en-US" sz="1800" dirty="0"/>
              <a:t>.</a:t>
            </a:r>
            <a:br>
              <a:rPr lang="en-US" sz="1800" dirty="0"/>
            </a:br>
            <a:endParaRPr lang="ru-RU" sz="1800" dirty="0"/>
          </a:p>
          <a:p>
            <a:pPr lvl="0"/>
            <a:r>
              <a:rPr lang="ru-RU" sz="1800" dirty="0"/>
              <a:t>По аналогии с</a:t>
            </a:r>
            <a:r>
              <a:rPr lang="en-US" sz="1800" dirty="0"/>
              <a:t> </a:t>
            </a:r>
            <a:r>
              <a:rPr lang="en-US" sz="1800" b="1" dirty="0" err="1"/>
              <a:t>UserController</a:t>
            </a:r>
            <a:r>
              <a:rPr lang="en-US" sz="1800" dirty="0"/>
              <a:t>, </a:t>
            </a:r>
            <a:r>
              <a:rPr lang="ru-RU" sz="1800" dirty="0"/>
              <a:t>создайте</a:t>
            </a:r>
            <a:r>
              <a:rPr lang="en-US" sz="1800" dirty="0"/>
              <a:t> </a:t>
            </a:r>
            <a:r>
              <a:rPr lang="en-US" sz="1800" b="1" dirty="0" err="1"/>
              <a:t>MessageController</a:t>
            </a:r>
            <a:r>
              <a:rPr lang="ru-RU" sz="1800" b="1" dirty="0"/>
              <a:t>.</a:t>
            </a:r>
            <a:endParaRPr lang="en-US" sz="1800" b="1" dirty="0"/>
          </a:p>
          <a:p>
            <a:pPr lvl="0"/>
            <a:r>
              <a:rPr lang="ru-RU" sz="1800" dirty="0"/>
              <a:t>В нем создайте статическое хранилище сообщений на ваш вкус.</a:t>
            </a:r>
            <a:br>
              <a:rPr lang="ru-RU" sz="1800" dirty="0"/>
            </a:br>
            <a:r>
              <a:rPr lang="ru-RU" sz="1800" dirty="0"/>
              <a:t>Также создайте</a:t>
            </a:r>
            <a:r>
              <a:rPr lang="ru-RU" sz="1800" b="1" dirty="0"/>
              <a:t> </a:t>
            </a:r>
            <a:r>
              <a:rPr lang="ru-RU" sz="1800" dirty="0"/>
              <a:t>два метода</a:t>
            </a:r>
            <a:r>
              <a:rPr lang="en-US" sz="1800" dirty="0"/>
              <a:t>:</a:t>
            </a:r>
            <a:br>
              <a:rPr lang="ru-RU" sz="1800" dirty="0"/>
            </a:br>
            <a:br>
              <a:rPr lang="ru-RU" sz="1800" dirty="0"/>
            </a:br>
            <a:r>
              <a:rPr lang="ru-RU" sz="1800" b="1" dirty="0"/>
              <a:t>1. </a:t>
            </a:r>
            <a:r>
              <a:rPr lang="en-US" sz="1800" b="1" dirty="0" err="1"/>
              <a:t>SendMessage</a:t>
            </a:r>
            <a:r>
              <a:rPr lang="en-US" sz="1800" b="1" dirty="0"/>
              <a:t>(</a:t>
            </a:r>
            <a:r>
              <a:rPr lang="en-US" sz="1800" b="1" dirty="0" err="1"/>
              <a:t>SendMessageRequest</a:t>
            </a:r>
            <a:r>
              <a:rPr lang="en-US" sz="1800" b="1" dirty="0"/>
              <a:t> req) – POST ”/send-message”</a:t>
            </a:r>
            <a:br>
              <a:rPr lang="en-US" sz="1800" b="1" dirty="0"/>
            </a:br>
            <a:r>
              <a:rPr lang="ru-RU" sz="1800" dirty="0"/>
              <a:t>где, </a:t>
            </a:r>
            <a:r>
              <a:rPr lang="en-US" sz="1800" b="1" dirty="0" err="1"/>
              <a:t>SendMessageRequest</a:t>
            </a:r>
            <a:r>
              <a:rPr lang="ru-RU" sz="1800" dirty="0"/>
              <a:t>, модель</a:t>
            </a:r>
            <a:r>
              <a:rPr lang="en-US" sz="1800" dirty="0"/>
              <a:t> c </a:t>
            </a:r>
            <a:r>
              <a:rPr lang="en-US" sz="1800" b="1" dirty="0" err="1"/>
              <a:t>SenderId</a:t>
            </a:r>
            <a:r>
              <a:rPr lang="en-US" sz="1800" dirty="0"/>
              <a:t>, </a:t>
            </a:r>
            <a:r>
              <a:rPr lang="en-US" sz="1800" b="1" dirty="0" err="1"/>
              <a:t>ReceiverId</a:t>
            </a:r>
            <a:r>
              <a:rPr lang="en-US" sz="1800" dirty="0"/>
              <a:t> </a:t>
            </a:r>
            <a:r>
              <a:rPr lang="ru-RU" sz="1800" dirty="0"/>
              <a:t>и строковым </a:t>
            </a:r>
            <a:r>
              <a:rPr lang="en-US" sz="1800" b="1" dirty="0"/>
              <a:t>Message</a:t>
            </a:r>
            <a:r>
              <a:rPr lang="en-US" sz="1800" dirty="0"/>
              <a:t>.</a:t>
            </a:r>
            <a:r>
              <a:rPr lang="ru-RU" sz="1800" dirty="0"/>
              <a:t> </a:t>
            </a:r>
            <a:r>
              <a:rPr lang="ru-RU" sz="1800" i="1" dirty="0"/>
              <a:t>(Проверками существования указанных пользователей в данный момент можно пренебречь)</a:t>
            </a:r>
            <a:r>
              <a:rPr lang="en-US" sz="1800" i="1" dirty="0"/>
              <a:t>. </a:t>
            </a:r>
            <a:r>
              <a:rPr lang="ru-RU" sz="1800" i="1" dirty="0"/>
              <a:t>Нужно сконвертировать </a:t>
            </a:r>
            <a:r>
              <a:rPr lang="en-US" sz="1800" i="1" dirty="0"/>
              <a:t>req </a:t>
            </a:r>
            <a:r>
              <a:rPr lang="ru-RU" sz="1800" i="1" dirty="0"/>
              <a:t>в объект </a:t>
            </a:r>
            <a:r>
              <a:rPr lang="en-US" sz="1800" i="1" dirty="0" err="1"/>
              <a:t>MessageInfo</a:t>
            </a:r>
            <a:r>
              <a:rPr lang="en-US" sz="1800" i="1" dirty="0"/>
              <a:t> </a:t>
            </a:r>
            <a:r>
              <a:rPr lang="ru-RU" sz="1800" i="1" dirty="0"/>
              <a:t>и добавить его в созданное вами хранилище.</a:t>
            </a:r>
            <a:br>
              <a:rPr lang="ru-RU" sz="1800" dirty="0"/>
            </a:br>
            <a:br>
              <a:rPr lang="en-US" sz="1800" dirty="0"/>
            </a:br>
            <a:r>
              <a:rPr lang="en-US" sz="1800" b="1" dirty="0"/>
              <a:t>2. </a:t>
            </a:r>
            <a:r>
              <a:rPr lang="en-US" sz="1800" b="1" dirty="0" err="1"/>
              <a:t>GetMessagesBySenderAndReceiver</a:t>
            </a:r>
            <a:r>
              <a:rPr lang="en-US" sz="1800" b="1" dirty="0"/>
              <a:t>(int </a:t>
            </a:r>
            <a:r>
              <a:rPr lang="en-US" sz="1800" b="1" dirty="0" err="1"/>
              <a:t>senderId</a:t>
            </a:r>
            <a:r>
              <a:rPr lang="en-US" sz="1800" b="1" dirty="0"/>
              <a:t>, int </a:t>
            </a:r>
            <a:r>
              <a:rPr lang="en-US" sz="1800" b="1" dirty="0" err="1"/>
              <a:t>receiverId</a:t>
            </a:r>
            <a:r>
              <a:rPr lang="en-US" sz="1800" b="1" dirty="0"/>
              <a:t>) – GET  “</a:t>
            </a:r>
            <a:r>
              <a:rPr lang="ru-RU" sz="1800" b="1" dirty="0"/>
              <a:t>/</a:t>
            </a:r>
            <a:r>
              <a:rPr lang="en-US" sz="1800" b="1" dirty="0"/>
              <a:t>get-messages” </a:t>
            </a:r>
            <a:r>
              <a:rPr lang="en-US" sz="1800" dirty="0"/>
              <a:t>– </a:t>
            </a:r>
            <a:r>
              <a:rPr lang="ru-RU" sz="1800" dirty="0"/>
              <a:t>должен вернуть все сообщения, отправленные </a:t>
            </a:r>
            <a:r>
              <a:rPr lang="en-US" sz="1800" b="1" dirty="0" err="1"/>
              <a:t>senderId</a:t>
            </a:r>
            <a:r>
              <a:rPr lang="ru-RU" sz="1800" dirty="0"/>
              <a:t> и адресованные </a:t>
            </a:r>
            <a:r>
              <a:rPr lang="en-US" sz="1800" b="1" dirty="0" err="1"/>
              <a:t>receiverId</a:t>
            </a:r>
            <a:r>
              <a:rPr lang="ru-RU" sz="1800" dirty="0"/>
              <a:t> в виде сортированного по хронологии списка объектов </a:t>
            </a:r>
            <a:r>
              <a:rPr lang="en-US" sz="1800" b="1" dirty="0" err="1"/>
              <a:t>MessageInfo</a:t>
            </a:r>
            <a:r>
              <a:rPr lang="ru-RU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8635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DD9AA-4BCF-1445-9AB1-46A8C729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3. Сообщения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89646F-CDBF-4648-8E16-41FBFDEB7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Google Shape;3189;p16">
            <a:extLst>
              <a:ext uri="{FF2B5EF4-FFF2-40B4-BE49-F238E27FC236}">
                <a16:creationId xmlns:a16="http://schemas.microsoft.com/office/drawing/2014/main" id="{CE8B8D08-5E7C-C84D-8575-679DDC0D7F0F}"/>
              </a:ext>
            </a:extLst>
          </p:cNvPr>
          <p:cNvSpPr txBox="1"/>
          <p:nvPr/>
        </p:nvSpPr>
        <p:spPr>
          <a:xfrm>
            <a:off x="342901" y="1505089"/>
            <a:ext cx="11630024" cy="369291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dirty="0"/>
              <a:t>Запустите приложение и проверьте через </a:t>
            </a:r>
            <a:r>
              <a:rPr lang="en-US" sz="1800" dirty="0"/>
              <a:t>Swagger </a:t>
            </a:r>
            <a:r>
              <a:rPr lang="ru-RU" sz="1800" dirty="0"/>
              <a:t>созданную функциональность</a:t>
            </a:r>
            <a:endParaRPr lang="en-US" sz="1800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E04536D-818D-024F-9910-C12F28FF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17" y="2352506"/>
            <a:ext cx="9857583" cy="374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17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DD9AA-4BCF-1445-9AB1-46A8C729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9" y="0"/>
            <a:ext cx="11558586" cy="1143000"/>
          </a:xfrm>
        </p:spPr>
        <p:txBody>
          <a:bodyPr/>
          <a:lstStyle/>
          <a:p>
            <a:r>
              <a:rPr lang="ru-RU" dirty="0"/>
              <a:t>Задача 4. </a:t>
            </a:r>
            <a:r>
              <a:rPr lang="en-US" dirty="0"/>
              <a:t>Dependency Injection (DI)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89646F-CDBF-4648-8E16-41FBFDEB7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Google Shape;3189;p16">
            <a:extLst>
              <a:ext uri="{FF2B5EF4-FFF2-40B4-BE49-F238E27FC236}">
                <a16:creationId xmlns:a16="http://schemas.microsoft.com/office/drawing/2014/main" id="{CE8B8D08-5E7C-C84D-8575-679DDC0D7F0F}"/>
              </a:ext>
            </a:extLst>
          </p:cNvPr>
          <p:cNvSpPr txBox="1"/>
          <p:nvPr/>
        </p:nvSpPr>
        <p:spPr>
          <a:xfrm>
            <a:off x="242889" y="1218985"/>
            <a:ext cx="11558586" cy="5632271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1800" dirty="0"/>
              <a:t>Теперь нужно сделать так, чтобы оба контроллера имели доступ к одному источнику данных.</a:t>
            </a:r>
            <a:br>
              <a:rPr lang="ru-RU" sz="1800" dirty="0"/>
            </a:br>
            <a:r>
              <a:rPr lang="ru-RU" sz="1800" dirty="0"/>
              <a:t>Для решения задачи нужно правильным образом зарегистрировать класс, реализующий источник данных в механизме внедрения зависимостей - </a:t>
            </a:r>
            <a:r>
              <a:rPr lang="en-US" sz="1800" dirty="0"/>
              <a:t>DI (Dependency Injection).</a:t>
            </a:r>
            <a:endParaRPr lang="ru-RU" sz="1800" dirty="0"/>
          </a:p>
          <a:p>
            <a:r>
              <a:rPr lang="ru-RU" sz="1800" dirty="0"/>
              <a:t>Подробнее про разные типы регистрации можно узнать здесь</a:t>
            </a:r>
            <a:r>
              <a:rPr lang="en-US" sz="1800" dirty="0"/>
              <a:t>: </a:t>
            </a:r>
            <a:r>
              <a:rPr lang="en-US" sz="1800" i="1" dirty="0">
                <a:hlinkClick r:id="rId2"/>
              </a:rPr>
              <a:t>https://habr.com/ru/company/otus/blog/539762/</a:t>
            </a:r>
            <a:endParaRPr lang="en-US" sz="1800" i="1" dirty="0"/>
          </a:p>
          <a:p>
            <a:endParaRPr lang="en-US" sz="1800" dirty="0"/>
          </a:p>
          <a:p>
            <a:r>
              <a:rPr lang="ru-RU" sz="1800" dirty="0"/>
              <a:t>Для наших целей в методе </a:t>
            </a:r>
            <a:r>
              <a:rPr lang="en-US" sz="1800" dirty="0" err="1"/>
              <a:t>ConfigureServices</a:t>
            </a:r>
            <a:r>
              <a:rPr lang="ru-RU" sz="1800" dirty="0"/>
              <a:t> файла </a:t>
            </a:r>
            <a:r>
              <a:rPr lang="en-US" sz="1800" dirty="0" err="1"/>
              <a:t>Startup.cs</a:t>
            </a:r>
            <a:r>
              <a:rPr lang="ru-RU" sz="1800" dirty="0"/>
              <a:t> добавим строку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" sz="1800" b="1" dirty="0">
                <a:latin typeface="Consolas" panose="020B0609020204030204" pitchFamily="49" charset="0"/>
              </a:rPr>
              <a:t>services.AddSingleton&lt;Storage&gt;(); </a:t>
            </a:r>
          </a:p>
          <a:p>
            <a:r>
              <a:rPr lang="ru-RU" sz="1800" dirty="0"/>
              <a:t>Т.е. будет создан один экземпляр объекта, а ссылка на него будет передана зависимым классам через параметр конструктора.</a:t>
            </a:r>
            <a:endParaRPr lang="en-US" sz="1800" dirty="0"/>
          </a:p>
          <a:p>
            <a:pPr lvl="0"/>
            <a:r>
              <a:rPr lang="ru-RU" sz="1800" dirty="0"/>
              <a:t>Для этого в контроллерах необходимо внедрить данную зависимость через конструктор (полностью убрав использование старой версии хранилища).</a:t>
            </a:r>
          </a:p>
          <a:p>
            <a:pPr lvl="0"/>
            <a:endParaRPr lang="en-US" sz="1800" dirty="0"/>
          </a:p>
          <a:p>
            <a:pPr lvl="0"/>
            <a:r>
              <a:rPr lang="e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UserController : Controller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Storage </a:t>
            </a:r>
            <a:r>
              <a:rPr lang="e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_storage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UserController(Storage storage) {</a:t>
            </a:r>
            <a:b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_storage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= storage;</a:t>
            </a:r>
            <a:b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55041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DD9AA-4BCF-1445-9AB1-46A8C729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4.</a:t>
            </a:r>
            <a:r>
              <a:rPr lang="en-US" dirty="0"/>
              <a:t> Dependency Injection (DI)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89646F-CDBF-4648-8E16-41FBFDEB7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Google Shape;3189;p16">
            <a:extLst>
              <a:ext uri="{FF2B5EF4-FFF2-40B4-BE49-F238E27FC236}">
                <a16:creationId xmlns:a16="http://schemas.microsoft.com/office/drawing/2014/main" id="{CE8B8D08-5E7C-C84D-8575-679DDC0D7F0F}"/>
              </a:ext>
            </a:extLst>
          </p:cNvPr>
          <p:cNvSpPr txBox="1"/>
          <p:nvPr/>
        </p:nvSpPr>
        <p:spPr>
          <a:xfrm>
            <a:off x="238124" y="1423726"/>
            <a:ext cx="11715750" cy="2308284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dirty="0"/>
              <a:t>Настало время добавить в </a:t>
            </a:r>
            <a:r>
              <a:rPr lang="en-US" sz="1800" dirty="0" err="1"/>
              <a:t>MessageController</a:t>
            </a:r>
            <a:r>
              <a:rPr lang="en-US" sz="1800" dirty="0"/>
              <a:t> </a:t>
            </a:r>
            <a:r>
              <a:rPr lang="ru-RU" sz="1800" dirty="0"/>
              <a:t>проверку на существование пользователей, которые отправляют сообщения.</a:t>
            </a:r>
            <a:br>
              <a:rPr lang="ru-RU" sz="1800" dirty="0"/>
            </a:br>
            <a:br>
              <a:rPr lang="ru-RU" sz="1800" dirty="0"/>
            </a:br>
            <a:r>
              <a:rPr lang="ru-RU" sz="1800" dirty="0"/>
              <a:t>В методе </a:t>
            </a:r>
            <a:r>
              <a:rPr lang="en" sz="1800" b="1" dirty="0" err="1"/>
              <a:t>SendMessage</a:t>
            </a:r>
            <a:r>
              <a:rPr lang="ru-RU" sz="1800" dirty="0"/>
              <a:t> просто добавьте еще одну проверку на наличие сообщенного </a:t>
            </a:r>
            <a:r>
              <a:rPr lang="en-US" sz="1800" b="1" dirty="0"/>
              <a:t>Id</a:t>
            </a:r>
            <a:r>
              <a:rPr lang="ru-RU" sz="1800" dirty="0"/>
              <a:t> в </a:t>
            </a:r>
            <a:r>
              <a:rPr lang="en-US" sz="1800" dirty="0"/>
              <a:t>_</a:t>
            </a:r>
            <a:r>
              <a:rPr lang="en-US" sz="1800" dirty="0" err="1"/>
              <a:t>storage.Users</a:t>
            </a:r>
            <a:r>
              <a:rPr lang="en-US" sz="1800" dirty="0"/>
              <a:t>. </a:t>
            </a:r>
            <a:r>
              <a:rPr lang="ru-RU" sz="1800" dirty="0"/>
              <a:t>В случае отсутствия хотя бы одного из идентификаторов – отправляем объект сообщения об ошибке, </a:t>
            </a:r>
            <a:r>
              <a:rPr lang="en-US" sz="1800" dirty="0"/>
              <a:t>“</a:t>
            </a:r>
            <a:r>
              <a:rPr lang="ru-RU" sz="1800" dirty="0"/>
              <a:t>завернутый</a:t>
            </a:r>
            <a:r>
              <a:rPr lang="en-US" sz="1800" dirty="0"/>
              <a:t>”</a:t>
            </a:r>
            <a:r>
              <a:rPr lang="ru-RU" sz="1800" dirty="0"/>
              <a:t> в </a:t>
            </a:r>
            <a:r>
              <a:rPr lang="en-US" sz="1800" dirty="0" err="1"/>
              <a:t>NotFound</a:t>
            </a:r>
            <a:r>
              <a:rPr lang="en-US" sz="1800" dirty="0"/>
              <a:t>.</a:t>
            </a:r>
            <a:br>
              <a:rPr lang="en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3F39B4-330B-E64A-A675-A11E346EFE1C}"/>
              </a:ext>
            </a:extLst>
          </p:cNvPr>
          <p:cNvSpPr/>
          <p:nvPr/>
        </p:nvSpPr>
        <p:spPr>
          <a:xfrm>
            <a:off x="1145381" y="4098871"/>
            <a:ext cx="99012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800" b="1" dirty="0">
                <a:solidFill>
                  <a:srgbClr val="000080"/>
                </a:solidFill>
              </a:rPr>
              <a:t>if</a:t>
            </a:r>
            <a:r>
              <a:rPr lang="en" sz="1800" dirty="0"/>
              <a:t>( !</a:t>
            </a:r>
            <a:r>
              <a:rPr lang="en" sz="1800" b="1" dirty="0">
                <a:solidFill>
                  <a:srgbClr val="660E7A"/>
                </a:solidFill>
              </a:rPr>
              <a:t>_storage</a:t>
            </a:r>
            <a:r>
              <a:rPr lang="en" sz="1800" dirty="0"/>
              <a:t>.</a:t>
            </a:r>
            <a:r>
              <a:rPr lang="en" sz="1800" b="1" dirty="0">
                <a:solidFill>
                  <a:srgbClr val="660E7A"/>
                </a:solidFill>
              </a:rPr>
              <a:t>Users</a:t>
            </a:r>
            <a:r>
              <a:rPr lang="en" sz="1800" dirty="0"/>
              <a:t>.Exists(x =&gt; x.</a:t>
            </a:r>
            <a:r>
              <a:rPr lang="en" sz="1800" b="1" dirty="0">
                <a:solidFill>
                  <a:srgbClr val="660E7A"/>
                </a:solidFill>
              </a:rPr>
              <a:t>Id </a:t>
            </a:r>
            <a:r>
              <a:rPr lang="en" sz="1800" dirty="0"/>
              <a:t>== req.</a:t>
            </a:r>
            <a:r>
              <a:rPr lang="en" sz="1800" b="1" dirty="0">
                <a:solidFill>
                  <a:srgbClr val="660E7A"/>
                </a:solidFill>
              </a:rPr>
              <a:t>SenderId</a:t>
            </a:r>
            <a:r>
              <a:rPr lang="en" sz="1800" dirty="0"/>
              <a:t>))</a:t>
            </a:r>
            <a:br>
              <a:rPr lang="en" sz="1800" dirty="0"/>
            </a:br>
            <a:r>
              <a:rPr lang="en" sz="1800" dirty="0"/>
              <a:t>{</a:t>
            </a:r>
            <a:br>
              <a:rPr lang="en" sz="1800" dirty="0"/>
            </a:br>
            <a:r>
              <a:rPr lang="en" sz="1800" dirty="0"/>
              <a:t>    </a:t>
            </a:r>
            <a:r>
              <a:rPr lang="en" sz="1800" b="1" dirty="0">
                <a:solidFill>
                  <a:srgbClr val="000080"/>
                </a:solidFill>
              </a:rPr>
              <a:t>return </a:t>
            </a:r>
            <a:r>
              <a:rPr lang="en" sz="1800" dirty="0"/>
              <a:t>NotFound(</a:t>
            </a:r>
            <a:r>
              <a:rPr lang="en" sz="1800" b="1" dirty="0">
                <a:solidFill>
                  <a:srgbClr val="000080"/>
                </a:solidFill>
              </a:rPr>
              <a:t>new </a:t>
            </a:r>
            <a:br>
              <a:rPr lang="en" sz="1800" b="1" dirty="0">
                <a:solidFill>
                  <a:srgbClr val="000080"/>
                </a:solidFill>
              </a:rPr>
            </a:br>
            <a:r>
              <a:rPr lang="en" sz="1800" b="1" dirty="0">
                <a:solidFill>
                  <a:srgbClr val="000080"/>
                </a:solidFill>
              </a:rPr>
              <a:t>    </a:t>
            </a:r>
            <a:r>
              <a:rPr lang="en" sz="1800" dirty="0"/>
              <a:t>{</a:t>
            </a:r>
            <a:br>
              <a:rPr lang="en" sz="1800" dirty="0"/>
            </a:br>
            <a:r>
              <a:rPr lang="en" sz="1800" dirty="0"/>
              <a:t>        </a:t>
            </a:r>
            <a:r>
              <a:rPr lang="en" sz="1800" b="1" dirty="0">
                <a:solidFill>
                  <a:srgbClr val="660E7A"/>
                </a:solidFill>
              </a:rPr>
              <a:t>Message </a:t>
            </a:r>
            <a:r>
              <a:rPr lang="en" sz="1800" dirty="0"/>
              <a:t>= </a:t>
            </a:r>
            <a:r>
              <a:rPr lang="en" sz="1800" b="1" dirty="0">
                <a:solidFill>
                  <a:srgbClr val="008000"/>
                </a:solidFill>
              </a:rPr>
              <a:t>$"</a:t>
            </a:r>
            <a:r>
              <a:rPr lang="ru-RU" sz="1800" b="1" dirty="0">
                <a:solidFill>
                  <a:srgbClr val="008000"/>
                </a:solidFill>
              </a:rPr>
              <a:t>Пользователь-получатель </a:t>
            </a:r>
            <a:r>
              <a:rPr lang="en" sz="1800" b="1" dirty="0" err="1">
                <a:solidFill>
                  <a:srgbClr val="008000"/>
                </a:solidFill>
              </a:rPr>
              <a:t>senderId</a:t>
            </a:r>
            <a:r>
              <a:rPr lang="en" sz="1800" b="1" dirty="0">
                <a:solidFill>
                  <a:srgbClr val="008000"/>
                </a:solidFill>
              </a:rPr>
              <a:t> = {</a:t>
            </a:r>
            <a:r>
              <a:rPr lang="en" sz="1800" dirty="0" err="1"/>
              <a:t>req.</a:t>
            </a:r>
            <a:r>
              <a:rPr lang="en" sz="1800" b="1" dirty="0" err="1">
                <a:solidFill>
                  <a:srgbClr val="660E7A"/>
                </a:solidFill>
              </a:rPr>
              <a:t>SenderId</a:t>
            </a:r>
            <a:r>
              <a:rPr lang="en" sz="1800" b="1" dirty="0">
                <a:solidFill>
                  <a:srgbClr val="008000"/>
                </a:solidFill>
              </a:rPr>
              <a:t>} </a:t>
            </a:r>
            <a:r>
              <a:rPr lang="ru-RU" sz="1800" b="1" dirty="0">
                <a:solidFill>
                  <a:srgbClr val="008000"/>
                </a:solidFill>
              </a:rPr>
              <a:t>не найден"</a:t>
            </a:r>
            <a:br>
              <a:rPr lang="ru-RU" sz="1800" b="1" dirty="0">
                <a:solidFill>
                  <a:srgbClr val="008000"/>
                </a:solidFill>
              </a:rPr>
            </a:br>
            <a:r>
              <a:rPr lang="ru-RU" sz="1800" b="1" dirty="0">
                <a:solidFill>
                  <a:srgbClr val="008000"/>
                </a:solidFill>
              </a:rPr>
              <a:t>    </a:t>
            </a:r>
            <a:r>
              <a:rPr lang="ru-RU" sz="1800" dirty="0"/>
              <a:t>});</a:t>
            </a:r>
            <a:br>
              <a:rPr lang="ru-RU" sz="1800" dirty="0"/>
            </a:br>
            <a:r>
              <a:rPr lang="ru-RU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9409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DD9AA-4BCF-1445-9AB1-46A8C729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5</a:t>
            </a:r>
            <a:r>
              <a:rPr lang="ru-RU" dirty="0"/>
              <a:t>.</a:t>
            </a:r>
            <a:r>
              <a:rPr lang="en-US" dirty="0"/>
              <a:t> Bootstrap Carousel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89646F-CDBF-4648-8E16-41FBFDEB7FB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37600" y="6378395"/>
            <a:ext cx="2844800" cy="47640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Google Shape;3189;p16">
            <a:extLst>
              <a:ext uri="{FF2B5EF4-FFF2-40B4-BE49-F238E27FC236}">
                <a16:creationId xmlns:a16="http://schemas.microsoft.com/office/drawing/2014/main" id="{CE8B8D08-5E7C-C84D-8575-679DDC0D7F0F}"/>
              </a:ext>
            </a:extLst>
          </p:cNvPr>
          <p:cNvSpPr txBox="1"/>
          <p:nvPr/>
        </p:nvSpPr>
        <p:spPr>
          <a:xfrm>
            <a:off x="285749" y="1255708"/>
            <a:ext cx="11744325" cy="923289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dirty="0"/>
              <a:t>На прошлом занятии решалась задача со списком товаров – добавьте в текущий проект список товаров из </a:t>
            </a:r>
            <a:r>
              <a:rPr lang="en-US" sz="1800" dirty="0"/>
              <a:t>JSON-</a:t>
            </a:r>
            <a:r>
              <a:rPr lang="ru-RU" sz="1800" dirty="0"/>
              <a:t>файла и создайте карусель на главной странице</a:t>
            </a:r>
            <a:r>
              <a:rPr lang="en-US" sz="1800" dirty="0"/>
              <a:t> (https://getbootstrap.com/docs/4.6/components/carousel/):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AE824-B49D-4007-B56C-E720CFA56A56}"/>
              </a:ext>
            </a:extLst>
          </p:cNvPr>
          <p:cNvSpPr txBox="1"/>
          <p:nvPr/>
        </p:nvSpPr>
        <p:spPr>
          <a:xfrm>
            <a:off x="285749" y="2241352"/>
            <a:ext cx="11744325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carouselExampleControls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="carousel slide"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data-ride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="carousel"&gt;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="carousel-inner"&gt;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(var product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Model)</a:t>
            </a:r>
          </a:p>
          <a:p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="carousel-item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@(isFirst ? 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"active"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"&gt;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img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product.Image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="d-block w-100"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alt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product.Title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"&gt;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isFirst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="carousel-control-</a:t>
            </a:r>
            <a:r>
              <a:rPr lang="en-US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prev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="#</a:t>
            </a:r>
            <a:r>
              <a:rPr lang="en-US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carouselExampleControls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="button"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data-slide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prev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"&gt;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span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="carousel-control-</a:t>
            </a:r>
            <a:r>
              <a:rPr lang="en-US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prev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-icon"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aria-hidden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="true"&gt;&lt;/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span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sr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-only"&gt;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Previous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="carousel-control-next"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="#</a:t>
            </a:r>
            <a:r>
              <a:rPr lang="en-US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carouselExampleControls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="button"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data-slide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="next"&gt;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span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="carousel-control-next-icon"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aria-hidden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="true"&gt;&lt;/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span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sr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-only"&gt;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41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DD9AA-4BCF-1445-9AB1-46A8C729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36375"/>
            <a:ext cx="8229600" cy="1143000"/>
          </a:xfrm>
        </p:spPr>
        <p:txBody>
          <a:bodyPr/>
          <a:lstStyle/>
          <a:p>
            <a:r>
              <a:rPr lang="ru-RU" dirty="0"/>
              <a:t>Задача 1.</a:t>
            </a:r>
            <a:r>
              <a:rPr lang="en-US" dirty="0"/>
              <a:t> Web API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89646F-CDBF-4648-8E16-41FBFDEB7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Google Shape;3189;p16">
            <a:extLst>
              <a:ext uri="{FF2B5EF4-FFF2-40B4-BE49-F238E27FC236}">
                <a16:creationId xmlns:a16="http://schemas.microsoft.com/office/drawing/2014/main" id="{45C1CACF-DAB9-1F41-8A9C-370E3063E393}"/>
              </a:ext>
            </a:extLst>
          </p:cNvPr>
          <p:cNvSpPr txBox="1"/>
          <p:nvPr/>
        </p:nvSpPr>
        <p:spPr>
          <a:xfrm>
            <a:off x="628650" y="1443861"/>
            <a:ext cx="11272838" cy="3693278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 err="1"/>
              <a:t>Создайте</a:t>
            </a:r>
            <a:r>
              <a:rPr lang="en-US" sz="1800" dirty="0"/>
              <a:t> с </a:t>
            </a:r>
            <a:r>
              <a:rPr lang="en-US" sz="1800" dirty="0" err="1"/>
              <a:t>помощью</a:t>
            </a:r>
            <a:r>
              <a:rPr lang="en-US" sz="1800" dirty="0"/>
              <a:t> </a:t>
            </a:r>
            <a:r>
              <a:rPr lang="en-US" sz="1800" dirty="0" err="1"/>
              <a:t>мастера</a:t>
            </a:r>
            <a:r>
              <a:rPr lang="en-US" sz="1800" dirty="0"/>
              <a:t> в Visual Studio </a:t>
            </a:r>
            <a:r>
              <a:rPr lang="en-US" sz="1800" dirty="0" err="1"/>
              <a:t>новый</a:t>
            </a:r>
            <a:r>
              <a:rPr lang="en-US" sz="1800" dirty="0"/>
              <a:t> </a:t>
            </a:r>
            <a:r>
              <a:rPr lang="en-US" sz="1800" dirty="0" err="1"/>
              <a:t>проект</a:t>
            </a:r>
            <a:r>
              <a:rPr lang="en-US" sz="1800" dirty="0"/>
              <a:t> Web API (</a:t>
            </a:r>
            <a:r>
              <a:rPr lang="en-US" sz="1800" dirty="0" err="1"/>
              <a:t>ASP.Net</a:t>
            </a:r>
            <a:r>
              <a:rPr lang="en-US" sz="1800" dirty="0"/>
              <a:t> Core Web API).</a:t>
            </a:r>
            <a:br>
              <a:rPr lang="en-US" sz="1800" dirty="0"/>
            </a:br>
            <a:endParaRPr lang="en-US" sz="1800" dirty="0"/>
          </a:p>
          <a:p>
            <a:r>
              <a:rPr lang="ru-RU" sz="1800" dirty="0"/>
              <a:t>Создайте класс </a:t>
            </a:r>
            <a:r>
              <a:rPr lang="en-US" sz="1800" b="1" dirty="0" err="1"/>
              <a:t>UserInfo</a:t>
            </a:r>
            <a:r>
              <a:rPr lang="en-US" sz="1800" dirty="0"/>
              <a:t>, </a:t>
            </a:r>
            <a:r>
              <a:rPr lang="ru-RU" sz="1800" dirty="0"/>
              <a:t>состоящий из трех свойств (класс определяет модель и должен быть расположен в папке </a:t>
            </a:r>
            <a:r>
              <a:rPr lang="en-US" sz="1800" dirty="0"/>
              <a:t>Models</a:t>
            </a:r>
            <a:r>
              <a:rPr lang="ru-RU" sz="1800" dirty="0"/>
              <a:t>)</a:t>
            </a:r>
            <a:r>
              <a:rPr lang="en-US" sz="1800" dirty="0"/>
              <a:t>:</a:t>
            </a:r>
            <a:br>
              <a:rPr lang="ru-RU" sz="1800" dirty="0"/>
            </a:br>
            <a:r>
              <a:rPr lang="ru-RU" sz="1800" dirty="0"/>
              <a:t>строковые </a:t>
            </a:r>
            <a:r>
              <a:rPr lang="en-US" sz="1800" dirty="0" err="1"/>
              <a:t>UserName</a:t>
            </a:r>
            <a:r>
              <a:rPr lang="en-US" sz="1800" dirty="0"/>
              <a:t>, Email </a:t>
            </a:r>
            <a:r>
              <a:rPr lang="ru-RU" sz="1800" dirty="0"/>
              <a:t>и целочисленный </a:t>
            </a:r>
            <a:r>
              <a:rPr lang="en-US" sz="1800" dirty="0"/>
              <a:t>Id.</a:t>
            </a:r>
            <a:br>
              <a:rPr lang="en-US" sz="1800" dirty="0"/>
            </a:br>
            <a:endParaRPr lang="ru-RU" sz="1800" dirty="0"/>
          </a:p>
          <a:p>
            <a:r>
              <a:rPr lang="ru-RU" sz="1800" dirty="0"/>
              <a:t>Добавьте новый контроллер </a:t>
            </a:r>
            <a:r>
              <a:rPr lang="en-US" sz="1800" b="1" dirty="0" err="1"/>
              <a:t>UserController</a:t>
            </a:r>
            <a:r>
              <a:rPr lang="ru-RU" sz="1800" b="1" dirty="0"/>
              <a:t> </a:t>
            </a:r>
            <a:r>
              <a:rPr lang="ru-RU" sz="1800" dirty="0"/>
              <a:t>(в папке </a:t>
            </a:r>
            <a:r>
              <a:rPr lang="en-US" sz="1800" dirty="0"/>
              <a:t>Controllers</a:t>
            </a:r>
            <a:r>
              <a:rPr lang="ru-RU" sz="1800" dirty="0"/>
              <a:t>)</a:t>
            </a:r>
            <a:endParaRPr lang="en-US" sz="1800" dirty="0"/>
          </a:p>
          <a:p>
            <a:r>
              <a:rPr lang="ru-RU" sz="1800" dirty="0"/>
              <a:t>В нем (для простоты) создайте и инициализируйте статический список типа </a:t>
            </a:r>
            <a:r>
              <a:rPr lang="en-US" sz="1800" b="1" dirty="0"/>
              <a:t>List&lt;</a:t>
            </a:r>
            <a:r>
              <a:rPr lang="en-US" sz="1800" b="1" dirty="0" err="1"/>
              <a:t>UserInfo</a:t>
            </a:r>
            <a:r>
              <a:rPr lang="en-US" sz="1800" b="1" dirty="0"/>
              <a:t>&gt;</a:t>
            </a:r>
            <a:r>
              <a:rPr lang="ru-RU" sz="1800" b="1" dirty="0"/>
              <a:t>.</a:t>
            </a:r>
            <a:endParaRPr lang="en-US" sz="1800" b="1" dirty="0"/>
          </a:p>
          <a:p>
            <a:endParaRPr lang="en-US" sz="1800" b="1" dirty="0"/>
          </a:p>
          <a:p>
            <a:pPr lvl="0"/>
            <a:r>
              <a:rPr lang="en-US" sz="1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List&lt;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UserInfo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&gt; users = </a:t>
            </a:r>
            <a:r>
              <a:rPr lang="en-US" sz="1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List&lt;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UserInfo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 lang="en-US" sz="1800" dirty="0">
              <a:solidFill>
                <a:schemeClr val="dk1"/>
              </a:solidFill>
            </a:endParaRPr>
          </a:p>
          <a:p>
            <a:br>
              <a:rPr lang="en-US" sz="1800" b="1" dirty="0"/>
            </a:br>
            <a:br>
              <a:rPr lang="ru-RU" sz="1800" b="1" dirty="0"/>
            </a:b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252418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DD9AA-4BCF-1445-9AB1-46A8C729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69610"/>
          </a:xfrm>
        </p:spPr>
        <p:txBody>
          <a:bodyPr/>
          <a:lstStyle/>
          <a:p>
            <a:r>
              <a:rPr lang="ru-RU" dirty="0"/>
              <a:t>Задача 1.</a:t>
            </a:r>
            <a:r>
              <a:rPr lang="en-US" dirty="0"/>
              <a:t> Web API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89646F-CDBF-4648-8E16-41FBFDEB7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Google Shape;3189;p16">
            <a:extLst>
              <a:ext uri="{FF2B5EF4-FFF2-40B4-BE49-F238E27FC236}">
                <a16:creationId xmlns:a16="http://schemas.microsoft.com/office/drawing/2014/main" id="{45C1CACF-DAB9-1F41-8A9C-370E3063E393}"/>
              </a:ext>
            </a:extLst>
          </p:cNvPr>
          <p:cNvSpPr txBox="1"/>
          <p:nvPr/>
        </p:nvSpPr>
        <p:spPr>
          <a:xfrm>
            <a:off x="328613" y="1066801"/>
            <a:ext cx="11687175" cy="5078273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ru-RU" sz="1800" dirty="0"/>
          </a:p>
          <a:p>
            <a:pPr lvl="0"/>
            <a:r>
              <a:rPr lang="ru-RU" sz="1800" dirty="0"/>
              <a:t>В самом контроллере реализуйте три метода (</a:t>
            </a:r>
            <a:r>
              <a:rPr lang="en-US" sz="1800" b="1" dirty="0" err="1"/>
              <a:t>CreateUser</a:t>
            </a:r>
            <a:r>
              <a:rPr lang="ru-RU" sz="1800" dirty="0"/>
              <a:t>, </a:t>
            </a:r>
            <a:r>
              <a:rPr lang="en-US" sz="1800" b="1" dirty="0" err="1"/>
              <a:t>GetUserInfoById</a:t>
            </a:r>
            <a:r>
              <a:rPr lang="en-US" sz="1800" dirty="0"/>
              <a:t>,</a:t>
            </a:r>
            <a:r>
              <a:rPr lang="en-US" sz="1800" b="1" dirty="0"/>
              <a:t> </a:t>
            </a:r>
            <a:r>
              <a:rPr lang="en-US" sz="1800" b="1" dirty="0" err="1"/>
              <a:t>GetAllUsers</a:t>
            </a:r>
            <a:r>
              <a:rPr lang="ru-RU" sz="1800" dirty="0"/>
              <a:t>) и привяжите их к соответствующим обработчикам (</a:t>
            </a:r>
            <a:r>
              <a:rPr lang="en-US" sz="1800" dirty="0"/>
              <a:t>handler</a:t>
            </a:r>
            <a:r>
              <a:rPr lang="ru-RU" sz="1800" dirty="0"/>
              <a:t>)</a:t>
            </a:r>
          </a:p>
          <a:p>
            <a:pPr lvl="0"/>
            <a:br>
              <a:rPr lang="ru-RU" sz="1800" dirty="0"/>
            </a:br>
            <a:r>
              <a:rPr lang="ru-RU" sz="1800" dirty="0"/>
              <a:t>1) </a:t>
            </a:r>
            <a:r>
              <a:rPr lang="en-US" sz="1800" b="1" dirty="0" err="1"/>
              <a:t>CreateUser</a:t>
            </a:r>
            <a:r>
              <a:rPr lang="en-US" sz="1800" b="1" dirty="0"/>
              <a:t> (</a:t>
            </a:r>
            <a:r>
              <a:rPr lang="en-US" sz="1800" b="1" dirty="0" err="1"/>
              <a:t>CreateUserRequest</a:t>
            </a:r>
            <a:r>
              <a:rPr lang="en-US" sz="1800" b="1" dirty="0"/>
              <a:t> req);</a:t>
            </a:r>
            <a:r>
              <a:rPr lang="ru-RU" sz="1800" b="1" dirty="0"/>
              <a:t> - </a:t>
            </a:r>
            <a:r>
              <a:rPr lang="en-US" sz="1800" b="1" dirty="0"/>
              <a:t>POST “/create-user”</a:t>
            </a:r>
          </a:p>
          <a:p>
            <a:r>
              <a:rPr lang="ru-RU" sz="1800" dirty="0"/>
              <a:t>Для реализации, нужно вначале создать новую модель</a:t>
            </a:r>
            <a:r>
              <a:rPr lang="en-US" sz="1800" dirty="0"/>
              <a:t> – </a:t>
            </a:r>
            <a:r>
              <a:rPr lang="ru-RU" sz="1800" dirty="0"/>
              <a:t>класс</a:t>
            </a:r>
            <a:r>
              <a:rPr lang="en-US" sz="1800" dirty="0"/>
              <a:t> </a:t>
            </a:r>
            <a:r>
              <a:rPr lang="en-US" sz="1800" b="1" dirty="0" err="1"/>
              <a:t>CreateUserRequest</a:t>
            </a:r>
            <a:r>
              <a:rPr lang="ru-RU" sz="1800" dirty="0"/>
              <a:t>, который должен</a:t>
            </a:r>
            <a:r>
              <a:rPr lang="en-US" sz="1800" dirty="0"/>
              <a:t> (</a:t>
            </a:r>
            <a:r>
              <a:rPr lang="ru-RU" sz="1800" dirty="0"/>
              <a:t>по правилам хорошего тона</a:t>
            </a:r>
            <a:r>
              <a:rPr lang="en-US" sz="1800" dirty="0"/>
              <a:t>)</a:t>
            </a:r>
            <a:r>
              <a:rPr lang="ru-RU" sz="1800" dirty="0"/>
              <a:t> располагаться в папке </a:t>
            </a:r>
            <a:r>
              <a:rPr lang="en-US" sz="1800" dirty="0"/>
              <a:t>Models. </a:t>
            </a:r>
            <a:r>
              <a:rPr lang="ru-RU" sz="1800" dirty="0"/>
              <a:t>В нем следует определить два строковых свойства: </a:t>
            </a:r>
            <a:r>
              <a:rPr lang="en-US" sz="1800" dirty="0" err="1"/>
              <a:t>UserName</a:t>
            </a:r>
            <a:r>
              <a:rPr lang="en-US" sz="1800" dirty="0"/>
              <a:t>, Email.</a:t>
            </a:r>
            <a:r>
              <a:rPr lang="ru-RU" sz="1800" dirty="0"/>
              <a:t> </a:t>
            </a:r>
          </a:p>
          <a:p>
            <a:endParaRPr lang="ru-RU" sz="1800" dirty="0"/>
          </a:p>
          <a:p>
            <a:pPr lvl="0"/>
            <a:r>
              <a:rPr lang="ru-RU" sz="1800" dirty="0"/>
              <a:t>Присылаемый объект запроса, задаваемый входным параметром метода</a:t>
            </a:r>
            <a:r>
              <a:rPr lang="en-US" sz="1800" dirty="0"/>
              <a:t> req</a:t>
            </a:r>
            <a:r>
              <a:rPr lang="ru-RU" sz="1800" dirty="0"/>
              <a:t>,</a:t>
            </a:r>
            <a:r>
              <a:rPr lang="en-US" sz="1800" dirty="0"/>
              <a:t> </a:t>
            </a:r>
            <a:r>
              <a:rPr lang="ru-RU" sz="1800" dirty="0"/>
              <a:t>должен формироваться из тела запроса </a:t>
            </a:r>
            <a:r>
              <a:rPr lang="en-US" sz="1800" dirty="0"/>
              <a:t>(</a:t>
            </a:r>
            <a:r>
              <a:rPr lang="ru-RU" sz="1800" dirty="0"/>
              <a:t>не забудьте про атрибут </a:t>
            </a:r>
            <a:r>
              <a:rPr lang="en-US" sz="1800" dirty="0"/>
              <a:t>[</a:t>
            </a:r>
            <a:r>
              <a:rPr lang="en-US" sz="1800" b="1" i="1" dirty="0" err="1"/>
              <a:t>FromBody</a:t>
            </a:r>
            <a:r>
              <a:rPr lang="en-US" sz="1800" dirty="0"/>
              <a:t>]</a:t>
            </a:r>
            <a:r>
              <a:rPr lang="ru-RU" sz="1800" dirty="0"/>
              <a:t> перед входным параметром) и далее, тривиальным образом преобразовываться в объект типа </a:t>
            </a:r>
            <a:r>
              <a:rPr lang="en-US" sz="1800" dirty="0" err="1"/>
              <a:t>UserInfo</a:t>
            </a:r>
            <a:r>
              <a:rPr lang="ru-RU" sz="1800" dirty="0"/>
              <a:t>, который, в свою очередь, должен</a:t>
            </a:r>
            <a:r>
              <a:rPr lang="en-US" sz="1800" dirty="0"/>
              <a:t> </a:t>
            </a:r>
            <a:r>
              <a:rPr lang="ru-RU" sz="1800" dirty="0"/>
              <a:t>помещаться в статический список типа 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List&lt;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UserInfo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sz="1800" dirty="0"/>
              <a:t>, объявленный выше.</a:t>
            </a:r>
            <a:br>
              <a:rPr lang="ru-RU" sz="1800" dirty="0"/>
            </a:br>
            <a:r>
              <a:rPr lang="en-US" sz="1800" dirty="0"/>
              <a:t>Id </a:t>
            </a:r>
            <a:r>
              <a:rPr lang="ru-RU" sz="1800" dirty="0"/>
              <a:t>необходимо вычислить как</a:t>
            </a:r>
            <a:r>
              <a:rPr lang="en-US" sz="1800" dirty="0"/>
              <a:t> Id </a:t>
            </a:r>
            <a:r>
              <a:rPr lang="ru-RU" sz="1800" dirty="0"/>
              <a:t>последнего добавленного в список объекта типа </a:t>
            </a:r>
            <a:r>
              <a:rPr lang="en-US" sz="1800" dirty="0" err="1"/>
              <a:t>UserInfo</a:t>
            </a:r>
            <a:r>
              <a:rPr lang="ru-RU" sz="1800" dirty="0"/>
              <a:t> + 1. Если список пуст, то</a:t>
            </a:r>
            <a:r>
              <a:rPr lang="en-US" sz="1800" dirty="0"/>
              <a:t> Id = </a:t>
            </a:r>
            <a:r>
              <a:rPr lang="ru-RU" sz="1800" dirty="0"/>
              <a:t>1</a:t>
            </a:r>
            <a:r>
              <a:rPr lang="en-US" sz="1800" dirty="0"/>
              <a:t>.</a:t>
            </a:r>
            <a:endParaRPr lang="ru-RU" sz="1800" dirty="0"/>
          </a:p>
          <a:p>
            <a:endParaRPr lang="ru-RU" sz="1800" dirty="0"/>
          </a:p>
          <a:p>
            <a:r>
              <a:rPr lang="ru-RU" sz="1800" dirty="0"/>
              <a:t>В качестве ответа необходимо вернуть результирующий объект типа </a:t>
            </a:r>
            <a:r>
              <a:rPr lang="en-US" sz="1800" dirty="0" err="1"/>
              <a:t>UserInfo</a:t>
            </a:r>
            <a:r>
              <a:rPr lang="ru-RU" sz="1800" dirty="0"/>
              <a:t> (содержащий идентификатор), который был добавлен в список.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577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DD9AA-4BCF-1445-9AB1-46A8C729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3"/>
          </a:xfrm>
        </p:spPr>
        <p:txBody>
          <a:bodyPr/>
          <a:lstStyle/>
          <a:p>
            <a:r>
              <a:rPr lang="ru-RU" dirty="0"/>
              <a:t>Задача 1.</a:t>
            </a:r>
            <a:r>
              <a:rPr lang="en-US" dirty="0"/>
              <a:t> Web API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89646F-CDBF-4648-8E16-41FBFDEB7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Google Shape;3189;p16">
            <a:extLst>
              <a:ext uri="{FF2B5EF4-FFF2-40B4-BE49-F238E27FC236}">
                <a16:creationId xmlns:a16="http://schemas.microsoft.com/office/drawing/2014/main" id="{45C1CACF-DAB9-1F41-8A9C-370E3063E393}"/>
              </a:ext>
            </a:extLst>
          </p:cNvPr>
          <p:cNvSpPr txBox="1"/>
          <p:nvPr/>
        </p:nvSpPr>
        <p:spPr>
          <a:xfrm>
            <a:off x="609599" y="1285669"/>
            <a:ext cx="11149013" cy="3785611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[HttpPost(</a:t>
            </a:r>
            <a:r>
              <a:rPr lang="e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"create-user"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IActionResult CreateUser([FromBody]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CreateUserRequest req)</a:t>
            </a:r>
            <a:b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user = </a:t>
            </a:r>
            <a:r>
              <a:rPr lang="e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UserInfo()</a:t>
            </a:r>
            <a:b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Id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_users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Email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= req.</a:t>
            </a:r>
            <a:r>
              <a:rPr lang="e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UserName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= req.</a:t>
            </a:r>
            <a:r>
              <a:rPr lang="e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br>
              <a:rPr lang="en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_users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.Add(user);</a:t>
            </a:r>
            <a:b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Ok(user);</a:t>
            </a:r>
            <a:b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44690-8924-4311-BCCE-AABEAB364897}"/>
              </a:ext>
            </a:extLst>
          </p:cNvPr>
          <p:cNvSpPr txBox="1"/>
          <p:nvPr/>
        </p:nvSpPr>
        <p:spPr>
          <a:xfrm>
            <a:off x="609599" y="5767686"/>
            <a:ext cx="849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TODO: </a:t>
            </a:r>
            <a:r>
              <a:rPr lang="ru-RU" sz="1800" dirty="0"/>
              <a:t>Найдите проблему в коде приведенного выше метода</a:t>
            </a:r>
            <a:r>
              <a:rPr lang="en-US" sz="1800" dirty="0"/>
              <a:t>. </a:t>
            </a:r>
            <a:r>
              <a:rPr lang="ru-RU" sz="1800" dirty="0"/>
              <a:t>Устраните ее.</a:t>
            </a:r>
          </a:p>
        </p:txBody>
      </p:sp>
    </p:spTree>
    <p:extLst>
      <p:ext uri="{BB962C8B-B14F-4D97-AF65-F5344CB8AC3E}">
        <p14:creationId xmlns:p14="http://schemas.microsoft.com/office/powerpoint/2010/main" val="349339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DD9AA-4BCF-1445-9AB1-46A8C729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23065"/>
          </a:xfrm>
        </p:spPr>
        <p:txBody>
          <a:bodyPr/>
          <a:lstStyle/>
          <a:p>
            <a:r>
              <a:rPr lang="ru-RU" dirty="0"/>
              <a:t>Задача 1.</a:t>
            </a:r>
            <a:r>
              <a:rPr lang="en-US" dirty="0"/>
              <a:t> Web API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89646F-CDBF-4648-8E16-41FBFDEB7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Google Shape;3189;p16">
            <a:extLst>
              <a:ext uri="{FF2B5EF4-FFF2-40B4-BE49-F238E27FC236}">
                <a16:creationId xmlns:a16="http://schemas.microsoft.com/office/drawing/2014/main" id="{45C1CACF-DAB9-1F41-8A9C-370E3063E393}"/>
              </a:ext>
            </a:extLst>
          </p:cNvPr>
          <p:cNvSpPr txBox="1"/>
          <p:nvPr/>
        </p:nvSpPr>
        <p:spPr>
          <a:xfrm>
            <a:off x="328613" y="1409700"/>
            <a:ext cx="11630025" cy="4801274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en-US" sz="1800" dirty="0"/>
          </a:p>
          <a:p>
            <a:r>
              <a:rPr lang="en-US" sz="1800" b="1" dirty="0"/>
              <a:t>2) </a:t>
            </a:r>
            <a:r>
              <a:rPr lang="en-US" sz="1800" b="1" dirty="0" err="1"/>
              <a:t>GetUserInfoById</a:t>
            </a:r>
            <a:r>
              <a:rPr lang="en-US" sz="1800" b="1" dirty="0"/>
              <a:t> (int id); - GET “get-user-info-by-id”</a:t>
            </a:r>
            <a:endParaRPr lang="ru-RU" sz="1800" b="1" dirty="0"/>
          </a:p>
          <a:p>
            <a:r>
              <a:rPr lang="ru-RU" sz="1800" dirty="0"/>
              <a:t>Данный метод должен осуществлять поиск в списке по </a:t>
            </a:r>
            <a:r>
              <a:rPr lang="en-US" sz="1800" dirty="0"/>
              <a:t>Id</a:t>
            </a:r>
            <a:r>
              <a:rPr lang="ru-RU" sz="1800" dirty="0"/>
              <a:t> (должен быть получен из </a:t>
            </a:r>
            <a:r>
              <a:rPr lang="en-US" sz="1800" dirty="0"/>
              <a:t>URL</a:t>
            </a:r>
            <a:r>
              <a:rPr lang="ru-RU" sz="1800" dirty="0"/>
              <a:t> из запроса – атрибут </a:t>
            </a:r>
            <a:r>
              <a:rPr lang="en-US" sz="1800" dirty="0" err="1"/>
              <a:t>FromQuery</a:t>
            </a:r>
            <a:r>
              <a:rPr lang="ru-RU" sz="1800" dirty="0"/>
              <a:t>) и возврат найденного объекта </a:t>
            </a:r>
            <a:r>
              <a:rPr lang="en-US" sz="1800" dirty="0" err="1"/>
              <a:t>UserInfo</a:t>
            </a:r>
            <a:r>
              <a:rPr lang="ru-RU" sz="1800" dirty="0"/>
              <a:t> </a:t>
            </a:r>
            <a:r>
              <a:rPr lang="en-US" sz="1800" dirty="0"/>
              <a:t>, </a:t>
            </a:r>
            <a:r>
              <a:rPr lang="ru-RU" sz="1800" dirty="0"/>
              <a:t>или же ответа </a:t>
            </a:r>
            <a:r>
              <a:rPr lang="en-US" sz="1800" dirty="0" err="1"/>
              <a:t>NotFound</a:t>
            </a:r>
            <a:r>
              <a:rPr lang="ru-RU" sz="1800" dirty="0"/>
              <a:t> с сопровождающим сообщением</a:t>
            </a:r>
            <a:r>
              <a:rPr lang="en-US" sz="1800" dirty="0"/>
              <a:t> </a:t>
            </a:r>
            <a:r>
              <a:rPr lang="ru-RU" sz="1800" dirty="0"/>
              <a:t>об ошибке внутри.</a:t>
            </a:r>
            <a:endParaRPr lang="en-US" sz="1800" dirty="0"/>
          </a:p>
          <a:p>
            <a:endParaRPr lang="ru-RU" sz="1800" dirty="0"/>
          </a:p>
          <a:p>
            <a:endParaRPr lang="ru-RU" sz="1800" dirty="0"/>
          </a:p>
          <a:p>
            <a:pPr lvl="0"/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[HttpGet(</a:t>
            </a:r>
            <a:r>
              <a:rPr lang="e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"get-user-by-id"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IActionResult GetUserById([FromQuery] </a:t>
            </a:r>
            <a:r>
              <a:rPr lang="e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  <a:b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result = </a:t>
            </a:r>
            <a:r>
              <a:rPr lang="en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_users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.Where(x =&gt; x.</a:t>
            </a:r>
            <a:r>
              <a:rPr lang="e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Id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== id).ToList();</a:t>
            </a:r>
            <a:b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(result.</a:t>
            </a:r>
            <a:r>
              <a:rPr lang="e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== 0)</a:t>
            </a:r>
            <a:b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NotFound(new {Message = </a:t>
            </a:r>
            <a:r>
              <a:rPr lang="e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$"</a:t>
            </a:r>
            <a:r>
              <a:rPr lang="ru-RU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Пользователь с </a:t>
            </a:r>
            <a:r>
              <a:rPr lang="e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Id = {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ru-RU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не найден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Ok(</a:t>
            </a:r>
            <a:r>
              <a:rPr lang="e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result.First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9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DD9AA-4BCF-1445-9AB1-46A8C729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1.</a:t>
            </a:r>
            <a:r>
              <a:rPr lang="en-US" dirty="0"/>
              <a:t> Web API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89646F-CDBF-4648-8E16-41FBFDEB7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Google Shape;3189;p16">
            <a:extLst>
              <a:ext uri="{FF2B5EF4-FFF2-40B4-BE49-F238E27FC236}">
                <a16:creationId xmlns:a16="http://schemas.microsoft.com/office/drawing/2014/main" id="{45C1CACF-DAB9-1F41-8A9C-370E3063E393}"/>
              </a:ext>
            </a:extLst>
          </p:cNvPr>
          <p:cNvSpPr txBox="1"/>
          <p:nvPr/>
        </p:nvSpPr>
        <p:spPr>
          <a:xfrm>
            <a:off x="471487" y="1417638"/>
            <a:ext cx="11458576" cy="3785611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en-US" sz="2000" dirty="0"/>
          </a:p>
          <a:p>
            <a:r>
              <a:rPr lang="en-US" sz="2000" b="1" dirty="0"/>
              <a:t>3) </a:t>
            </a:r>
            <a:r>
              <a:rPr lang="en-US" sz="2000" b="1" dirty="0" err="1"/>
              <a:t>GetAllUsers</a:t>
            </a:r>
            <a:r>
              <a:rPr lang="en-US" sz="2000" b="1" dirty="0"/>
              <a:t>(); - GET “/get-all-users”</a:t>
            </a:r>
          </a:p>
          <a:p>
            <a:r>
              <a:rPr lang="ru-RU" sz="2000" dirty="0"/>
              <a:t>Данный метод должен вернуть все содержимое локального хранилища пользователей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lvl="0"/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HttpGet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"get-all-users"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IActionResult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GetAllUsers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Ok(</a:t>
            </a:r>
            <a:r>
              <a:rPr lang="en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_users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0"/>
            <a:endParaRPr lang="en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TODO: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протестируйте приведенные выше обработчики.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6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DD9AA-4BCF-1445-9AB1-46A8C729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1.</a:t>
            </a:r>
            <a:r>
              <a:rPr lang="en-US" dirty="0"/>
              <a:t> Web API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89646F-CDBF-4648-8E16-41FBFDEB7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Google Shape;3189;p16">
            <a:extLst>
              <a:ext uri="{FF2B5EF4-FFF2-40B4-BE49-F238E27FC236}">
                <a16:creationId xmlns:a16="http://schemas.microsoft.com/office/drawing/2014/main" id="{45C1CACF-DAB9-1F41-8A9C-370E3063E393}"/>
              </a:ext>
            </a:extLst>
          </p:cNvPr>
          <p:cNvSpPr txBox="1"/>
          <p:nvPr/>
        </p:nvSpPr>
        <p:spPr>
          <a:xfrm>
            <a:off x="414338" y="1660859"/>
            <a:ext cx="11430000" cy="2308284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2400" dirty="0"/>
              <a:t>Вероятно, у вас могут возникнуть затруднения с тестированием </a:t>
            </a:r>
            <a:r>
              <a:rPr lang="en-US" sz="2400" dirty="0"/>
              <a:t>POST-</a:t>
            </a:r>
            <a:r>
              <a:rPr lang="ru-RU" sz="2400" dirty="0"/>
              <a:t>запроса на создание пользователя.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С этим может помочь</a:t>
            </a:r>
            <a:r>
              <a:rPr lang="en-US" sz="2400" dirty="0"/>
              <a:t>:</a:t>
            </a:r>
            <a:br>
              <a:rPr lang="ru-RU" sz="2400" dirty="0"/>
            </a:br>
            <a:r>
              <a:rPr lang="ru-RU" sz="2400" dirty="0"/>
              <a:t>1. Программа </a:t>
            </a:r>
            <a:r>
              <a:rPr lang="en-US" sz="2400" dirty="0"/>
              <a:t>Postman (https://www.postman.com/downloads)</a:t>
            </a:r>
            <a:br>
              <a:rPr lang="en-US" sz="2400" dirty="0"/>
            </a:br>
            <a:r>
              <a:rPr lang="en-US" sz="2400" dirty="0"/>
              <a:t>2. </a:t>
            </a:r>
            <a:r>
              <a:rPr lang="ru-RU" sz="2400" dirty="0"/>
              <a:t>Добавление </a:t>
            </a:r>
            <a:r>
              <a:rPr lang="en-US" sz="2400" dirty="0"/>
              <a:t>Swagger</a:t>
            </a:r>
            <a:r>
              <a:rPr lang="ru-RU" sz="2400" dirty="0"/>
              <a:t> в ваш проект</a:t>
            </a:r>
            <a:r>
              <a:rPr lang="en-US" sz="2400" dirty="0"/>
              <a:t> (</a:t>
            </a:r>
            <a:r>
              <a:rPr lang="ru-RU" sz="2400" dirty="0"/>
              <a:t>Задача 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94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DD9AA-4BCF-1445-9AB1-46A8C729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2.</a:t>
            </a:r>
            <a:r>
              <a:rPr lang="en-US" dirty="0"/>
              <a:t> Swagger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89646F-CDBF-4648-8E16-41FBFDEB7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Google Shape;3189;p16">
            <a:extLst>
              <a:ext uri="{FF2B5EF4-FFF2-40B4-BE49-F238E27FC236}">
                <a16:creationId xmlns:a16="http://schemas.microsoft.com/office/drawing/2014/main" id="{45C1CACF-DAB9-1F41-8A9C-370E3063E393}"/>
              </a:ext>
            </a:extLst>
          </p:cNvPr>
          <p:cNvSpPr txBox="1"/>
          <p:nvPr/>
        </p:nvSpPr>
        <p:spPr>
          <a:xfrm>
            <a:off x="357188" y="1536317"/>
            <a:ext cx="11615737" cy="3970277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dirty="0"/>
              <a:t>Скачиваем из </a:t>
            </a:r>
            <a:r>
              <a:rPr lang="en-US" sz="1800" dirty="0" err="1"/>
              <a:t>Nuget</a:t>
            </a:r>
            <a:r>
              <a:rPr lang="en-US" sz="1800" b="1" dirty="0"/>
              <a:t> </a:t>
            </a:r>
            <a:r>
              <a:rPr lang="ru-RU" sz="1800" dirty="0"/>
              <a:t>пакет</a:t>
            </a:r>
            <a:r>
              <a:rPr lang="ru-RU" sz="1800" b="1" dirty="0"/>
              <a:t> </a:t>
            </a:r>
            <a:r>
              <a:rPr lang="en" sz="1800" b="1" dirty="0" err="1"/>
              <a:t>Swashbuckle.AspNetCore</a:t>
            </a:r>
            <a:endParaRPr lang="ru-RU" sz="1800" b="1" dirty="0"/>
          </a:p>
          <a:p>
            <a:pPr lvl="0"/>
            <a:endParaRPr lang="ru-RU" sz="1800" dirty="0"/>
          </a:p>
          <a:p>
            <a:pPr lvl="0"/>
            <a:r>
              <a:rPr lang="ru-RU" sz="1800" dirty="0"/>
              <a:t>Переходим в файл </a:t>
            </a:r>
            <a:r>
              <a:rPr lang="en" sz="1800" dirty="0" err="1"/>
              <a:t>Startup.cs</a:t>
            </a:r>
            <a:br>
              <a:rPr lang="en" sz="1800" dirty="0"/>
            </a:br>
            <a:r>
              <a:rPr lang="ru-RU" sz="1800" dirty="0"/>
              <a:t>В конце метода </a:t>
            </a:r>
            <a:r>
              <a:rPr lang="en" sz="1800" dirty="0" err="1"/>
              <a:t>ConfigureServices</a:t>
            </a:r>
            <a:r>
              <a:rPr lang="ru-RU" sz="1800" dirty="0"/>
              <a:t> (…) добавляем строку</a:t>
            </a:r>
            <a:br>
              <a:rPr lang="ru-RU" sz="1800" dirty="0"/>
            </a:br>
            <a:r>
              <a:rPr lang="e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services.AddSwaggerGen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br>
              <a:rPr lang="en" sz="1800" dirty="0"/>
            </a:br>
            <a:endParaRPr lang="ru-RU" sz="1800" dirty="0"/>
          </a:p>
          <a:p>
            <a:pPr lvl="0"/>
            <a:r>
              <a:rPr lang="ru-RU" sz="1800" dirty="0"/>
              <a:t>В начале метода </a:t>
            </a:r>
            <a:r>
              <a:rPr lang="en" sz="1800" dirty="0"/>
              <a:t>Configure(...) </a:t>
            </a:r>
            <a:r>
              <a:rPr lang="ru-RU" sz="1800" dirty="0"/>
              <a:t>добавляем</a:t>
            </a:r>
            <a:br>
              <a:rPr lang="ru-RU" sz="1800" dirty="0"/>
            </a:br>
            <a:r>
              <a:rPr lang="e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app.UseSwagger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app.UseSwaggerUI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(c =&gt; { </a:t>
            </a:r>
            <a:r>
              <a:rPr lang="e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c.SwaggerEndpoint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("/swagger/v1/</a:t>
            </a:r>
            <a:r>
              <a:rPr lang="e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swagger.json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", "My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API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V1"); });</a:t>
            </a:r>
          </a:p>
          <a:p>
            <a:pPr lvl="0"/>
            <a:endParaRPr lang="e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ru-RU" sz="1800" dirty="0">
                <a:latin typeface="+mj-lt"/>
                <a:cs typeface="Consolas" panose="020B0609020204030204" pitchFamily="49" charset="0"/>
              </a:rPr>
              <a:t>Запускаем приложение и проходим по пути </a:t>
            </a:r>
            <a:b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https://localhost:5001/swagger/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Важно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исправьте номер порта в соответствии с настройками вашего проекта.</a:t>
            </a:r>
            <a:endParaRPr lang="e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1E538E9-11D7-474B-9A85-2BD15D2FA344}"/>
              </a:ext>
            </a:extLst>
          </p:cNvPr>
          <p:cNvSpPr/>
          <p:nvPr/>
        </p:nvSpPr>
        <p:spPr>
          <a:xfrm>
            <a:off x="357188" y="5982961"/>
            <a:ext cx="10929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Источник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 err="1"/>
              <a:t>https</a:t>
            </a:r>
            <a:r>
              <a:rPr lang="ru-RU" dirty="0"/>
              <a:t>://</a:t>
            </a:r>
            <a:r>
              <a:rPr lang="ru-RU" dirty="0" err="1"/>
              <a:t>docs.microsoft.com</a:t>
            </a:r>
            <a:r>
              <a:rPr lang="ru-RU" dirty="0"/>
              <a:t>/</a:t>
            </a:r>
            <a:r>
              <a:rPr lang="ru-RU" dirty="0" err="1"/>
              <a:t>ru-ru</a:t>
            </a:r>
            <a:r>
              <a:rPr lang="ru-RU" dirty="0"/>
              <a:t>/</a:t>
            </a:r>
            <a:r>
              <a:rPr lang="ru-RU" dirty="0" err="1"/>
              <a:t>aspnet</a:t>
            </a:r>
            <a:r>
              <a:rPr lang="ru-RU" dirty="0"/>
              <a:t>/</a:t>
            </a:r>
            <a:r>
              <a:rPr lang="ru-RU" dirty="0" err="1"/>
              <a:t>core</a:t>
            </a:r>
            <a:r>
              <a:rPr lang="ru-RU" dirty="0"/>
              <a:t>/</a:t>
            </a:r>
            <a:r>
              <a:rPr lang="ru-RU" dirty="0" err="1"/>
              <a:t>tutorials</a:t>
            </a:r>
            <a:r>
              <a:rPr lang="ru-RU" dirty="0"/>
              <a:t>/</a:t>
            </a:r>
            <a:r>
              <a:rPr lang="ru-RU" dirty="0" err="1"/>
              <a:t>getting-started-with-swashbuckle?view</a:t>
            </a:r>
            <a:r>
              <a:rPr lang="ru-RU" dirty="0"/>
              <a:t>=aspnetcore-5.0&amp;tabs=</a:t>
            </a:r>
            <a:r>
              <a:rPr lang="ru-RU" dirty="0" err="1"/>
              <a:t>visual-studio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924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DD9AA-4BCF-1445-9AB1-46A8C729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2.</a:t>
            </a:r>
            <a:r>
              <a:rPr lang="en-US" dirty="0"/>
              <a:t> Swagger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89646F-CDBF-4648-8E16-41FBFDEB7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Google Shape;3189;p16">
            <a:extLst>
              <a:ext uri="{FF2B5EF4-FFF2-40B4-BE49-F238E27FC236}">
                <a16:creationId xmlns:a16="http://schemas.microsoft.com/office/drawing/2014/main" id="{45C1CACF-DAB9-1F41-8A9C-370E3063E393}"/>
              </a:ext>
            </a:extLst>
          </p:cNvPr>
          <p:cNvSpPr txBox="1"/>
          <p:nvPr/>
        </p:nvSpPr>
        <p:spPr>
          <a:xfrm>
            <a:off x="228600" y="1512051"/>
            <a:ext cx="11353800" cy="369291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dirty="0">
                <a:latin typeface="+mj-lt"/>
                <a:cs typeface="Consolas" panose="020B0609020204030204" pitchFamily="49" charset="0"/>
              </a:rPr>
              <a:t>Должны наблюдать сгенерированную автоматически документацию по созданным обработчикам.</a:t>
            </a:r>
            <a:endParaRPr lang="en-US" sz="18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1E538E9-11D7-474B-9A85-2BD15D2FA344}"/>
              </a:ext>
            </a:extLst>
          </p:cNvPr>
          <p:cNvSpPr/>
          <p:nvPr/>
        </p:nvSpPr>
        <p:spPr>
          <a:xfrm>
            <a:off x="228601" y="6126547"/>
            <a:ext cx="1084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Источник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>
                <a:hlinkClick r:id="rId2"/>
              </a:rPr>
              <a:t>https://docs.microsoft.com/ru-ru/aspnet/core/tutorials/getting-started-with-swashbuckle?view=aspnetcore-5.0&amp;tabs=visual-studio</a:t>
            </a:r>
            <a:endParaRPr lang="ru-RU" dirty="0"/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C75528E-B14E-8C45-8D63-78A74FBA4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344" y="1975755"/>
            <a:ext cx="6691312" cy="393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87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1569</Words>
  <Application>Microsoft Office PowerPoint</Application>
  <PresentationFormat>Широкоэкранный</PresentationFormat>
  <Paragraphs>123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Consolas</vt:lpstr>
      <vt:lpstr>Тема Office</vt:lpstr>
      <vt:lpstr>Модуль 3, практическое занятие 10a</vt:lpstr>
      <vt:lpstr>Задача 1. Web API</vt:lpstr>
      <vt:lpstr>Задача 1. Web API</vt:lpstr>
      <vt:lpstr>Задача 1. Web API</vt:lpstr>
      <vt:lpstr>Задача 1. Web API</vt:lpstr>
      <vt:lpstr>Задача 1. Web API</vt:lpstr>
      <vt:lpstr>Задача 1. Web API</vt:lpstr>
      <vt:lpstr>Задача 2. Swagger</vt:lpstr>
      <vt:lpstr>Задача 2. Swagger</vt:lpstr>
      <vt:lpstr>Задача 2. Swagger</vt:lpstr>
      <vt:lpstr>Задача 2. Swagger</vt:lpstr>
      <vt:lpstr>Swagger и документация из XML</vt:lpstr>
      <vt:lpstr>Задача 3. Сообщения</vt:lpstr>
      <vt:lpstr>Задача 3. Сообщения</vt:lpstr>
      <vt:lpstr>Задача 4. Dependency Injection (DI)</vt:lpstr>
      <vt:lpstr>Задача 4. Dependency Injection (DI)</vt:lpstr>
      <vt:lpstr>Задача 5. Bootstrap Carousel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4, практическое занятие 7</dc:title>
  <cp:lastModifiedBy>Дударев Виктор Анатольевич</cp:lastModifiedBy>
  <cp:revision>48</cp:revision>
  <dcterms:modified xsi:type="dcterms:W3CDTF">2022-03-15T11:29:41Z</dcterms:modified>
</cp:coreProperties>
</file>