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78" r:id="rId3"/>
    <p:sldId id="281" r:id="rId4"/>
    <p:sldId id="297" r:id="rId5"/>
    <p:sldId id="296" r:id="rId6"/>
    <p:sldId id="283" r:id="rId7"/>
    <p:sldId id="298" r:id="rId8"/>
  </p:sldIdLst>
  <p:sldSz cx="12192000" cy="6858000"/>
  <p:notesSz cx="6761163" cy="99425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9B99CA7-94EC-BC49-93A5-424DF568CCFB}">
          <p14:sldIdLst>
            <p14:sldId id="256"/>
            <p14:sldId id="278"/>
            <p14:sldId id="281"/>
            <p14:sldId id="297"/>
            <p14:sldId id="296"/>
            <p14:sldId id="283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>
      <p:cViewPr varScale="1">
        <p:scale>
          <a:sx n="88" d="100"/>
          <a:sy n="88" d="100"/>
        </p:scale>
        <p:origin x="120" y="5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Google Shape;3078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304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79" name="Google Shape;3079;n"/>
          <p:cNvSpPr txBox="1">
            <a:spLocks noGrp="1"/>
          </p:cNvSpPr>
          <p:nvPr>
            <p:ph type="dt" idx="10"/>
          </p:nvPr>
        </p:nvSpPr>
        <p:spPr>
          <a:xfrm>
            <a:off x="3829050" y="0"/>
            <a:ext cx="29304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0" name="Google Shape;3080;n"/>
          <p:cNvSpPr>
            <a:spLocks noGrp="1" noRot="1" noChangeAspect="1"/>
          </p:cNvSpPr>
          <p:nvPr>
            <p:ph type="sldImg" idx="3"/>
          </p:nvPr>
        </p:nvSpPr>
        <p:spPr>
          <a:xfrm>
            <a:off x="68263" y="746125"/>
            <a:ext cx="6624637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1" name="Google Shape;3081;n"/>
          <p:cNvSpPr txBox="1">
            <a:spLocks noGrp="1"/>
          </p:cNvSpPr>
          <p:nvPr>
            <p:ph type="body" idx="1"/>
          </p:nvPr>
        </p:nvSpPr>
        <p:spPr>
          <a:xfrm>
            <a:off x="676275" y="4722813"/>
            <a:ext cx="5408700" cy="44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82" name="Google Shape;3082;n"/>
          <p:cNvSpPr txBox="1">
            <a:spLocks noGrp="1"/>
          </p:cNvSpPr>
          <p:nvPr>
            <p:ph type="ftr" idx="11"/>
          </p:nvPr>
        </p:nvSpPr>
        <p:spPr>
          <a:xfrm>
            <a:off x="0" y="9444038"/>
            <a:ext cx="29304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3" name="Google Shape;3083;n"/>
          <p:cNvSpPr txBox="1">
            <a:spLocks noGrp="1"/>
          </p:cNvSpPr>
          <p:nvPr>
            <p:ph type="sldNum" idx="12"/>
          </p:nvPr>
        </p:nvSpPr>
        <p:spPr>
          <a:xfrm>
            <a:off x="3829050" y="9444038"/>
            <a:ext cx="29304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0" name="Google Shape;3160;p1:notes"/>
          <p:cNvSpPr txBox="1">
            <a:spLocks noGrp="1"/>
          </p:cNvSpPr>
          <p:nvPr>
            <p:ph type="body" idx="1"/>
          </p:nvPr>
        </p:nvSpPr>
        <p:spPr>
          <a:xfrm>
            <a:off x="676275" y="4722813"/>
            <a:ext cx="5408700" cy="4473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1" name="Google Shape;31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263" y="746125"/>
            <a:ext cx="6624637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3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1" name="Google Shape;3091;p2"/>
          <p:cNvSpPr txBox="1">
            <a:spLocks noGrp="1"/>
          </p:cNvSpPr>
          <p:nvPr>
            <p:ph type="ctrTitle"/>
          </p:nvPr>
        </p:nvSpPr>
        <p:spPr>
          <a:xfrm>
            <a:off x="914400" y="2130425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2" name="Google Shape;3092;p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093" name="Google Shape;3093;p2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4" name="Google Shape;3094;p2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5" name="Google Shape;3095;p2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3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8" name="Google Shape;3148;p1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9" name="Google Shape;3149;p11"/>
          <p:cNvSpPr txBox="1">
            <a:spLocks noGrp="1"/>
          </p:cNvSpPr>
          <p:nvPr>
            <p:ph type="body" idx="1"/>
          </p:nvPr>
        </p:nvSpPr>
        <p:spPr>
          <a:xfrm rot="5400000">
            <a:off x="3832950" y="-1623150"/>
            <a:ext cx="4526100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150" name="Google Shape;3150;p11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1" name="Google Shape;3151;p11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2" name="Google Shape;3152;p11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4" name="Google Shape;3154;p12"/>
          <p:cNvSpPr txBox="1">
            <a:spLocks noGrp="1"/>
          </p:cNvSpPr>
          <p:nvPr>
            <p:ph type="title"/>
          </p:nvPr>
        </p:nvSpPr>
        <p:spPr>
          <a:xfrm rot="5400000">
            <a:off x="7285050" y="1828788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5" name="Google Shape;3155;p12"/>
          <p:cNvSpPr txBox="1">
            <a:spLocks noGrp="1"/>
          </p:cNvSpPr>
          <p:nvPr>
            <p:ph type="body" idx="1"/>
          </p:nvPr>
        </p:nvSpPr>
        <p:spPr>
          <a:xfrm rot="5400000">
            <a:off x="1697050" y="-812812"/>
            <a:ext cx="5851500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156" name="Google Shape;3156;p12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7" name="Google Shape;3157;p12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8" name="Google Shape;3158;p12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3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7" name="Google Shape;3097;p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8" name="Google Shape;3098;p3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9" name="Google Shape;3099;p3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0" name="Google Shape;3100;p3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3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" name="Google Shape;3102;p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3" name="Google Shape;3103;p4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104" name="Google Shape;3104;p4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5" name="Google Shape;3105;p4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6" name="Google Shape;3106;p4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8" name="Google Shape;3108;p5"/>
          <p:cNvSpPr txBox="1">
            <a:spLocks noGrp="1"/>
          </p:cNvSpPr>
          <p:nvPr>
            <p:ph type="title"/>
          </p:nvPr>
        </p:nvSpPr>
        <p:spPr>
          <a:xfrm>
            <a:off x="963084" y="4406900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9" name="Google Shape;3109;p5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110" name="Google Shape;3110;p5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1" name="Google Shape;3111;p5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2" name="Google Shape;3112;p5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4" name="Google Shape;3114;p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5" name="Google Shape;3115;p6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5384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116" name="Google Shape;3116;p6"/>
          <p:cNvSpPr txBox="1">
            <a:spLocks noGrp="1"/>
          </p:cNvSpPr>
          <p:nvPr>
            <p:ph type="body" idx="2"/>
          </p:nvPr>
        </p:nvSpPr>
        <p:spPr>
          <a:xfrm>
            <a:off x="6197600" y="1600200"/>
            <a:ext cx="5384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117" name="Google Shape;3117;p6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8" name="Google Shape;3118;p6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9" name="Google Shape;3119;p6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1" name="Google Shape;3121;p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2" name="Google Shape;3122;p7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3123" name="Google Shape;3123;p7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3124" name="Google Shape;3124;p7"/>
          <p:cNvSpPr txBox="1">
            <a:spLocks noGrp="1"/>
          </p:cNvSpPr>
          <p:nvPr>
            <p:ph type="body" idx="3"/>
          </p:nvPr>
        </p:nvSpPr>
        <p:spPr>
          <a:xfrm>
            <a:off x="6193367" y="1535113"/>
            <a:ext cx="53892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3125" name="Google Shape;3125;p7"/>
          <p:cNvSpPr txBox="1">
            <a:spLocks noGrp="1"/>
          </p:cNvSpPr>
          <p:nvPr>
            <p:ph type="body" idx="4"/>
          </p:nvPr>
        </p:nvSpPr>
        <p:spPr>
          <a:xfrm>
            <a:off x="6193367" y="2174875"/>
            <a:ext cx="53892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3126" name="Google Shape;3126;p7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7" name="Google Shape;3127;p7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8" name="Google Shape;3128;p7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3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0" name="Google Shape;3130;p8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1" name="Google Shape;3131;p8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2" name="Google Shape;3132;p8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3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4" name="Google Shape;3134;p9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40112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5" name="Google Shape;3135;p9"/>
          <p:cNvSpPr txBox="1">
            <a:spLocks noGrp="1"/>
          </p:cNvSpPr>
          <p:nvPr>
            <p:ph type="body" idx="1"/>
          </p:nvPr>
        </p:nvSpPr>
        <p:spPr>
          <a:xfrm>
            <a:off x="4766733" y="273050"/>
            <a:ext cx="68156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3136" name="Google Shape;3136;p9"/>
          <p:cNvSpPr txBox="1">
            <a:spLocks noGrp="1"/>
          </p:cNvSpPr>
          <p:nvPr>
            <p:ph type="body" idx="2"/>
          </p:nvPr>
        </p:nvSpPr>
        <p:spPr>
          <a:xfrm>
            <a:off x="609600" y="1435100"/>
            <a:ext cx="40112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3137" name="Google Shape;3137;p9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8" name="Google Shape;3138;p9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9" name="Google Shape;3139;p9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3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1" name="Google Shape;3141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2" name="Google Shape;3142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3" name="Google Shape;3143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3144" name="Google Shape;3144;p10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5" name="Google Shape;3145;p10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6" name="Google Shape;3146;p10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5" name="Google Shape;3085;p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6" name="Google Shape;3086;p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7" name="Google Shape;3087;p1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8" name="Google Shape;3088;p1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9" name="Google Shape;3089;p1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qlitebrowser.org/" TargetMode="External"/><Relationship Id="rId2" Type="http://schemas.openxmlformats.org/officeDocument/2006/relationships/hyperlink" Target="https://disk.yandex.ru/d/7mu7pm3Sv8O0H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3" name="Google Shape;3163;p13"/>
          <p:cNvSpPr txBox="1">
            <a:spLocks noGrp="1"/>
          </p:cNvSpPr>
          <p:nvPr>
            <p:ph type="ctrTitle"/>
          </p:nvPr>
        </p:nvSpPr>
        <p:spPr>
          <a:xfrm>
            <a:off x="2135188" y="2060575"/>
            <a:ext cx="7772400" cy="1470000"/>
          </a:xfrm>
          <a:prstGeom prst="rect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Модуль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3, </a:t>
            </a:r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практическое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занятие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10b</a:t>
            </a:r>
            <a:endParaRPr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64" name="Google Shape;3164;p13"/>
          <p:cNvSpPr txBox="1">
            <a:spLocks noGrp="1"/>
          </p:cNvSpPr>
          <p:nvPr>
            <p:ph type="subTitle" idx="1"/>
          </p:nvPr>
        </p:nvSpPr>
        <p:spPr>
          <a:xfrm>
            <a:off x="2709863" y="4149725"/>
            <a:ext cx="6835800" cy="1655700"/>
          </a:xfrm>
          <a:prstGeom prst="rect">
            <a:avLst/>
          </a:prstGeom>
          <a:noFill/>
          <a:ln w="952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1" indent="0">
              <a:spcBef>
                <a:spcPts val="0"/>
              </a:spcBef>
              <a:buClr>
                <a:srgbClr val="009900"/>
              </a:buClr>
            </a:pPr>
            <a:r>
              <a:rPr lang="ru-RU" b="1" dirty="0">
                <a:solidFill>
                  <a:srgbClr val="009900"/>
                </a:solidFill>
              </a:rPr>
              <a:t>БД и Веб</a:t>
            </a:r>
            <a:r>
              <a:rPr lang="en-US" b="1" dirty="0">
                <a:solidFill>
                  <a:srgbClr val="009900"/>
                </a:solidFill>
              </a:rPr>
              <a:t> (API + MVC)</a:t>
            </a:r>
            <a:endParaRPr dirty="0"/>
          </a:p>
          <a:p>
            <a:pPr marL="457200" lvl="1" indent="0"/>
            <a:endParaRPr b="1" dirty="0">
              <a:solidFill>
                <a:srgbClr val="009900"/>
              </a:solidFill>
            </a:endParaRPr>
          </a:p>
          <a:p>
            <a:pPr marL="457200" lvl="1" indent="0"/>
            <a:endParaRPr b="1" dirty="0">
              <a:solidFill>
                <a:srgbClr val="009900"/>
              </a:solidFill>
            </a:endParaRPr>
          </a:p>
        </p:txBody>
      </p:sp>
      <p:sp>
        <p:nvSpPr>
          <p:cNvPr id="3165" name="Google Shape;3165;p13"/>
          <p:cNvSpPr txBox="1"/>
          <p:nvPr/>
        </p:nvSpPr>
        <p:spPr>
          <a:xfrm>
            <a:off x="1666081" y="304801"/>
            <a:ext cx="650614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1800"/>
            </a:pPr>
            <a:r>
              <a:rPr lang="en-US" sz="1800" dirty="0" err="1">
                <a:solidFill>
                  <a:schemeClr val="dk1"/>
                </a:solidFill>
              </a:rPr>
              <a:t>Дисциплина</a:t>
            </a:r>
            <a:r>
              <a:rPr lang="en-US" sz="1800" dirty="0">
                <a:solidFill>
                  <a:schemeClr val="dk1"/>
                </a:solidFill>
              </a:rPr>
              <a:t> «</a:t>
            </a:r>
            <a:r>
              <a:rPr lang="en-US" sz="1800" dirty="0" err="1">
                <a:solidFill>
                  <a:schemeClr val="dk1"/>
                </a:solidFill>
              </a:rPr>
              <a:t>Программирование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ru-RU" sz="1800" dirty="0">
                <a:solidFill>
                  <a:schemeClr val="dk1"/>
                </a:solidFill>
              </a:rPr>
              <a:t>на </a:t>
            </a:r>
            <a:r>
              <a:rPr lang="en-US" sz="1800" dirty="0">
                <a:solidFill>
                  <a:schemeClr val="dk1"/>
                </a:solidFill>
              </a:rPr>
              <a:t>C#»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9DD9AA-4BCF-1445-9AB1-46A8C729D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013" y="526992"/>
            <a:ext cx="4463987" cy="1143000"/>
          </a:xfrm>
        </p:spPr>
        <p:txBody>
          <a:bodyPr/>
          <a:lstStyle/>
          <a:p>
            <a:r>
              <a:rPr lang="ru-RU" dirty="0"/>
              <a:t>Задача 1.</a:t>
            </a:r>
            <a:r>
              <a:rPr lang="en-US" dirty="0"/>
              <a:t> </a:t>
            </a:r>
            <a:br>
              <a:rPr lang="en-US" dirty="0"/>
            </a:br>
            <a:r>
              <a:rPr lang="ru-RU" dirty="0"/>
              <a:t>Работа с БД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789646F-CDBF-4648-8E16-41FBFDEB7F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Google Shape;3189;p16">
            <a:extLst>
              <a:ext uri="{FF2B5EF4-FFF2-40B4-BE49-F238E27FC236}">
                <a16:creationId xmlns:a16="http://schemas.microsoft.com/office/drawing/2014/main" id="{45C1CACF-DAB9-1F41-8A9C-370E3063E393}"/>
              </a:ext>
            </a:extLst>
          </p:cNvPr>
          <p:cNvSpPr txBox="1"/>
          <p:nvPr/>
        </p:nvSpPr>
        <p:spPr>
          <a:xfrm>
            <a:off x="8176334" y="2196984"/>
            <a:ext cx="3919381" cy="4247276"/>
          </a:xfrm>
          <a:prstGeom prst="rect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ru-RU" sz="1800" dirty="0"/>
              <a:t>Создайте</a:t>
            </a:r>
            <a:r>
              <a:rPr lang="en-US" sz="1800" dirty="0"/>
              <a:t> </a:t>
            </a:r>
            <a:r>
              <a:rPr lang="ru-RU" sz="1800" b="1" dirty="0"/>
              <a:t>консольное</a:t>
            </a:r>
            <a:r>
              <a:rPr lang="ru-RU" sz="1800" dirty="0"/>
              <a:t> приложение, использующее </a:t>
            </a:r>
            <a:r>
              <a:rPr lang="en-US" sz="1800" dirty="0"/>
              <a:t>SQLite</a:t>
            </a:r>
            <a:r>
              <a:rPr lang="ru-RU" sz="1800" dirty="0"/>
              <a:t> базу данных </a:t>
            </a:r>
            <a:r>
              <a:rPr lang="en-US" sz="1800" b="1" dirty="0" err="1"/>
              <a:t>AdventureWorksLT.db</a:t>
            </a:r>
            <a:endParaRPr lang="ru-RU" sz="1800" b="1" dirty="0"/>
          </a:p>
          <a:p>
            <a:endParaRPr lang="ru-RU" sz="1800" dirty="0">
              <a:solidFill>
                <a:schemeClr val="dk1"/>
              </a:solidFill>
            </a:endParaRPr>
          </a:p>
          <a:p>
            <a:r>
              <a:rPr lang="ru-RU" sz="1800" dirty="0">
                <a:solidFill>
                  <a:schemeClr val="dk1"/>
                </a:solidFill>
              </a:rPr>
              <a:t>БД можно скачать по ссылке:</a:t>
            </a:r>
          </a:p>
          <a:p>
            <a:r>
              <a:rPr lang="en-US" sz="1800" b="1" dirty="0">
                <a:hlinkClick r:id="rId2"/>
              </a:rPr>
              <a:t>https://disk.yandex.ru/d/7mu7pm3Sv8O0Hw</a:t>
            </a:r>
            <a:endParaRPr lang="ru-RU" sz="1800" b="1" dirty="0"/>
          </a:p>
          <a:p>
            <a:endParaRPr lang="en-US" sz="1800" dirty="0">
              <a:solidFill>
                <a:schemeClr val="dk1"/>
              </a:solidFill>
            </a:endParaRPr>
          </a:p>
          <a:p>
            <a:r>
              <a:rPr lang="ru-RU" sz="1800" dirty="0">
                <a:solidFill>
                  <a:schemeClr val="dk1"/>
                </a:solidFill>
              </a:rPr>
              <a:t>Для просмотра БД используйте</a:t>
            </a:r>
            <a:endParaRPr lang="en-US" sz="1800" dirty="0">
              <a:solidFill>
                <a:schemeClr val="dk1"/>
              </a:solidFill>
            </a:endParaRPr>
          </a:p>
          <a:p>
            <a:r>
              <a:rPr lang="en-US" sz="1800" dirty="0">
                <a:solidFill>
                  <a:schemeClr val="dk1"/>
                </a:solidFill>
                <a:hlinkClick r:id="rId3"/>
              </a:rPr>
              <a:t>https://sqlitebrowser.org/</a:t>
            </a:r>
            <a:endParaRPr lang="ru-RU" sz="1800" dirty="0">
              <a:solidFill>
                <a:schemeClr val="dk1"/>
              </a:solidFill>
            </a:endParaRPr>
          </a:p>
          <a:p>
            <a:endParaRPr lang="en-US" sz="1800" dirty="0">
              <a:solidFill>
                <a:schemeClr val="dk1"/>
              </a:solidFill>
            </a:endParaRPr>
          </a:p>
          <a:p>
            <a:r>
              <a:rPr lang="ru-RU" sz="1800" dirty="0">
                <a:solidFill>
                  <a:schemeClr val="dk1"/>
                </a:solidFill>
              </a:rPr>
              <a:t>Для работы с БД из </a:t>
            </a:r>
            <a:r>
              <a:rPr lang="en-US" sz="1800" dirty="0">
                <a:solidFill>
                  <a:schemeClr val="dk1"/>
                </a:solidFill>
              </a:rPr>
              <a:t>C# </a:t>
            </a:r>
            <a:r>
              <a:rPr lang="ru-RU" sz="1800" dirty="0">
                <a:solidFill>
                  <a:schemeClr val="dk1"/>
                </a:solidFill>
              </a:rPr>
              <a:t>используйте </a:t>
            </a:r>
            <a:r>
              <a:rPr lang="en-US" sz="1800" dirty="0" err="1">
                <a:solidFill>
                  <a:schemeClr val="dk1"/>
                </a:solidFill>
              </a:rPr>
              <a:t>Nuget</a:t>
            </a:r>
            <a:r>
              <a:rPr lang="en-US" sz="1800" dirty="0">
                <a:solidFill>
                  <a:schemeClr val="dk1"/>
                </a:solidFill>
              </a:rPr>
              <a:t>-</a:t>
            </a:r>
            <a:r>
              <a:rPr lang="ru-RU" sz="1800" dirty="0">
                <a:solidFill>
                  <a:schemeClr val="dk1"/>
                </a:solidFill>
              </a:rPr>
              <a:t>пакет: </a:t>
            </a:r>
            <a:r>
              <a:rPr lang="en-US" sz="1800" b="1" dirty="0" err="1">
                <a:solidFill>
                  <a:schemeClr val="dk1"/>
                </a:solidFill>
              </a:rPr>
              <a:t>Microsoft.Data.Sqlite</a:t>
            </a:r>
            <a:endParaRPr lang="en-US" sz="1800" b="1" dirty="0">
              <a:solidFill>
                <a:schemeClr val="dk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26645AE-28BD-4DE7-8F9D-DBE51D9CF3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" y="0"/>
            <a:ext cx="77559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182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9DD9AA-4BCF-1445-9AB1-46A8C729D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769610"/>
          </a:xfrm>
        </p:spPr>
        <p:txBody>
          <a:bodyPr/>
          <a:lstStyle/>
          <a:p>
            <a:r>
              <a:rPr lang="ru-RU" dirty="0"/>
              <a:t>Задача 1.</a:t>
            </a:r>
            <a:r>
              <a:rPr lang="en-US" dirty="0"/>
              <a:t> </a:t>
            </a:r>
            <a:r>
              <a:rPr lang="ru-RU" dirty="0"/>
              <a:t>Список товаров.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789646F-CDBF-4648-8E16-41FBFDEB7F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Google Shape;3189;p16">
            <a:extLst>
              <a:ext uri="{FF2B5EF4-FFF2-40B4-BE49-F238E27FC236}">
                <a16:creationId xmlns:a16="http://schemas.microsoft.com/office/drawing/2014/main" id="{45C1CACF-DAB9-1F41-8A9C-370E3063E393}"/>
              </a:ext>
            </a:extLst>
          </p:cNvPr>
          <p:cNvSpPr txBox="1"/>
          <p:nvPr/>
        </p:nvSpPr>
        <p:spPr>
          <a:xfrm>
            <a:off x="252412" y="769610"/>
            <a:ext cx="11687175" cy="369291"/>
          </a:xfrm>
          <a:prstGeom prst="rect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ru-RU" sz="1800" dirty="0"/>
              <a:t>Подключитесь к БД, получите список товаров и выведите на экран, используя заготовку кода</a:t>
            </a: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FD91A-AD6C-4CB3-A2CF-DBFE11B042C1}"/>
              </a:ext>
            </a:extLst>
          </p:cNvPr>
          <p:cNvSpPr txBox="1"/>
          <p:nvPr/>
        </p:nvSpPr>
        <p:spPr>
          <a:xfrm>
            <a:off x="252412" y="1224813"/>
            <a:ext cx="11915174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DataTable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ExecuteSQL_DataTable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SQL,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params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Tuple&lt;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&gt;[] parameters)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DataTable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dt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DataTable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SqliteConnection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con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SqliteConnection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cmd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(SQL, con))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cmd.CommandType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CommandType.Text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(var tuple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parameters)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cmd.Parameters.Add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SqliteParameter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(tuple.Item1, tuple.Item2));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con.Open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SqliteDataReader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reader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cmd.ExecuteReader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reader.FieldCount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dt.Columns.Add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DataColumn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reader.GetName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)));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rowIndex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reader.Read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row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dt.NewRow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dt.Rows.Add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(row);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reader.FieldCount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dt.Rows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rowIndex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reader.GetValue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rowIndex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dt;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5776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9DD9AA-4BCF-1445-9AB1-46A8C729D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769610"/>
          </a:xfrm>
        </p:spPr>
        <p:txBody>
          <a:bodyPr/>
          <a:lstStyle/>
          <a:p>
            <a:r>
              <a:rPr lang="ru-RU" dirty="0"/>
              <a:t>Задача 1.</a:t>
            </a:r>
            <a:r>
              <a:rPr lang="en-US" dirty="0"/>
              <a:t> </a:t>
            </a:r>
            <a:r>
              <a:rPr lang="ru-RU" dirty="0"/>
              <a:t>Дополнительные задачи.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789646F-CDBF-4648-8E16-41FBFDEB7F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Google Shape;3189;p16">
            <a:extLst>
              <a:ext uri="{FF2B5EF4-FFF2-40B4-BE49-F238E27FC236}">
                <a16:creationId xmlns:a16="http://schemas.microsoft.com/office/drawing/2014/main" id="{45C1CACF-DAB9-1F41-8A9C-370E3063E393}"/>
              </a:ext>
            </a:extLst>
          </p:cNvPr>
          <p:cNvSpPr txBox="1"/>
          <p:nvPr/>
        </p:nvSpPr>
        <p:spPr>
          <a:xfrm>
            <a:off x="252412" y="769610"/>
            <a:ext cx="11687175" cy="2246729"/>
          </a:xfrm>
          <a:prstGeom prst="rect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ru-RU" sz="2000" dirty="0"/>
              <a:t>Напишите код, позволяющий выполнить следующие действия, связанные с чтением данных:</a:t>
            </a:r>
          </a:p>
          <a:p>
            <a:pPr marL="342900" lvl="0" indent="-342900">
              <a:buAutoNum type="arabicParenR"/>
            </a:pPr>
            <a:r>
              <a:rPr lang="ru-RU" sz="2000" dirty="0"/>
              <a:t>Вывести список товаров, принадлежащих вводимому пользователем ценовому диапазону.</a:t>
            </a:r>
            <a:endParaRPr lang="en-US" sz="2000" dirty="0"/>
          </a:p>
          <a:p>
            <a:pPr marL="342900" indent="-342900">
              <a:buFont typeface="Arial"/>
              <a:buAutoNum type="arabicParenR"/>
            </a:pPr>
            <a:r>
              <a:rPr lang="ru-RU" sz="2000" dirty="0"/>
              <a:t>Вывести список товаров, в названии которых присутствует вводимая пользователем подстрока.</a:t>
            </a:r>
            <a:endParaRPr lang="en-US" sz="2000" dirty="0"/>
          </a:p>
          <a:p>
            <a:pPr marL="342900" lvl="0" indent="-342900">
              <a:buAutoNum type="arabicParenR"/>
            </a:pPr>
            <a:r>
              <a:rPr lang="ru-RU" sz="2000" dirty="0"/>
              <a:t>Получить информацию о товаре (вывести все характеристики) по его идентификатору (</a:t>
            </a:r>
            <a:r>
              <a:rPr lang="en-US" sz="2000" dirty="0" err="1"/>
              <a:t>ProductID</a:t>
            </a:r>
            <a:r>
              <a:rPr lang="ru-RU" sz="2000" dirty="0"/>
              <a:t>).</a:t>
            </a:r>
          </a:p>
          <a:p>
            <a:pPr marL="342900" lvl="0" indent="-342900">
              <a:buAutoNum type="arabicParenR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06416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9DD9AA-4BCF-1445-9AB1-46A8C729D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769610"/>
          </a:xfrm>
        </p:spPr>
        <p:txBody>
          <a:bodyPr/>
          <a:lstStyle/>
          <a:p>
            <a:r>
              <a:rPr lang="ru-RU" dirty="0"/>
              <a:t>Задача 2.</a:t>
            </a:r>
            <a:r>
              <a:rPr lang="en-US" dirty="0"/>
              <a:t> </a:t>
            </a:r>
            <a:r>
              <a:rPr lang="ru-RU" dirty="0"/>
              <a:t>Модификация данных.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789646F-CDBF-4648-8E16-41FBFDEB7F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Google Shape;3189;p16">
            <a:extLst>
              <a:ext uri="{FF2B5EF4-FFF2-40B4-BE49-F238E27FC236}">
                <a16:creationId xmlns:a16="http://schemas.microsoft.com/office/drawing/2014/main" id="{45C1CACF-DAB9-1F41-8A9C-370E3063E393}"/>
              </a:ext>
            </a:extLst>
          </p:cNvPr>
          <p:cNvSpPr txBox="1"/>
          <p:nvPr/>
        </p:nvSpPr>
        <p:spPr>
          <a:xfrm>
            <a:off x="252412" y="769610"/>
            <a:ext cx="11687175" cy="5324494"/>
          </a:xfrm>
          <a:prstGeom prst="rect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ru-RU" sz="2000" dirty="0"/>
              <a:t>Напишите код, позволяющий выполнить следующие действия, связанные с модификацией данных</a:t>
            </a:r>
            <a:r>
              <a:rPr lang="en-US" sz="2000" dirty="0"/>
              <a:t>.</a:t>
            </a:r>
          </a:p>
          <a:p>
            <a:pPr lvl="0"/>
            <a:endParaRPr lang="ru-RU" sz="2000" dirty="0"/>
          </a:p>
          <a:p>
            <a:pPr lvl="0"/>
            <a:r>
              <a:rPr lang="en-US" sz="2000" b="1" dirty="0"/>
              <a:t>1) </a:t>
            </a:r>
            <a:r>
              <a:rPr lang="ru-RU" sz="2000" b="1" dirty="0"/>
              <a:t>Обновление информации (</a:t>
            </a:r>
            <a:r>
              <a:rPr lang="en-US" sz="2000" b="1" dirty="0"/>
              <a:t>UPDATE</a:t>
            </a:r>
            <a:r>
              <a:rPr lang="ru-RU" sz="2000" b="1" dirty="0"/>
              <a:t>):</a:t>
            </a:r>
          </a:p>
          <a:p>
            <a:pPr lvl="0"/>
            <a:r>
              <a:rPr lang="ru-RU" sz="2000" dirty="0"/>
              <a:t>Обновить себестоимость (</a:t>
            </a:r>
            <a:r>
              <a:rPr lang="en-US" sz="2000" dirty="0" err="1"/>
              <a:t>StandardCost</a:t>
            </a:r>
            <a:r>
              <a:rPr lang="ru-RU" sz="2000" dirty="0"/>
              <a:t>) и цену (</a:t>
            </a:r>
            <a:r>
              <a:rPr lang="en-US" sz="2000" dirty="0" err="1"/>
              <a:t>ListPrice</a:t>
            </a:r>
            <a:r>
              <a:rPr lang="ru-RU" sz="2000" dirty="0"/>
              <a:t>)</a:t>
            </a:r>
            <a:r>
              <a:rPr lang="en-US" sz="2000" dirty="0"/>
              <a:t> </a:t>
            </a:r>
            <a:r>
              <a:rPr lang="ru-RU" sz="2000" dirty="0"/>
              <a:t>на введенные пользователем значения для указанного товара (по заданному </a:t>
            </a:r>
            <a:r>
              <a:rPr lang="en-US" sz="2000" dirty="0" err="1"/>
              <a:t>ProductID</a:t>
            </a:r>
            <a:r>
              <a:rPr lang="ru-RU" sz="2000" dirty="0"/>
              <a:t>). </a:t>
            </a:r>
          </a:p>
          <a:p>
            <a:pPr lvl="0"/>
            <a:endParaRPr lang="ru-RU" sz="2000" dirty="0"/>
          </a:p>
          <a:p>
            <a:r>
              <a:rPr lang="en-US" sz="2000" b="1" dirty="0"/>
              <a:t>2) </a:t>
            </a:r>
            <a:r>
              <a:rPr lang="ru-RU" sz="2000" b="1" dirty="0"/>
              <a:t>Добавление информации (</a:t>
            </a:r>
            <a:r>
              <a:rPr lang="en-US" sz="2000" b="1" dirty="0"/>
              <a:t>INSERT</a:t>
            </a:r>
            <a:r>
              <a:rPr lang="ru-RU" sz="2000" b="1" dirty="0"/>
              <a:t>):</a:t>
            </a:r>
          </a:p>
          <a:p>
            <a:pPr lvl="0"/>
            <a:r>
              <a:rPr lang="ru-RU" sz="2000" dirty="0"/>
              <a:t>Получить информацию о</a:t>
            </a:r>
            <a:r>
              <a:rPr lang="en-US" sz="2000" dirty="0"/>
              <a:t> </a:t>
            </a:r>
            <a:r>
              <a:rPr lang="ru-RU" sz="2000" dirty="0"/>
              <a:t>новом товаре от пользователя (получить все характеристики) и добавить его в таблицу </a:t>
            </a:r>
            <a:r>
              <a:rPr lang="en-US" sz="2000" dirty="0"/>
              <a:t>Product</a:t>
            </a:r>
            <a:r>
              <a:rPr lang="ru-RU" sz="2000" dirty="0"/>
              <a:t> БД</a:t>
            </a:r>
            <a:r>
              <a:rPr lang="en-US" sz="2000" dirty="0"/>
              <a:t>. </a:t>
            </a:r>
            <a:r>
              <a:rPr lang="ru-RU" sz="2000" dirty="0"/>
              <a:t>После добавления вывести </a:t>
            </a:r>
            <a:r>
              <a:rPr lang="en-US" sz="2000" b="1" dirty="0" err="1"/>
              <a:t>ProductID</a:t>
            </a:r>
            <a:r>
              <a:rPr lang="en-US" sz="2000" dirty="0"/>
              <a:t> </a:t>
            </a:r>
            <a:r>
              <a:rPr lang="ru-RU" sz="2000" dirty="0"/>
              <a:t>добавленного товара и показать его, прочитав сведения из БД.</a:t>
            </a:r>
          </a:p>
          <a:p>
            <a:pPr marL="342900" lvl="0" indent="-342900">
              <a:buAutoNum type="arabicParenR"/>
            </a:pPr>
            <a:endParaRPr lang="en-US" sz="2000" dirty="0"/>
          </a:p>
          <a:p>
            <a:pPr lvl="0"/>
            <a:r>
              <a:rPr lang="en-US" sz="2000" b="1" dirty="0"/>
              <a:t>3) </a:t>
            </a:r>
            <a:r>
              <a:rPr lang="ru-RU" sz="2000" b="1" dirty="0"/>
              <a:t>Удаление информации (</a:t>
            </a:r>
            <a:r>
              <a:rPr lang="en-US" sz="2000" b="1" dirty="0"/>
              <a:t>DELETE</a:t>
            </a:r>
            <a:r>
              <a:rPr lang="ru-RU" sz="2000" b="1" dirty="0"/>
              <a:t>)</a:t>
            </a:r>
            <a:r>
              <a:rPr lang="en-US" sz="2000" b="1" dirty="0"/>
              <a:t>:</a:t>
            </a:r>
          </a:p>
          <a:p>
            <a:pPr lvl="0"/>
            <a:r>
              <a:rPr lang="ru-RU" sz="2000" dirty="0"/>
              <a:t>Удалить информацию о товаре из таблицы </a:t>
            </a:r>
            <a:r>
              <a:rPr lang="en-US" sz="2000" dirty="0"/>
              <a:t>Product</a:t>
            </a:r>
            <a:r>
              <a:rPr lang="ru-RU" sz="2000" dirty="0"/>
              <a:t> по введенному пользователем идентификатору </a:t>
            </a:r>
            <a:r>
              <a:rPr lang="en-US" sz="2000" b="1" dirty="0" err="1"/>
              <a:t>ProductID</a:t>
            </a:r>
            <a:r>
              <a:rPr lang="ru-RU" sz="2000" b="1" dirty="0"/>
              <a:t>.</a:t>
            </a:r>
          </a:p>
          <a:p>
            <a:pPr lvl="0"/>
            <a:endParaRPr lang="ru-RU" sz="2000" b="1" dirty="0"/>
          </a:p>
          <a:p>
            <a:pPr lvl="0"/>
            <a:r>
              <a:rPr lang="ru-RU" sz="2000" b="1" dirty="0"/>
              <a:t>Обратите внимание на возможное ошибки, связанные с обеспечением целостности БД.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11773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9DD9AA-4BCF-1445-9AB1-46A8C729D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3"/>
          </a:xfrm>
        </p:spPr>
        <p:txBody>
          <a:bodyPr/>
          <a:lstStyle/>
          <a:p>
            <a:r>
              <a:rPr lang="ru-RU" dirty="0"/>
              <a:t>Задача 3.</a:t>
            </a:r>
            <a:r>
              <a:rPr lang="en-US" dirty="0"/>
              <a:t> Web API</a:t>
            </a:r>
            <a:r>
              <a:rPr lang="ru-RU" dirty="0"/>
              <a:t> и товары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789646F-CDBF-4648-8E16-41FBFDEB7F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Google Shape;3189;p16">
            <a:extLst>
              <a:ext uri="{FF2B5EF4-FFF2-40B4-BE49-F238E27FC236}">
                <a16:creationId xmlns:a16="http://schemas.microsoft.com/office/drawing/2014/main" id="{45C1CACF-DAB9-1F41-8A9C-370E3063E393}"/>
              </a:ext>
            </a:extLst>
          </p:cNvPr>
          <p:cNvSpPr txBox="1"/>
          <p:nvPr/>
        </p:nvSpPr>
        <p:spPr>
          <a:xfrm>
            <a:off x="609599" y="1285669"/>
            <a:ext cx="11149013" cy="4708941"/>
          </a:xfrm>
          <a:prstGeom prst="rect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Реализуйте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Web API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приложение, взаимодействующее с БД </a:t>
            </a:r>
            <a:r>
              <a:rPr lang="en-US" sz="2000" dirty="0" err="1"/>
              <a:t>AdventureWorksLT.db</a:t>
            </a:r>
            <a:r>
              <a:rPr lang="ru-RU" sz="2000" dirty="0"/>
              <a:t> и поддерживающее все </a:t>
            </a:r>
            <a:r>
              <a:rPr lang="en-US" sz="2000" dirty="0"/>
              <a:t>CRUD-</a:t>
            </a:r>
            <a:r>
              <a:rPr lang="ru-RU" sz="2000" dirty="0"/>
              <a:t>операции для товаров. </a:t>
            </a:r>
            <a:r>
              <a:rPr lang="en-US" sz="2000" dirty="0"/>
              <a:t>API </a:t>
            </a:r>
            <a:r>
              <a:rPr lang="ru-RU" sz="2000" dirty="0"/>
              <a:t>должен поддерживать следующие действия:</a:t>
            </a:r>
          </a:p>
          <a:p>
            <a:pPr marL="342900" indent="-342900">
              <a:buFontTx/>
              <a:buChar char="-"/>
            </a:pPr>
            <a:r>
              <a:rPr lang="ru-RU" sz="2000" dirty="0"/>
              <a:t>Возврат списка всех товаров</a:t>
            </a:r>
          </a:p>
          <a:p>
            <a:pPr marL="342900" indent="-342900">
              <a:buFontTx/>
              <a:buChar char="-"/>
            </a:pPr>
            <a:r>
              <a:rPr lang="ru-RU" sz="2000" dirty="0"/>
              <a:t>Возврат определенного товара (по задаваемому </a:t>
            </a:r>
            <a:r>
              <a:rPr lang="en-US" sz="2000" dirty="0" err="1"/>
              <a:t>ProductID</a:t>
            </a:r>
            <a:r>
              <a:rPr lang="ru-RU" sz="2000" dirty="0"/>
              <a:t>)</a:t>
            </a:r>
            <a:r>
              <a:rPr lang="en-US" sz="2000" dirty="0"/>
              <a:t>;</a:t>
            </a:r>
          </a:p>
          <a:p>
            <a:pPr marL="342900" indent="-342900">
              <a:buFontTx/>
              <a:buChar char="-"/>
            </a:pPr>
            <a:r>
              <a:rPr lang="ru-RU" sz="2000" dirty="0"/>
              <a:t>Обновление всех характеристик определенного товара (по задаваемому </a:t>
            </a:r>
            <a:r>
              <a:rPr lang="en-US" sz="2000" dirty="0" err="1"/>
              <a:t>ProductID</a:t>
            </a:r>
            <a:r>
              <a:rPr lang="ru-RU" sz="2000" dirty="0"/>
              <a:t>)</a:t>
            </a:r>
            <a:r>
              <a:rPr lang="en-US" sz="2000" dirty="0"/>
              <a:t>;</a:t>
            </a:r>
            <a:endParaRPr lang="ru-RU" sz="2000" dirty="0"/>
          </a:p>
          <a:p>
            <a:pPr marL="342900" indent="-342900">
              <a:buFontTx/>
              <a:buChar char="-"/>
            </a:pPr>
            <a:r>
              <a:rPr lang="ru-RU" sz="2000" dirty="0"/>
              <a:t>Добавление товара в БД по заданному набору характеристик (и возврат его идентификатора </a:t>
            </a:r>
            <a:r>
              <a:rPr lang="en-US" sz="2000" dirty="0" err="1"/>
              <a:t>ProductID</a:t>
            </a:r>
            <a:r>
              <a:rPr lang="ru-RU" sz="2000" dirty="0"/>
              <a:t>)</a:t>
            </a:r>
            <a:r>
              <a:rPr lang="en-US" sz="2000" dirty="0"/>
              <a:t>;</a:t>
            </a:r>
            <a:endParaRPr lang="ru-RU" sz="2000" dirty="0"/>
          </a:p>
          <a:p>
            <a:pPr marL="342900" indent="-342900">
              <a:buFontTx/>
              <a:buChar char="-"/>
            </a:pPr>
            <a:r>
              <a:rPr lang="ru-RU" sz="2000" dirty="0"/>
              <a:t>Удаление товара из БД (по задаваемому </a:t>
            </a:r>
            <a:r>
              <a:rPr lang="en-US" sz="2000" dirty="0" err="1"/>
              <a:t>ProductID</a:t>
            </a:r>
            <a:r>
              <a:rPr lang="ru-RU" sz="2000" dirty="0"/>
              <a:t>)</a:t>
            </a:r>
            <a:r>
              <a:rPr lang="en-US" sz="2000" dirty="0"/>
              <a:t>;</a:t>
            </a:r>
          </a:p>
          <a:p>
            <a:pPr marL="342900" indent="-342900">
              <a:buFontTx/>
              <a:buChar char="-"/>
            </a:pPr>
            <a:endParaRPr lang="ru-RU" sz="2000" dirty="0"/>
          </a:p>
          <a:p>
            <a:r>
              <a:rPr lang="ru-RU" sz="2000" dirty="0"/>
              <a:t>Все дальнейшие детали реализации проработайте самостоятельно.</a:t>
            </a:r>
          </a:p>
          <a:p>
            <a:pPr lvl="0"/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FF0000"/>
                </a:solidFill>
              </a:rPr>
              <a:t>* </a:t>
            </a:r>
            <a:r>
              <a:rPr lang="ru-RU" sz="2000" dirty="0"/>
              <a:t>Подумайте над пакетным режимом изменения данных (обновление, добавление и удаление сразу нескольких товаров).</a:t>
            </a:r>
          </a:p>
        </p:txBody>
      </p:sp>
    </p:spTree>
    <p:extLst>
      <p:ext uri="{BB962C8B-B14F-4D97-AF65-F5344CB8AC3E}">
        <p14:creationId xmlns:p14="http://schemas.microsoft.com/office/powerpoint/2010/main" val="3493391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9DD9AA-4BCF-1445-9AB1-46A8C729D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3"/>
          </a:xfrm>
        </p:spPr>
        <p:txBody>
          <a:bodyPr/>
          <a:lstStyle/>
          <a:p>
            <a:r>
              <a:rPr lang="ru-RU" dirty="0"/>
              <a:t>Задача 4.</a:t>
            </a:r>
            <a:r>
              <a:rPr lang="en-US" dirty="0"/>
              <a:t> MVC </a:t>
            </a:r>
            <a:r>
              <a:rPr lang="ru-RU" dirty="0"/>
              <a:t>и товары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789646F-CDBF-4648-8E16-41FBFDEB7F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Google Shape;3189;p16">
            <a:extLst>
              <a:ext uri="{FF2B5EF4-FFF2-40B4-BE49-F238E27FC236}">
                <a16:creationId xmlns:a16="http://schemas.microsoft.com/office/drawing/2014/main" id="{45C1CACF-DAB9-1F41-8A9C-370E3063E393}"/>
              </a:ext>
            </a:extLst>
          </p:cNvPr>
          <p:cNvSpPr txBox="1"/>
          <p:nvPr/>
        </p:nvSpPr>
        <p:spPr>
          <a:xfrm>
            <a:off x="609599" y="1285669"/>
            <a:ext cx="11149013" cy="4093388"/>
          </a:xfrm>
          <a:prstGeom prst="rect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ru-RU" sz="2000" dirty="0">
                <a:latin typeface="+mn-lt"/>
                <a:cs typeface="Consolas" panose="020B0609020204030204" pitchFamily="49" charset="0"/>
              </a:rPr>
              <a:t>Реализуйте </a:t>
            </a:r>
            <a:r>
              <a:rPr lang="en-US" sz="2000" dirty="0">
                <a:latin typeface="+mn-lt"/>
                <a:cs typeface="Consolas" panose="020B0609020204030204" pitchFamily="49" charset="0"/>
              </a:rPr>
              <a:t>Web </a:t>
            </a:r>
            <a:r>
              <a:rPr lang="ru-RU" sz="2000" dirty="0">
                <a:latin typeface="+mn-lt"/>
                <a:cs typeface="Consolas" panose="020B0609020204030204" pitchFamily="49" charset="0"/>
              </a:rPr>
              <a:t>приложение с использованием </a:t>
            </a:r>
            <a:r>
              <a:rPr lang="en-US" sz="2000" dirty="0">
                <a:latin typeface="+mn-lt"/>
                <a:cs typeface="Consolas" panose="020B0609020204030204" pitchFamily="49" charset="0"/>
              </a:rPr>
              <a:t>MVC</a:t>
            </a:r>
            <a:r>
              <a:rPr lang="ru-RU" sz="2000" dirty="0">
                <a:latin typeface="+mn-lt"/>
                <a:cs typeface="Consolas" panose="020B0609020204030204" pitchFamily="49" charset="0"/>
              </a:rPr>
              <a:t>, взаимодействующее с БД </a:t>
            </a:r>
            <a:r>
              <a:rPr lang="en-US" sz="2000" dirty="0" err="1">
                <a:latin typeface="+mn-lt"/>
              </a:rPr>
              <a:t>AdventureWorksLT.db</a:t>
            </a:r>
            <a:r>
              <a:rPr lang="ru-RU" sz="2000" dirty="0">
                <a:latin typeface="+mn-lt"/>
              </a:rPr>
              <a:t> и поддерживающее все </a:t>
            </a:r>
            <a:r>
              <a:rPr lang="en-US" sz="2000" dirty="0">
                <a:latin typeface="+mn-lt"/>
              </a:rPr>
              <a:t>CRUD-</a:t>
            </a:r>
            <a:r>
              <a:rPr lang="ru-RU" sz="2000" dirty="0">
                <a:latin typeface="+mn-lt"/>
              </a:rPr>
              <a:t>операции для товаров. Приложение должно использовать </a:t>
            </a:r>
            <a:r>
              <a:rPr lang="en-US" sz="2000" dirty="0">
                <a:latin typeface="+mn-lt"/>
              </a:rPr>
              <a:t>Bootstrap </a:t>
            </a:r>
            <a:r>
              <a:rPr lang="ru-RU" sz="2000" dirty="0">
                <a:latin typeface="+mn-lt"/>
              </a:rPr>
              <a:t>для создания привлекательного интерфейса и поддерживать следующие функции:</a:t>
            </a:r>
          </a:p>
          <a:p>
            <a:pPr marL="342900" indent="-342900">
              <a:buFontTx/>
              <a:buChar char="-"/>
            </a:pPr>
            <a:r>
              <a:rPr lang="ru-RU" sz="2000" dirty="0">
                <a:latin typeface="+mn-lt"/>
              </a:rPr>
              <a:t>Вывод списка </a:t>
            </a:r>
            <a:r>
              <a:rPr lang="ru-RU" sz="2000" dirty="0"/>
              <a:t>всех товаров</a:t>
            </a:r>
            <a:r>
              <a:rPr lang="en-US" sz="2000" dirty="0"/>
              <a:t>;</a:t>
            </a:r>
            <a:endParaRPr lang="ru-RU" sz="2000" dirty="0"/>
          </a:p>
          <a:p>
            <a:pPr marL="342900" indent="-342900">
              <a:buFontTx/>
              <a:buChar char="-"/>
            </a:pPr>
            <a:r>
              <a:rPr lang="ru-RU" sz="2000" dirty="0"/>
              <a:t>Вывод всех характеристик определенного товара (по задаваемому </a:t>
            </a:r>
            <a:r>
              <a:rPr lang="en-US" sz="2000" dirty="0" err="1"/>
              <a:t>ProductID</a:t>
            </a:r>
            <a:r>
              <a:rPr lang="ru-RU" sz="2000" dirty="0"/>
              <a:t>)</a:t>
            </a:r>
            <a:r>
              <a:rPr lang="en-US" sz="2000" dirty="0"/>
              <a:t>;</a:t>
            </a:r>
          </a:p>
          <a:p>
            <a:pPr marL="342900" indent="-342900">
              <a:buFontTx/>
              <a:buChar char="-"/>
            </a:pPr>
            <a:r>
              <a:rPr lang="ru-RU" sz="2000" dirty="0"/>
              <a:t>Обновление всех характеристик определенного товара (по задаваемому </a:t>
            </a:r>
            <a:r>
              <a:rPr lang="en-US" sz="2000" dirty="0" err="1"/>
              <a:t>ProductID</a:t>
            </a:r>
            <a:r>
              <a:rPr lang="ru-RU" sz="2000" dirty="0"/>
              <a:t>)</a:t>
            </a:r>
            <a:r>
              <a:rPr lang="en-US" sz="2000" dirty="0"/>
              <a:t>;</a:t>
            </a:r>
            <a:endParaRPr lang="ru-RU" sz="2000" dirty="0"/>
          </a:p>
          <a:p>
            <a:pPr marL="342900" indent="-342900">
              <a:buFontTx/>
              <a:buChar char="-"/>
            </a:pPr>
            <a:r>
              <a:rPr lang="ru-RU" sz="2000" dirty="0"/>
              <a:t>Добавление товара в БД по заданному набору характеристик (и возврат его идентификатора </a:t>
            </a:r>
            <a:r>
              <a:rPr lang="en-US" sz="2000" dirty="0" err="1"/>
              <a:t>ProductID</a:t>
            </a:r>
            <a:r>
              <a:rPr lang="ru-RU" sz="2000" dirty="0"/>
              <a:t>)</a:t>
            </a:r>
            <a:r>
              <a:rPr lang="en-US" sz="2000" dirty="0"/>
              <a:t>;</a:t>
            </a:r>
            <a:endParaRPr lang="ru-RU" sz="2000" dirty="0"/>
          </a:p>
          <a:p>
            <a:pPr marL="342900" indent="-342900">
              <a:buFontTx/>
              <a:buChar char="-"/>
            </a:pPr>
            <a:r>
              <a:rPr lang="ru-RU" sz="2000" dirty="0"/>
              <a:t>Удаление товара из БД (по задаваемому </a:t>
            </a:r>
            <a:r>
              <a:rPr lang="en-US" sz="2000" dirty="0" err="1"/>
              <a:t>ProductID</a:t>
            </a:r>
            <a:r>
              <a:rPr lang="ru-RU" sz="2000" dirty="0"/>
              <a:t>)</a:t>
            </a:r>
            <a:r>
              <a:rPr lang="en-US" sz="2000" dirty="0"/>
              <a:t>;</a:t>
            </a:r>
          </a:p>
          <a:p>
            <a:pPr lvl="0"/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FF0000"/>
                </a:solidFill>
              </a:rPr>
              <a:t>* </a:t>
            </a:r>
            <a:r>
              <a:rPr lang="ru-RU" sz="2000" dirty="0"/>
              <a:t>Подумайте о возможности использовании разработанного на предыдущем шаге </a:t>
            </a:r>
            <a:r>
              <a:rPr lang="en-US" sz="2000" dirty="0"/>
              <a:t>Web API </a:t>
            </a:r>
            <a:r>
              <a:rPr lang="ru-RU" sz="2000" dirty="0"/>
              <a:t>для абстрагирования от деталей реализации хранилища информации.</a:t>
            </a:r>
          </a:p>
        </p:txBody>
      </p:sp>
    </p:spTree>
    <p:extLst>
      <p:ext uri="{BB962C8B-B14F-4D97-AF65-F5344CB8AC3E}">
        <p14:creationId xmlns:p14="http://schemas.microsoft.com/office/powerpoint/2010/main" val="6870322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719</Words>
  <Application>Microsoft Office PowerPoint</Application>
  <PresentationFormat>Широкоэкранный</PresentationFormat>
  <Paragraphs>84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Consolas</vt:lpstr>
      <vt:lpstr>Тема Office</vt:lpstr>
      <vt:lpstr>Модуль 3, практическое занятие 10b</vt:lpstr>
      <vt:lpstr>Задача 1.  Работа с БД</vt:lpstr>
      <vt:lpstr>Задача 1. Список товаров.</vt:lpstr>
      <vt:lpstr>Задача 1. Дополнительные задачи.</vt:lpstr>
      <vt:lpstr>Задача 2. Модификация данных.</vt:lpstr>
      <vt:lpstr>Задача 3. Web API и товары</vt:lpstr>
      <vt:lpstr>Задача 4. MVC и товары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Модуль 4, практическое занятие 7</dc:title>
  <dc:creator>Виктор Дударев</dc:creator>
  <cp:lastModifiedBy>Дударев Виктор Анатольевич</cp:lastModifiedBy>
  <cp:revision>52</cp:revision>
  <dcterms:modified xsi:type="dcterms:W3CDTF">2022-03-15T22:30:43Z</dcterms:modified>
</cp:coreProperties>
</file>