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5" autoAdjust="0"/>
  </p:normalViewPr>
  <p:slideViewPr>
    <p:cSldViewPr snapToGrid="0">
      <p:cViewPr varScale="1">
        <p:scale>
          <a:sx n="100" d="100"/>
          <a:sy n="100" d="100"/>
        </p:scale>
        <p:origin x="96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347D4743-23F4-44D4-9102-05FBC0DAC9F2}"/>
    <pc:docChg chg="modSld">
      <pc:chgData name="Olga Maksimenkova" userId="f2714537069f5c5f" providerId="LiveId" clId="{347D4743-23F4-44D4-9102-05FBC0DAC9F2}" dt="2024-01-10T07:43:16.504" v="3" actId="13926"/>
      <pc:docMkLst>
        <pc:docMk/>
      </pc:docMkLst>
      <pc:sldChg chg="modSp mod">
        <pc:chgData name="Olga Maksimenkova" userId="f2714537069f5c5f" providerId="LiveId" clId="{347D4743-23F4-44D4-9102-05FBC0DAC9F2}" dt="2024-01-10T07:43:05.698" v="0" actId="13926"/>
        <pc:sldMkLst>
          <pc:docMk/>
          <pc:sldMk cId="443231147" sldId="262"/>
        </pc:sldMkLst>
        <pc:spChg chg="mod">
          <ac:chgData name="Olga Maksimenkova" userId="f2714537069f5c5f" providerId="LiveId" clId="{347D4743-23F4-44D4-9102-05FBC0DAC9F2}" dt="2024-01-10T07:43:05.698" v="0" actId="13926"/>
          <ac:spMkLst>
            <pc:docMk/>
            <pc:sldMk cId="443231147" sldId="262"/>
            <ac:spMk id="4" creationId="{676D040B-0D2E-4140-BF61-3FD9C491495B}"/>
          </ac:spMkLst>
        </pc:spChg>
      </pc:sldChg>
      <pc:sldChg chg="modSp mod">
        <pc:chgData name="Olga Maksimenkova" userId="f2714537069f5c5f" providerId="LiveId" clId="{347D4743-23F4-44D4-9102-05FBC0DAC9F2}" dt="2024-01-10T07:43:16.504" v="3" actId="13926"/>
        <pc:sldMkLst>
          <pc:docMk/>
          <pc:sldMk cId="2325962731" sldId="263"/>
        </pc:sldMkLst>
        <pc:spChg chg="mod">
          <ac:chgData name="Olga Maksimenkova" userId="f2714537069f5c5f" providerId="LiveId" clId="{347D4743-23F4-44D4-9102-05FBC0DAC9F2}" dt="2024-01-10T07:43:16.504" v="3" actId="13926"/>
          <ac:spMkLst>
            <pc:docMk/>
            <pc:sldMk cId="2325962731" sldId="263"/>
            <ac:spMk id="3" creationId="{807EEB15-8BB7-4FDA-8EFB-53309ED34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8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2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Дополнительно: не меняя код класса </a:t>
            </a:r>
            <a:r>
              <a:rPr lang="en-US" dirty="0"/>
              <a:t>Car </a:t>
            </a:r>
            <a:r>
              <a:rPr lang="ru-RU" dirty="0"/>
              <a:t>модифицируйте код цикла 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dirty="0"/>
              <a:t> так, чтобы выход из цикла происходил при поломке машины (реакция на </a:t>
            </a:r>
            <a:r>
              <a:rPr lang="en-US" dirty="0"/>
              <a:t>callback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2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3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activator.createinstance?view=netframework-4.7.2" TargetMode="External"/><Relationship Id="rId2" Type="http://schemas.openxmlformats.org/officeDocument/2006/relationships/hyperlink" Target="https://replit.com/@olgamaksimenkova/GameWithBo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programming-guide/delegates/how-to-declare-instantiate-and-use-a-delegate" TargetMode="External"/><Relationship Id="rId2" Type="http://schemas.openxmlformats.org/officeDocument/2006/relationships/hyperlink" Target="https://learn.microsoft.com/ru-ru/dotnet/csharp/programming-guide/deleg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ru-ru/dotnet/csharp/programming-guide/delegates/using-deleg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355" y="2019301"/>
            <a:ext cx="10648708" cy="4838699"/>
          </a:xfrm>
        </p:spPr>
        <p:txBody>
          <a:bodyPr/>
          <a:lstStyle/>
          <a:p>
            <a:r>
              <a:rPr lang="ru-RU" sz="2800" dirty="0"/>
              <a:t>Модуль №3</a:t>
            </a:r>
          </a:p>
          <a:p>
            <a:r>
              <a:rPr lang="ru-RU" dirty="0"/>
              <a:t>Тема:</a:t>
            </a:r>
          </a:p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</a:rPr>
              <a:t>Делегаты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</a:rPr>
              <a:t>Передача метода в метод через делегат. Реализация обратного вызова через интерфейс и через делегат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59C40-998E-416F-909E-6A59E5C1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4" y="365125"/>
            <a:ext cx="11122306" cy="549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Разгоняем Машину.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Три оповещения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A9126-858C-4D55-BBD9-706B97EF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295"/>
            <a:ext cx="10515600" cy="59146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Accelerate(</a:t>
            </a:r>
            <a:r>
              <a:rPr lang="en-US" sz="4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200" b="1" dirty="0">
                <a:solidFill>
                  <a:srgbClr val="000000"/>
                </a:solidFill>
                <a:latin typeface="Consolas" panose="020B0609020204030204" pitchFamily="49" charset="0"/>
              </a:rPr>
              <a:t> delta)</a:t>
            </a: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ru-RU" sz="37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машина сломана, отправляем оповещение.</a:t>
            </a:r>
            <a:endParaRPr lang="ru-RU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7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listOfHandlers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3700" b="1" dirty="0">
                <a:solidFill>
                  <a:srgbClr val="A31515"/>
                </a:solidFill>
                <a:latin typeface="Consolas" panose="020B0609020204030204" pitchFamily="49" charset="0"/>
              </a:rPr>
              <a:t>"К сожалению, машина сломана :( ..."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7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+= delta;</a:t>
            </a:r>
            <a:endParaRPr lang="ru-RU" sz="3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3700" dirty="0">
                <a:solidFill>
                  <a:srgbClr val="008000"/>
                </a:solidFill>
                <a:latin typeface="Consolas" panose="020B0609020204030204" pitchFamily="49" charset="0"/>
              </a:rPr>
              <a:t>// Машина почти сломана?</a:t>
            </a:r>
            <a:endParaRPr lang="ru-RU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7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)&lt;=10)</a:t>
            </a:r>
          </a:p>
          <a:p>
            <a:pPr marL="0" indent="0">
              <a:buNone/>
            </a:pP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listOfHandlers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ru-RU" sz="3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3700" b="1" dirty="0">
                <a:solidFill>
                  <a:srgbClr val="A31515"/>
                </a:solidFill>
                <a:latin typeface="Consolas" panose="020B0609020204030204" pitchFamily="49" charset="0"/>
              </a:rPr>
              <a:t>"Предупреждение! Будь осторожнее"</a:t>
            </a:r>
            <a:r>
              <a:rPr lang="ru-RU" sz="3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3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3700" dirty="0">
                <a:solidFill>
                  <a:srgbClr val="008000"/>
                </a:solidFill>
                <a:latin typeface="Consolas" panose="020B0609020204030204" pitchFamily="49" charset="0"/>
              </a:rPr>
              <a:t>// Машина сломана?</a:t>
            </a:r>
            <a:endParaRPr lang="ru-RU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8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3800" b="1" dirty="0">
                <a:solidFill>
                  <a:srgbClr val="A31515"/>
                </a:solidFill>
                <a:latin typeface="Consolas" panose="020B0609020204030204" pitchFamily="49" charset="0"/>
              </a:rPr>
              <a:t>Скорость = {0}"</a:t>
            </a:r>
            <a:r>
              <a:rPr lang="ru-RU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3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7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67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AF7A7-25FB-4C41-A05A-28B93F6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5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Разгоняем Машину.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89A62-9C4A-43B5-965E-153519C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81627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"Использование делегатов для управления событиями \n"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000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SlugBug</a:t>
            </a:r>
            <a:r>
              <a:rPr lang="en-US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100, 10);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3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Передаём в машину метод, который будет вызван при отправке оповещения.</a:t>
            </a:r>
            <a:endParaRPr lang="ru-RU" sz="3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c1.RegisterWithCarEngine(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CarEngineHandler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OnCarEngineEvent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3800" dirty="0">
                <a:solidFill>
                  <a:srgbClr val="008000"/>
                </a:solidFill>
                <a:latin typeface="Consolas" panose="020B0609020204030204" pitchFamily="49" charset="0"/>
              </a:rPr>
              <a:t>Разгоняем машину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 </a:t>
            </a:r>
            <a:r>
              <a:rPr 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Увеличиваем скорость *****"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6; i++)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c1.Accelerate(20);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4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4000" dirty="0">
                <a:solidFill>
                  <a:srgbClr val="008000"/>
                </a:solidFill>
              </a:rPr>
              <a:t>М</a:t>
            </a:r>
            <a:r>
              <a:rPr lang="ru-RU" sz="4000" dirty="0">
                <a:solidFill>
                  <a:srgbClr val="008000"/>
                </a:solidFill>
                <a:latin typeface="Consolas" panose="020B0609020204030204" pitchFamily="49" charset="0"/>
              </a:rPr>
              <a:t>етод-обработчик оповещений от машины.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OnCarEngineEvent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msg) {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"\n***** Сообщение от объекта типа Car *****"</a:t>
            </a: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"=&gt; {0}"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, msg);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4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"***********************************\n"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5A6F4-53EA-47A4-87E1-3F3F51D4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Сортируем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E5422-2BDF-4E41-B8AC-CECB08B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1469985"/>
            <a:ext cx="11145456" cy="4707831"/>
          </a:xfrm>
        </p:spPr>
        <p:txBody>
          <a:bodyPr/>
          <a:lstStyle/>
          <a:p>
            <a:r>
              <a:rPr lang="ru-RU" altLang="ru-RU" dirty="0"/>
              <a:t>Определить класс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ru-RU" altLang="ru-RU" dirty="0"/>
              <a:t>, поле которого – ссылка на целочисленный массив. </a:t>
            </a:r>
          </a:p>
          <a:p>
            <a:pPr lvl="1"/>
            <a:r>
              <a:rPr lang="ru-RU" altLang="ru-RU" dirty="0"/>
              <a:t>Метод </a:t>
            </a:r>
            <a:r>
              <a:rPr lang="ru-RU" altLang="ru-RU" dirty="0" err="1"/>
              <a:t>Order</a:t>
            </a:r>
            <a:r>
              <a:rPr lang="ru-RU" altLang="ru-RU" dirty="0"/>
              <a:t>() класса Series выполняет сортировку массива. Для сравнения элементов используется предикат, представляемый делегатом.  </a:t>
            </a:r>
          </a:p>
          <a:p>
            <a:r>
              <a:rPr lang="ru-RU" altLang="ru-RU" dirty="0"/>
              <a:t>В тестирующем классе определить несколько методов, играющих роли предикатов, и выполнить с их помощью упорядочивание массива (сортировка по возрастанию, убыванию, четности) в объекте класса</a:t>
            </a:r>
            <a:r>
              <a:rPr lang="en-US" altLang="ru-RU" dirty="0"/>
              <a:t> </a:t>
            </a:r>
            <a:r>
              <a:rPr lang="ru-RU" altLang="ru-RU" dirty="0"/>
              <a:t>Series</a:t>
            </a:r>
            <a:r>
              <a:rPr lang="en-US" altLang="ru-RU" dirty="0"/>
              <a:t>.</a:t>
            </a:r>
            <a:endParaRPr lang="ru-RU" alt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0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D0968-43E1-451E-BB24-A4770089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944" y="127322"/>
            <a:ext cx="2915856" cy="311358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r>
              <a:rPr lang="en-US" sz="3600" dirty="0"/>
              <a:t>.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Сортируем массив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7E11A-5F52-4F49-9C17-66021072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0"/>
            <a:ext cx="11076008" cy="69945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predicate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a, </a:t>
            </a:r>
            <a:r>
              <a:rPr lang="en-US" sz="1600" b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b);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делегат-тип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поле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элементы последовательности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ni,         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ni - </a:t>
            </a:r>
            <a:r>
              <a:rPr lang="fr-FR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</a:t>
            </a:r>
            <a:r>
              <a:rPr lang="fr-F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элементов</a:t>
            </a:r>
            <a:endParaRPr lang="fr-F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xk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диапазон значений элементов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ar.Length; i++)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Order(</a:t>
            </a:r>
            <a:r>
              <a:rPr lang="en-US" sz="16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predicate</a:t>
            </a:r>
            <a:r>
              <a:rPr lang="en-US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 pr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сортировка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параметр - предикат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>
              <a:buNone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ar.Length - 1; i++)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j &lt;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pr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(ar[i], ar[j]))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temp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ar[i] = ar[j]; ar[j] = temp;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 }</a:t>
            </a: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Display() {    </a:t>
            </a:r>
            <a:r>
              <a:rPr lang="ru-RU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метод вывода элементов массива</a:t>
            </a:r>
            <a:endParaRPr lang="ru-RU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ar.Length; i++)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"{0}\t"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 } } 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//class Series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0757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F0ECD-3811-4CCD-A7CF-674D5029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172"/>
            <a:ext cx="10515600" cy="6481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r>
              <a:rPr lang="en-US" sz="3600" dirty="0"/>
              <a:t>.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Сортируем массив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86F93-3B03-47DB-A99C-E1B2E96E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85" y="544010"/>
            <a:ext cx="10515600" cy="621560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test_cs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ru-RU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3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 возрастанию значений</a:t>
            </a:r>
            <a:endParaRPr lang="ru-RU" sz="3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pred1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&gt; y; }</a:t>
            </a:r>
            <a:r>
              <a:rPr lang="ru-RU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3300" b="1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да-нет</a:t>
            </a:r>
            <a:endParaRPr lang="en-US" sz="3300" b="1" dirty="0">
              <a:solidFill>
                <a:srgbClr val="0066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3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 начале поместить четные</a:t>
            </a:r>
            <a:endParaRPr lang="ru-RU" sz="3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pred2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% 2 != 0 &amp;&amp; b % 2 == 0)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= </a:t>
            </a:r>
            <a:r>
              <a:rPr lang="en-US" sz="33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(8, 0, 21);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row.Display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row.Order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3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pred1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3300" b="1" dirty="0">
                <a:solidFill>
                  <a:srgbClr val="0066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назначен метод</a:t>
            </a:r>
            <a:endParaRPr lang="en-US" sz="3300" b="1" dirty="0">
              <a:solidFill>
                <a:srgbClr val="0066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row.Display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row.Order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3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pred2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row.Display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3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выхода нажмите </a:t>
            </a:r>
            <a:r>
              <a:rPr lang="en-US" sz="33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ENTER"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3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3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33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}} </a:t>
            </a:r>
            <a:r>
              <a:rPr lang="en-US" sz="3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3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7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E9FAB-8ADE-4660-9ADA-88D7E525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1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 01 </a:t>
            </a:r>
            <a:r>
              <a:rPr lang="ru-RU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Игра с ботом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DA6E7-3168-4F65-BA85-25AEB403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7"/>
            <a:ext cx="10515600" cy="48004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Получите исходный код игры с ботом: </a:t>
            </a:r>
            <a:r>
              <a:rPr lang="en-US" dirty="0">
                <a:hlinkClick r:id="rId2"/>
              </a:rPr>
              <a:t>https://replit.com/@olgamaksimenkova/GameWithBot</a:t>
            </a:r>
            <a:r>
              <a:rPr lang="ru-RU" dirty="0"/>
              <a:t> </a:t>
            </a:r>
          </a:p>
          <a:p>
            <a:r>
              <a:rPr lang="ru-RU" dirty="0"/>
              <a:t>Используя пример игры с ботом, написать пошаговую игру крестики-нолики на поле 3х3 для двух ботов (боты играют друг с другом).  </a:t>
            </a:r>
          </a:p>
          <a:p>
            <a:pPr lvl="0"/>
            <a:r>
              <a:rPr lang="ru-RU" dirty="0"/>
              <a:t>Расширить класс </a:t>
            </a:r>
            <a:r>
              <a:rPr lang="en-US" dirty="0"/>
              <a:t>Game</a:t>
            </a:r>
            <a:r>
              <a:rPr lang="ru-RU" dirty="0"/>
              <a:t> так, чтобы он мог информировать ботов о состоянии игрового поля (желательно использовать интерфейс) </a:t>
            </a:r>
          </a:p>
          <a:p>
            <a:r>
              <a:rPr lang="en-US" dirty="0" err="1"/>
              <a:t>Activator.CreateInstance</a:t>
            </a:r>
            <a:r>
              <a:rPr lang="en-US" dirty="0"/>
              <a:t> Method (</a:t>
            </a:r>
            <a:r>
              <a:rPr lang="en-US" dirty="0">
                <a:hlinkClick r:id="rId3"/>
              </a:rPr>
              <a:t>https://docs.microsoft.com/ru-ru/dotnet/api/system.activator.createinstance?view=netframework-4.7.2</a:t>
            </a:r>
            <a:r>
              <a:rPr lang="en-US" dirty="0"/>
              <a:t>) 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преподавателя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662611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Изучаем демонстрационные примеры и выполняем задания к </a:t>
            </a:r>
            <a:r>
              <a:rPr lang="en-US" sz="3200" dirty="0"/>
              <a:t>Demo 01 </a:t>
            </a:r>
            <a:r>
              <a:rPr lang="ru-RU" sz="3200" dirty="0"/>
              <a:t>и </a:t>
            </a:r>
            <a:r>
              <a:rPr lang="en-US" sz="3200" dirty="0"/>
              <a:t> Demo 02</a:t>
            </a:r>
            <a:r>
              <a:rPr lang="ru-RU" sz="3200" dirty="0"/>
              <a:t>.</a:t>
            </a:r>
          </a:p>
          <a:p>
            <a:pPr marL="0" indent="0" algn="just">
              <a:buNone/>
            </a:pPr>
            <a:r>
              <a:rPr lang="ru-RU" sz="3200" dirty="0"/>
              <a:t>Для самостоятельного анализа правильности  выполнения заданий в папке семинара представлены проекты с вариантами решений.  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dirty="0"/>
              <a:t>Задание повышенной сложности категории </a:t>
            </a:r>
            <a:r>
              <a:rPr lang="en-US" sz="3200" dirty="0"/>
              <a:t>Self </a:t>
            </a:r>
            <a:r>
              <a:rPr lang="ru-RU" sz="3200" dirty="0"/>
              <a:t>выполните полностью самостоятельно.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C14A0-2CCE-4544-BEEC-074CFE41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Полезные материалы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B12E6-D9DC-4FDA-A373-D19E2BDC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19200"/>
            <a:ext cx="11065042" cy="4957763"/>
          </a:xfrm>
        </p:spPr>
        <p:txBody>
          <a:bodyPr/>
          <a:lstStyle/>
          <a:p>
            <a:pPr marL="0" indent="0">
              <a:buNone/>
            </a:pPr>
            <a:r>
              <a:rPr lang="ru-RU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Делегаты (Руководство по программированию на C#)</a:t>
            </a:r>
            <a:endParaRPr lang="en-US" i="0" dirty="0">
              <a:solidFill>
                <a:srgbClr val="161616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https://learn.microsoft.com/ru-ru/dotnet/csharp/programming-guide/delegates/</a:t>
            </a:r>
            <a:r>
              <a:rPr lang="en-US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US" dirty="0">
              <a:solidFill>
                <a:srgbClr val="16161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Руководство по программированию на C#. Объявление, создание экземпляра и использование делегата</a:t>
            </a:r>
            <a:r>
              <a:rPr lang="en-US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https://learn.microsoft.com/ru-ru/dotnet/csharp/programming-guide/delegates/how-to-declare-instantiate-and-use-a-delegate</a:t>
            </a:r>
            <a:r>
              <a:rPr lang="en-US" i="0" dirty="0">
                <a:solidFill>
                  <a:srgbClr val="16161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ru-RU" i="0" dirty="0">
              <a:solidFill>
                <a:srgbClr val="161616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sz="3200" dirty="0"/>
              <a:t>Использование делегатов</a:t>
            </a:r>
            <a:r>
              <a:rPr lang="en-US" sz="3200" dirty="0"/>
              <a:t> (c</a:t>
            </a:r>
            <a:r>
              <a:rPr lang="ru-RU" sz="3200" dirty="0"/>
              <a:t>м про обратный вызов) </a:t>
            </a:r>
            <a:r>
              <a:rPr lang="en-US" sz="3200" dirty="0">
                <a:hlinkClick r:id="rId4"/>
              </a:rPr>
              <a:t>https://learn.microsoft.com/ru-ru/dotnet/csharp/programming-guide/delegates/using-delegates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4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01.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Преобразование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EF8FB-D072-4A06-8121-C3EDE89A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42" y="1053295"/>
            <a:ext cx="11052858" cy="543957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В библиотеке классов описать:</a:t>
            </a:r>
          </a:p>
          <a:p>
            <a:pPr lvl="1"/>
            <a:r>
              <a:rPr lang="ru-RU" dirty="0"/>
              <a:t>Делегат 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ConvertRule</a:t>
            </a:r>
            <a:r>
              <a:rPr lang="ru-RU" dirty="0"/>
              <a:t>, представляющий методы, возвращающие строку, с одним параметром – строкой</a:t>
            </a:r>
          </a:p>
          <a:p>
            <a:pPr lvl="1"/>
            <a:r>
              <a:rPr lang="ru-RU" dirty="0"/>
              <a:t>Класс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с нестатическим методом </a:t>
            </a:r>
            <a:endParaRPr lang="en-US" dirty="0"/>
          </a:p>
          <a:p>
            <a:pPr marL="457200" lvl="1" indent="0">
              <a:buNone/>
              <a:tabLst>
                <a:tab pos="358775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public string Convert(string str,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ConvertRule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/>
              <a:t>. Метод преобразует </a:t>
            </a:r>
            <a:r>
              <a:rPr lang="en-US" dirty="0"/>
              <a:t>   </a:t>
            </a:r>
            <a:r>
              <a:rPr lang="ru-RU" dirty="0"/>
              <a:t>строку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по правилу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ru-RU" b="1" dirty="0"/>
              <a:t>В проекте консольного приложения описать два метода преобразования строк</a:t>
            </a:r>
            <a:r>
              <a:rPr lang="ru-RU" dirty="0"/>
              <a:t>: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static string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RemoveDigits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(string str)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– возвращает строку, полученную из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ru-RU" dirty="0"/>
              <a:t> удалением цифр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public static string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RemoveSpaces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(string str)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– возвращает строку, полученную из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ru-RU" dirty="0">
                <a:latin typeface="Consolas" panose="020B0609020204030204" pitchFamily="49" charset="0"/>
              </a:rPr>
              <a:t> удалением пробелов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 методе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описать массив тестовых строк, связать методы с объектом-делегатом типа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ConvertRule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и протестировать работу каждого метода.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Связать один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многоадресный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делегат с обоими методами и протестировать вызовы на том же массиве строк.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Добиться 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последовательного применения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обоих преобразований к элементам массива на многоадресном делегате (использовать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GetInvoctionList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676D040B-0D2E-4140-BF61-3FD9C491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0068"/>
            <a:ext cx="9987023" cy="30839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delegate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ConvertRule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Convert(</a:t>
            </a: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ConvertRule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cr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ToDo1</a:t>
            </a:r>
            <a:endParaRPr lang="ru-RU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(str == 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986982-54FF-4654-835B-024F38763107}"/>
              </a:ext>
            </a:extLst>
          </p:cNvPr>
          <p:cNvSpPr/>
          <p:nvPr/>
        </p:nvSpPr>
        <p:spPr>
          <a:xfrm>
            <a:off x="4446607" y="3008540"/>
            <a:ext cx="705862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RemoveDigits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из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newStr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цифры.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RemoveSpaces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из строки все пробелы.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3EFBE-75A6-4614-8136-029A87C0BE61}"/>
              </a:ext>
            </a:extLst>
          </p:cNvPr>
          <p:cNvSpPr txBox="1"/>
          <p:nvPr/>
        </p:nvSpPr>
        <p:spPr>
          <a:xfrm>
            <a:off x="243069" y="3931869"/>
            <a:ext cx="3912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TODO 01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к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Demo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01 </a:t>
            </a:r>
            <a:r>
              <a:rPr lang="ru-RU" sz="2400" dirty="0">
                <a:latin typeface="Consolas" panose="020B0609020204030204" pitchFamily="49" charset="0"/>
              </a:rPr>
              <a:t>проверить, что строка состоит только из латинских символов, цифр и пробелов</a:t>
            </a:r>
            <a:endParaRPr lang="ru-RU" sz="1800" dirty="0">
              <a:latin typeface="Consolas" panose="020B0609020204030204" pitchFamily="49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15C2E96-92EF-4C7A-8B01-A5A8B485BE7F}"/>
              </a:ext>
            </a:extLst>
          </p:cNvPr>
          <p:cNvCxnSpPr/>
          <p:nvPr/>
        </p:nvCxnSpPr>
        <p:spPr>
          <a:xfrm flipV="1">
            <a:off x="416689" y="1516284"/>
            <a:ext cx="1273215" cy="2415585"/>
          </a:xfrm>
          <a:prstGeom prst="straightConnector1">
            <a:avLst/>
          </a:prstGeom>
          <a:ln w="41275" cmpd="sng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D4E48-B895-4B50-A982-B46202A7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10515600" cy="7691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01.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Тестирование Обратного Вызова и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EEB15-8BB7-4FDA-8EFB-53309ED3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354238"/>
            <a:ext cx="11110732" cy="5103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testStrings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"ab10 15dcd e4"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"1234"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"10 15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ru-RU" b="1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ConvertRule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crMethod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RemoveDigits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Converter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testConverter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Converter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B050"/>
                </a:solidFill>
                <a:latin typeface="Consolas" panose="020B0609020204030204" pitchFamily="49" charset="0"/>
              </a:rPr>
              <a:t>экз. класса.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02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RemoveDigits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test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testStrings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testConverter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Convert</a:t>
            </a:r>
            <a:r>
              <a:rPr lang="fr-FR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fr-FR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crMethod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B050"/>
                </a:solidFill>
                <a:latin typeface="Consolas" panose="020B0609020204030204" pitchFamily="49" charset="0"/>
              </a:rPr>
              <a:t>ссылка на делегат</a:t>
            </a:r>
            <a:endParaRPr lang="fr-F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 03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RemoveSpaces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test 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TODO 04.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добавить оба метода в многоадресный делегат</a:t>
            </a:r>
            <a:endParaRPr lang="ru-RU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8000"/>
                </a:solidFill>
                <a:latin typeface="Consolas" panose="020B0609020204030204" pitchFamily="49" charset="0"/>
              </a:rPr>
              <a:t>// протестировать на нём работу со строками из тестового массива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9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FBDF-DA1A-43C2-BB4F-BD0AAF93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Разгоняем Машину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4AA9-6B92-4EF6-BD14-D6019A2C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200" dirty="0"/>
              <a:t>Используем делегат и обратный вызов для работы с состоянием объектов класса </a:t>
            </a:r>
            <a:r>
              <a:rPr lang="en-US" sz="3200" b="1" dirty="0"/>
              <a:t>Car</a:t>
            </a:r>
            <a:r>
              <a:rPr lang="ru-RU" sz="3200" dirty="0"/>
              <a:t>, представляющего машину. С помощью делегата будем оповещать вызывающий код об изменении состояния машины при разгоне и поломке при достижении максимальной скорости.</a:t>
            </a:r>
          </a:p>
          <a:p>
            <a:pPr algn="just"/>
            <a:r>
              <a:rPr lang="ru-RU" sz="3200" dirty="0"/>
              <a:t>В вызывающем коде определим метод, который будет запускаться при оповещении.</a:t>
            </a:r>
            <a:endParaRPr lang="en-US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9DFB9-E7D3-4F2D-9FF5-69A4DF1D0F03}"/>
              </a:ext>
            </a:extLst>
          </p:cNvPr>
          <p:cNvSpPr txBox="1"/>
          <p:nvPr/>
        </p:nvSpPr>
        <p:spPr>
          <a:xfrm>
            <a:off x="2057400" y="6308727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Задача основана на примере из книги </a:t>
            </a:r>
            <a:r>
              <a:rPr lang="en-US" sz="1200" i="1" dirty="0"/>
              <a:t>A. </a:t>
            </a:r>
            <a:r>
              <a:rPr lang="en-US" sz="1200" i="1" dirty="0" err="1"/>
              <a:t>Troelsen</a:t>
            </a:r>
            <a:r>
              <a:rPr lang="en-US" sz="1200" i="1" dirty="0"/>
              <a:t>, Pro C# 5.0 and the .NET 4.5 </a:t>
            </a:r>
            <a:r>
              <a:rPr lang="en-US" sz="1200" i="1" dirty="0" err="1"/>
              <a:t>FrameWork</a:t>
            </a:r>
            <a:r>
              <a:rPr lang="en-US" sz="1200" i="1" dirty="0"/>
              <a:t>, p. 359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09556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8389-383A-4B08-98F3-A3CA569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1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Разгоняем Машину. Класс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3B72F-1DD7-4A35-B5A3-9E5FAC6B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296"/>
            <a:ext cx="10515600" cy="58047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8000"/>
                </a:solidFill>
                <a:latin typeface="Consolas" panose="020B0609020204030204" pitchFamily="49" charset="0"/>
              </a:rPr>
              <a:t>// Информация о внутреннем состоянии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3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Переменная отвечает за работоспособность Машина работоспособна?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carIsDead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3200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Конструкторы перегружены</a:t>
            </a:r>
            <a:r>
              <a:rPr lang="en-US" sz="3200" dirty="0">
                <a:solidFill>
                  <a:srgbClr val="008000"/>
                </a:solidFill>
              </a:rPr>
              <a:t>.</a:t>
            </a:r>
            <a:endParaRPr lang="ru-RU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Car() {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100; }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currSp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CurrentSpeed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currSp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MaxSpeed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maxSp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PetName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7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4F35-975B-4CD4-A5A4-9C7B8823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7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к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</a:t>
            </a:r>
            <a:r>
              <a:rPr lang="ru-RU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Разгоняем Машину.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34C22-893B-42DF-9558-DF7B68AC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" y="1030146"/>
            <a:ext cx="11203329" cy="5462727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05.</a:t>
            </a:r>
            <a:r>
              <a:rPr lang="ru-RU" dirty="0"/>
              <a:t> Определите </a:t>
            </a:r>
            <a:r>
              <a:rPr lang="ru-RU" b="1" dirty="0"/>
              <a:t>тип-делегат</a:t>
            </a:r>
            <a:r>
              <a:rPr lang="ru-RU" dirty="0"/>
              <a:t>, который будет использоваться для отправки оповещений в вызывающий код </a:t>
            </a:r>
            <a:br>
              <a:rPr lang="ru-RU" dirty="0"/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msgForCaller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1" indent="0">
              <a:buNone/>
            </a:pPr>
            <a:endParaRPr lang="ru-RU" sz="2600" dirty="0"/>
          </a:p>
          <a:p>
            <a:pPr marL="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06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/>
              <a:t>Добавьте в класс </a:t>
            </a:r>
            <a:r>
              <a:rPr lang="en-US" dirty="0"/>
              <a:t>Car</a:t>
            </a:r>
            <a:r>
              <a:rPr lang="ru-RU" dirty="0"/>
              <a:t> </a:t>
            </a:r>
            <a:r>
              <a:rPr lang="ru-RU" b="1" dirty="0"/>
              <a:t>закрытое поле 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listOfHandlers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– экз. делегата-типа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07</a:t>
            </a:r>
            <a:r>
              <a:rPr lang="en-US" dirty="0"/>
              <a:t>. </a:t>
            </a:r>
            <a:r>
              <a:rPr lang="ru-RU" dirty="0"/>
              <a:t>Опишите</a:t>
            </a:r>
            <a:r>
              <a:rPr lang="ru-RU" sz="3600" dirty="0"/>
              <a:t> </a:t>
            </a:r>
            <a:r>
              <a:rPr lang="ru-RU" dirty="0"/>
              <a:t>вспомогательную функцию в классе </a:t>
            </a:r>
            <a:r>
              <a:rPr lang="en-US" dirty="0"/>
              <a:t>Car</a:t>
            </a:r>
            <a:r>
              <a:rPr lang="ru-RU" dirty="0"/>
              <a:t>, позволяющую передавать метод, который должен запускаться в вызывающем коде </a:t>
            </a:r>
            <a:endParaRPr lang="en-US" dirty="0"/>
          </a:p>
          <a:p>
            <a:pPr marL="0" lvl="1" indent="0">
              <a:buNone/>
            </a:pPr>
            <a:br>
              <a:rPr lang="ru-RU" dirty="0"/>
            </a:b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RegisterWithCarEngine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CarEngineHandler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methodToCall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listOfHandlers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methodToCall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625475" lvl="1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назначение метода </a:t>
            </a:r>
            <a:r>
              <a:rPr lang="ru-RU" sz="2000" dirty="0" err="1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экз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делегата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08</a:t>
            </a:r>
            <a:r>
              <a:rPr lang="en-US" dirty="0"/>
              <a:t>. </a:t>
            </a:r>
            <a:r>
              <a:rPr lang="ru-RU" dirty="0"/>
              <a:t>Опишите метод </a:t>
            </a:r>
            <a:r>
              <a:rPr lang="ru-RU" b="1" dirty="0" err="1"/>
              <a:t>Accelerate</a:t>
            </a:r>
            <a:r>
              <a:rPr lang="ru-RU" dirty="0"/>
              <a:t>, разгоняющий машину (увеличивающий </a:t>
            </a:r>
            <a:r>
              <a:rPr lang="en-US" b="1" dirty="0" err="1"/>
              <a:t>CurrentSpeed</a:t>
            </a:r>
            <a:r>
              <a:rPr lang="ru-RU" b="1" dirty="0"/>
              <a:t>)</a:t>
            </a:r>
            <a:r>
              <a:rPr lang="ru-RU" dirty="0"/>
              <a:t> и оповещающий вызывающий код о её состоянии (в нем происходят обратные вызовы методов через делегат </a:t>
            </a:r>
            <a:r>
              <a:rPr lang="ru-RU" b="1" dirty="0" err="1"/>
              <a:t>listOfHandlers</a:t>
            </a:r>
            <a:r>
              <a:rPr lang="ru-RU" dirty="0"/>
              <a:t>). </a:t>
            </a:r>
            <a:r>
              <a:rPr lang="ru-RU" dirty="0">
                <a:solidFill>
                  <a:srgbClr val="FF0000"/>
                </a:solidFill>
              </a:rPr>
              <a:t>Попробуйте реализовать. Для самоконтроля  - листинг метода на следующем слайде!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75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1709</Words>
  <Application>Microsoft Office PowerPoint</Application>
  <PresentationFormat>Widescreen</PresentationFormat>
  <Paragraphs>182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Consolas</vt:lpstr>
      <vt:lpstr>Тема Office</vt:lpstr>
      <vt:lpstr>Программирование на C# Семинар №1</vt:lpstr>
      <vt:lpstr>Задания преподавателя к семинару</vt:lpstr>
      <vt:lpstr>Полезные материалы к семинару</vt:lpstr>
      <vt:lpstr>Demo 01. Преобразование Строк</vt:lpstr>
      <vt:lpstr>PowerPoint Presentation</vt:lpstr>
      <vt:lpstr>Demo 01. Тестирование Обратного Вызова и Методов</vt:lpstr>
      <vt:lpstr>Demo 02. Разгоняем Машину </vt:lpstr>
      <vt:lpstr>Demo 02. Разгоняем Машину. Класс Car </vt:lpstr>
      <vt:lpstr>ToDo к Demo 02. Разгоняем Машину.  </vt:lpstr>
      <vt:lpstr>Demo 02. Разгоняем Машину. Три оповещения</vt:lpstr>
      <vt:lpstr>Demo 02. Разгоняем Машину. Main()</vt:lpstr>
      <vt:lpstr>Demo 03. Сортируем массив</vt:lpstr>
      <vt:lpstr>Demo 03. Сортируем массив</vt:lpstr>
      <vt:lpstr>Demo 03. Сортируем массив</vt:lpstr>
      <vt:lpstr>Self 01 *  Игра с ботом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Olga Maksimenkova</cp:lastModifiedBy>
  <cp:revision>28</cp:revision>
  <dcterms:created xsi:type="dcterms:W3CDTF">2023-08-29T08:44:39Z</dcterms:created>
  <dcterms:modified xsi:type="dcterms:W3CDTF">2024-01-10T07:43:24Z</dcterms:modified>
</cp:coreProperties>
</file>