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21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Генератор условий задач (№10)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005064"/>
            <a:ext cx="6400800" cy="2228056"/>
          </a:xfrm>
        </p:spPr>
        <p:txBody>
          <a:bodyPr>
            <a:noAutofit/>
          </a:bodyPr>
          <a:lstStyle/>
          <a:p>
            <a:r>
              <a:rPr lang="ru-RU" sz="1600" dirty="0" smtClean="0"/>
              <a:t>Команда: </a:t>
            </a:r>
          </a:p>
          <a:p>
            <a:r>
              <a:rPr lang="ru-RU" sz="1600" dirty="0" smtClean="0"/>
              <a:t>9303 </a:t>
            </a:r>
            <a:r>
              <a:rPr lang="ru-RU" sz="1600" dirty="0" err="1" smtClean="0"/>
              <a:t>Гугунов</a:t>
            </a:r>
            <a:r>
              <a:rPr lang="ru-RU" sz="1600" dirty="0" smtClean="0"/>
              <a:t> Сергей</a:t>
            </a:r>
          </a:p>
          <a:p>
            <a:r>
              <a:rPr lang="ru-RU" sz="1600" dirty="0" smtClean="0"/>
              <a:t>1381 </a:t>
            </a:r>
            <a:r>
              <a:rPr lang="ru-RU" sz="1600" dirty="0" err="1" smtClean="0"/>
              <a:t>Возмитель</a:t>
            </a:r>
            <a:r>
              <a:rPr lang="ru-RU" sz="1600" dirty="0" smtClean="0"/>
              <a:t> Влас</a:t>
            </a:r>
          </a:p>
          <a:p>
            <a:r>
              <a:rPr lang="ru-RU" sz="1600" dirty="0" smtClean="0"/>
              <a:t>1381 Тарасов Константин</a:t>
            </a:r>
          </a:p>
          <a:p>
            <a:r>
              <a:rPr lang="ru-RU" sz="1600" dirty="0" smtClean="0"/>
              <a:t>1381 Харитонов Никита</a:t>
            </a:r>
          </a:p>
          <a:p>
            <a:r>
              <a:rPr lang="ru-RU" sz="1600" dirty="0" smtClean="0"/>
              <a:t>1381 </a:t>
            </a:r>
            <a:r>
              <a:rPr lang="ru-RU" sz="1600" dirty="0" err="1" smtClean="0"/>
              <a:t>Манучарова</a:t>
            </a:r>
            <a:r>
              <a:rPr lang="ru-RU" sz="1600" dirty="0" smtClean="0"/>
              <a:t> Ангелина</a:t>
            </a:r>
          </a:p>
          <a:p>
            <a:r>
              <a:rPr lang="ru-RU" sz="1600" dirty="0" smtClean="0"/>
              <a:t>1384 Степаненко Денис</a:t>
            </a:r>
          </a:p>
        </p:txBody>
      </p:sp>
    </p:spTree>
    <p:extLst>
      <p:ext uri="{BB962C8B-B14F-4D97-AF65-F5344CB8AC3E}">
        <p14:creationId xmlns:p14="http://schemas.microsoft.com/office/powerpoint/2010/main" val="414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90600"/>
          </a:xfrm>
        </p:spPr>
        <p:txBody>
          <a:bodyPr>
            <a:noAutofit/>
          </a:bodyPr>
          <a:lstStyle/>
          <a:p>
            <a:r>
              <a:rPr lang="ru-RU" sz="3200" dirty="0" smtClean="0"/>
              <a:t>Порядок </a:t>
            </a:r>
            <a:r>
              <a:rPr lang="ru-RU" sz="3200" dirty="0"/>
              <a:t>подаваемых в функцию аргументов </a:t>
            </a:r>
            <a:br>
              <a:rPr lang="ru-RU" sz="3200" dirty="0"/>
            </a:br>
            <a:endParaRPr lang="ru-RU" sz="32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19050">
            <a:solidFill>
              <a:srgbClr val="EC521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Блок-схема: альтернативный процесс 4"/>
          <p:cNvSpPr/>
          <p:nvPr/>
        </p:nvSpPr>
        <p:spPr>
          <a:xfrm>
            <a:off x="237352" y="2075820"/>
            <a:ext cx="4334648" cy="1736646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binary_search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list1, n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, list1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if result != -1: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print('Element is present at index',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(result))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print('Element is not present in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')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4631119" y="2075820"/>
            <a:ext cx="4320480" cy="1736646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binary_search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n, list1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	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list1, 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2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result != -1: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print('Element is present at index',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(result))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print('Element is not present in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')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768042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+mj-lt"/>
                <a:cs typeface="Courier New" pitchFamily="49" charset="0"/>
              </a:rPr>
              <a:t>Было:</a:t>
            </a:r>
            <a:endParaRPr lang="ru-RU" sz="1400" dirty="0">
              <a:latin typeface="+mj-lt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60032" y="1768043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+mj-lt"/>
                <a:cs typeface="Courier New" pitchFamily="49" charset="0"/>
              </a:rPr>
              <a:t>Стало:</a:t>
            </a:r>
            <a:endParaRPr lang="ru-RU" sz="1400" dirty="0">
              <a:latin typeface="+mj-lt"/>
              <a:cs typeface="Courier New" pitchFamily="49" charset="0"/>
            </a:endParaRPr>
          </a:p>
        </p:txBody>
      </p:sp>
      <p:sp>
        <p:nvSpPr>
          <p:cNvPr id="9" name="Блок-схема: альтернативный процесс 8"/>
          <p:cNvSpPr/>
          <p:nvPr/>
        </p:nvSpPr>
        <p:spPr>
          <a:xfrm>
            <a:off x="212001" y="4653136"/>
            <a:ext cx="8714247" cy="715089"/>
          </a:xfrm>
          <a:prstGeom prst="flowChartAlternateProcess">
            <a:avLst/>
          </a:prstGeom>
          <a:ln>
            <a:solidFill>
              <a:srgbClr val="EC5214"/>
            </a:solidFill>
          </a:ln>
        </p:spPr>
        <p:txBody>
          <a:bodyPr wrap="square">
            <a:spAutoFit/>
          </a:bodyPr>
          <a:lstStyle/>
          <a:p>
            <a:r>
              <a:rPr lang="ru-RU" sz="1200" dirty="0"/>
              <a:t>Порядок подаваемых в функцию </a:t>
            </a:r>
            <a:r>
              <a:rPr lang="ru-RU" sz="1200" dirty="0" smtClean="0"/>
              <a:t>аргументов -</a:t>
            </a:r>
            <a:r>
              <a:rPr lang="ru-RU" sz="1200" i="1" dirty="0" smtClean="0">
                <a:cs typeface="Courier New" pitchFamily="49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ru-RU" sz="1200" i="1" dirty="0" smtClean="0">
                <a:cs typeface="Courier New" pitchFamily="49" charset="0"/>
              </a:rPr>
              <a:t>Изменение порядка аргументов</a:t>
            </a:r>
          </a:p>
          <a:p>
            <a:pPr marL="285750" indent="-285750">
              <a:buFontTx/>
              <a:buChar char="-"/>
            </a:pPr>
            <a:r>
              <a:rPr lang="ru-RU" sz="1200" i="1" dirty="0" smtClean="0">
                <a:cs typeface="Courier New" pitchFamily="49" charset="0"/>
              </a:rPr>
              <a:t>Затирание аргументов</a:t>
            </a:r>
            <a:endParaRPr lang="ru-RU" sz="1200" i="1" dirty="0">
              <a:cs typeface="Courier New" pitchFamily="49" charset="0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237352" y="3933056"/>
            <a:ext cx="4334648" cy="510778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binary_search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list1, n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n, list1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3" name="Блок-схема: альтернативный процесс 12"/>
          <p:cNvSpPr/>
          <p:nvPr/>
        </p:nvSpPr>
        <p:spPr>
          <a:xfrm>
            <a:off x="4631119" y="3933056"/>
            <a:ext cx="4320480" cy="510778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binary_search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200" i="1" u="sng" dirty="0" smtClean="0">
                <a:latin typeface="Courier New" pitchFamily="49" charset="0"/>
                <a:cs typeface="Courier New" pitchFamily="49" charset="0"/>
              </a:rPr>
              <a:t>____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search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200" i="1" u="sng" dirty="0" smtClean="0">
                <a:latin typeface="Courier New" pitchFamily="49" charset="0"/>
                <a:cs typeface="Courier New" pitchFamily="49" charset="0"/>
              </a:rPr>
              <a:t>____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26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4546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Изменение возвращаемого </a:t>
            </a:r>
            <a:r>
              <a:rPr lang="ru-RU" sz="3600" dirty="0" smtClean="0"/>
              <a:t>аргумента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19050">
            <a:solidFill>
              <a:srgbClr val="EC521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Блок-схема: альтернативный процесс 4"/>
          <p:cNvSpPr/>
          <p:nvPr/>
        </p:nvSpPr>
        <p:spPr>
          <a:xfrm>
            <a:off x="237352" y="2075820"/>
            <a:ext cx="4334648" cy="1736646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while low &lt;= high: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middle = (low + high) // 2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[middle] ==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middle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[middle] &gt;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high = middle - 1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low = middle + 1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4631119" y="2075820"/>
            <a:ext cx="4320480" cy="1736646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while low &lt;= high: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middle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(low + high) // 2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[middle] ==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low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12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[middle] &gt;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high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middle - 1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low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middle + 1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768042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+mj-lt"/>
                <a:cs typeface="Courier New" pitchFamily="49" charset="0"/>
              </a:rPr>
              <a:t>Было:</a:t>
            </a:r>
            <a:endParaRPr lang="ru-RU" sz="1400" dirty="0">
              <a:latin typeface="+mj-lt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60032" y="1768043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+mj-lt"/>
                <a:cs typeface="Courier New" pitchFamily="49" charset="0"/>
              </a:rPr>
              <a:t>Стало:</a:t>
            </a:r>
            <a:endParaRPr lang="ru-RU" sz="1400" dirty="0">
              <a:latin typeface="+mj-lt"/>
              <a:cs typeface="Courier New" pitchFamily="49" charset="0"/>
            </a:endParaRPr>
          </a:p>
        </p:txBody>
      </p:sp>
      <p:sp>
        <p:nvSpPr>
          <p:cNvPr id="9" name="Блок-схема: альтернативный процесс 8"/>
          <p:cNvSpPr/>
          <p:nvPr/>
        </p:nvSpPr>
        <p:spPr>
          <a:xfrm>
            <a:off x="214876" y="4077072"/>
            <a:ext cx="8714247" cy="715089"/>
          </a:xfrm>
          <a:prstGeom prst="flowChartAlternateProcess">
            <a:avLst/>
          </a:prstGeom>
          <a:ln>
            <a:solidFill>
              <a:srgbClr val="EC5214"/>
            </a:solidFill>
          </a:ln>
        </p:spPr>
        <p:txBody>
          <a:bodyPr wrap="square">
            <a:spAutoFit/>
          </a:bodyPr>
          <a:lstStyle/>
          <a:p>
            <a:r>
              <a:rPr lang="ru-RU" sz="1200" dirty="0"/>
              <a:t>Изменение возвращаемого аргумента</a:t>
            </a:r>
            <a:r>
              <a:rPr lang="en-US" sz="1200" dirty="0" smtClean="0"/>
              <a:t> </a:t>
            </a:r>
            <a:r>
              <a:rPr lang="ru-RU" sz="1200" i="1" dirty="0" smtClean="0">
                <a:cs typeface="Courier New" pitchFamily="49" charset="0"/>
              </a:rPr>
              <a:t>– </a:t>
            </a:r>
            <a:endParaRPr lang="ru-RU" sz="1200" i="1" dirty="0"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sz="1200" i="1" dirty="0">
                <a:cs typeface="Courier New" pitchFamily="49" charset="0"/>
              </a:rPr>
              <a:t>Происходит </a:t>
            </a:r>
            <a:r>
              <a:rPr lang="ru-RU" sz="1200" i="1" dirty="0" smtClean="0">
                <a:cs typeface="Courier New" pitchFamily="49" charset="0"/>
              </a:rPr>
              <a:t> поиск </a:t>
            </a:r>
            <a:r>
              <a:rPr lang="ru-RU" sz="1200" i="1" dirty="0">
                <a:cs typeface="Courier New" pitchFamily="49" charset="0"/>
              </a:rPr>
              <a:t>всех переменных, объявленных в </a:t>
            </a:r>
            <a:r>
              <a:rPr lang="ru-RU" sz="1200" i="1" dirty="0" smtClean="0">
                <a:cs typeface="Courier New" pitchFamily="49" charset="0"/>
              </a:rPr>
              <a:t>функциях. Затем замена возвращаемого </a:t>
            </a:r>
            <a:r>
              <a:rPr lang="ru-RU" sz="1200" i="1" dirty="0" err="1" smtClean="0">
                <a:cs typeface="Courier New" pitchFamily="49" charset="0"/>
              </a:rPr>
              <a:t>аругмента</a:t>
            </a:r>
            <a:r>
              <a:rPr lang="ru-RU" sz="1200" i="1" dirty="0" smtClean="0">
                <a:cs typeface="Courier New" pitchFamily="49" charset="0"/>
              </a:rPr>
              <a:t> другим из списка переменных</a:t>
            </a:r>
            <a:endParaRPr lang="ru-RU" sz="1200" i="1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4546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О</a:t>
            </a:r>
            <a:r>
              <a:rPr lang="ru-RU" sz="3600" dirty="0" smtClean="0"/>
              <a:t>шибки</a:t>
            </a:r>
            <a:r>
              <a:rPr lang="ru-RU" sz="3600" dirty="0"/>
              <a:t>, связанной с областью видимости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19050">
            <a:solidFill>
              <a:srgbClr val="EC521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Блок-схема: альтернативный процесс 4"/>
          <p:cNvSpPr/>
          <p:nvPr/>
        </p:nvSpPr>
        <p:spPr>
          <a:xfrm>
            <a:off x="237352" y="2075820"/>
            <a:ext cx="4334648" cy="2758202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binary_search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low = 0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high =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 - 1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print(high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ru-RU" sz="12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200" i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200" i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12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binary_search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(list1, n)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search(n, list1)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if result != -1: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some txt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(result))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(‘some txt')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4631119" y="2075820"/>
            <a:ext cx="4320480" cy="3166824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binary_search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low = 0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high =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 - 1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print(high)</a:t>
            </a:r>
          </a:p>
          <a:p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200" i="1" dirty="0">
                <a:latin typeface="Courier New" pitchFamily="49" charset="0"/>
                <a:cs typeface="Courier New" pitchFamily="49" charset="0"/>
              </a:rPr>
              <a:t>...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binary_search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(list1, n)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search(n, list1)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if result != -1: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print(some txt ',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(result))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print(‘some txt')</a:t>
            </a:r>
          </a:p>
          <a:p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high = 42	#</a:t>
            </a:r>
            <a:r>
              <a:rPr lang="ru-RU" sz="1200" i="1" u="sng" dirty="0">
                <a:latin typeface="Courier New" pitchFamily="49" charset="0"/>
                <a:cs typeface="Courier New" pitchFamily="49" charset="0"/>
              </a:rPr>
              <a:t>новая строка</a:t>
            </a:r>
          </a:p>
          <a:p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print(high) #</a:t>
            </a:r>
            <a:r>
              <a:rPr lang="ru-RU" sz="1200" i="1" u="sng" dirty="0">
                <a:latin typeface="Courier New" pitchFamily="49" charset="0"/>
                <a:cs typeface="Courier New" pitchFamily="49" charset="0"/>
              </a:rPr>
              <a:t>новая </a:t>
            </a:r>
            <a:r>
              <a:rPr lang="ru-RU" sz="1200" i="1" u="sng" dirty="0" smtClean="0">
                <a:latin typeface="Courier New" pitchFamily="49" charset="0"/>
                <a:cs typeface="Courier New" pitchFamily="49" charset="0"/>
              </a:rPr>
              <a:t>строка</a:t>
            </a:r>
            <a:endParaRPr lang="ru-RU" sz="1200" i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768042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+mj-lt"/>
                <a:cs typeface="Courier New" pitchFamily="49" charset="0"/>
              </a:rPr>
              <a:t>Было:</a:t>
            </a:r>
            <a:endParaRPr lang="ru-RU" sz="1400" dirty="0">
              <a:latin typeface="+mj-lt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60032" y="1768043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+mj-lt"/>
                <a:cs typeface="Courier New" pitchFamily="49" charset="0"/>
              </a:rPr>
              <a:t>Стало:</a:t>
            </a:r>
            <a:endParaRPr lang="ru-RU" sz="1400" dirty="0">
              <a:latin typeface="+mj-lt"/>
              <a:cs typeface="Courier New" pitchFamily="49" charset="0"/>
            </a:endParaRPr>
          </a:p>
        </p:txBody>
      </p:sp>
      <p:sp>
        <p:nvSpPr>
          <p:cNvPr id="9" name="Блок-схема: альтернативный процесс 8"/>
          <p:cNvSpPr/>
          <p:nvPr/>
        </p:nvSpPr>
        <p:spPr>
          <a:xfrm>
            <a:off x="214875" y="5373216"/>
            <a:ext cx="8714247" cy="1123712"/>
          </a:xfrm>
          <a:prstGeom prst="flowChartAlternateProcess">
            <a:avLst/>
          </a:prstGeom>
          <a:ln>
            <a:solidFill>
              <a:srgbClr val="EC5214"/>
            </a:solidFill>
          </a:ln>
        </p:spPr>
        <p:txBody>
          <a:bodyPr wrap="square">
            <a:spAutoFit/>
          </a:bodyPr>
          <a:lstStyle/>
          <a:p>
            <a:r>
              <a:rPr lang="ru-RU" sz="1200" dirty="0"/>
              <a:t>Ошибки, связанной с областью </a:t>
            </a:r>
            <a:r>
              <a:rPr lang="ru-RU" sz="1200" dirty="0" smtClean="0"/>
              <a:t>видимости </a:t>
            </a:r>
            <a:r>
              <a:rPr lang="ru-RU" sz="1200" i="1" dirty="0" smtClean="0">
                <a:cs typeface="Courier New" pitchFamily="49" charset="0"/>
              </a:rPr>
              <a:t>– </a:t>
            </a:r>
          </a:p>
          <a:p>
            <a:pPr marL="285750" indent="-285750">
              <a:buFontTx/>
              <a:buChar char="-"/>
            </a:pPr>
            <a:r>
              <a:rPr lang="ru-RU" sz="1200" i="1" dirty="0">
                <a:cs typeface="Courier New" pitchFamily="49" charset="0"/>
              </a:rPr>
              <a:t>Для использования этого функционала в созданной функции должна быть объявлена переменная и вывод её с помощью </a:t>
            </a:r>
            <a:r>
              <a:rPr lang="ru-RU" sz="1200" i="1" dirty="0" err="1" smtClean="0">
                <a:cs typeface="Courier New" pitchFamily="49" charset="0"/>
              </a:rPr>
              <a:t>print</a:t>
            </a:r>
            <a:r>
              <a:rPr lang="ru-RU" sz="1200" i="1" dirty="0" smtClean="0">
                <a:cs typeface="Courier New" pitchFamily="49" charset="0"/>
              </a:rPr>
              <a:t>. В функции </a:t>
            </a:r>
            <a:r>
              <a:rPr lang="ru-RU" sz="1200" i="1" dirty="0" err="1" smtClean="0">
                <a:cs typeface="Courier New" pitchFamily="49" charset="0"/>
              </a:rPr>
              <a:t>main</a:t>
            </a:r>
            <a:r>
              <a:rPr lang="ru-RU" sz="1200" i="1" dirty="0" smtClean="0">
                <a:cs typeface="Courier New" pitchFamily="49" charset="0"/>
              </a:rPr>
              <a:t> создается переменная с таким же именем, как и у переменной из функции. Затем </a:t>
            </a:r>
            <a:r>
              <a:rPr lang="ru-RU" sz="1200" i="1" dirty="0">
                <a:cs typeface="Courier New" pitchFamily="49" charset="0"/>
              </a:rPr>
              <a:t>эта переменная выводится. Соответственно, если вызвать функцию, то значение этой переменной будет иным.</a:t>
            </a:r>
          </a:p>
        </p:txBody>
      </p:sp>
    </p:spTree>
    <p:extLst>
      <p:ext uri="{BB962C8B-B14F-4D97-AF65-F5344CB8AC3E}">
        <p14:creationId xmlns:p14="http://schemas.microsoft.com/office/powerpoint/2010/main" val="39239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Создание главного файла</a:t>
            </a:r>
            <a:r>
              <a:rPr lang="en-US" sz="2400" dirty="0" smtClean="0"/>
              <a:t>, readme, </a:t>
            </a:r>
            <a:r>
              <a:rPr lang="ru-RU" sz="2400" dirty="0" smtClean="0"/>
              <a:t>сценария использования</a:t>
            </a:r>
            <a:r>
              <a:rPr lang="en-US" sz="2400" dirty="0" smtClean="0"/>
              <a:t>, </a:t>
            </a:r>
            <a:r>
              <a:rPr lang="en-US" sz="2400" dirty="0" err="1" smtClean="0"/>
              <a:t>doc</a:t>
            </a:r>
            <a:r>
              <a:rPr lang="en-US" sz="2400" dirty="0" err="1"/>
              <a:t>k</a:t>
            </a:r>
            <a:r>
              <a:rPr lang="en-US" sz="2400" dirty="0" err="1" smtClean="0"/>
              <a:t>er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7811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 smtClean="0"/>
              <a:t>Также: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ru-RU" sz="1800" dirty="0" smtClean="0"/>
              <a:t>Был создан главный файл </a:t>
            </a:r>
            <a:r>
              <a:rPr lang="en-US" sz="1800" dirty="0" smtClean="0"/>
              <a:t>main.py, </a:t>
            </a:r>
            <a:r>
              <a:rPr lang="ru-RU" sz="1800" dirty="0" smtClean="0"/>
              <a:t>который соединяет в себя все подтипы задач</a:t>
            </a:r>
          </a:p>
          <a:p>
            <a:pPr lvl="1">
              <a:lnSpc>
                <a:spcPct val="150000"/>
              </a:lnSpc>
            </a:pPr>
            <a:r>
              <a:rPr lang="ru-RU" sz="1800" dirty="0" smtClean="0"/>
              <a:t>Создан и оформлен </a:t>
            </a:r>
            <a:r>
              <a:rPr lang="en-US" sz="1800" dirty="0" smtClean="0"/>
              <a:t>README.md</a:t>
            </a:r>
            <a:r>
              <a:rPr lang="ru-RU" sz="1800" dirty="0" smtClean="0"/>
              <a:t>, где изложены все материалы проекта</a:t>
            </a:r>
          </a:p>
          <a:p>
            <a:pPr lvl="1">
              <a:lnSpc>
                <a:spcPct val="150000"/>
              </a:lnSpc>
            </a:pPr>
            <a:r>
              <a:rPr lang="ru-RU" sz="1800" dirty="0" smtClean="0"/>
              <a:t>Написан сценарий использования для запуска программы</a:t>
            </a:r>
          </a:p>
          <a:p>
            <a:pPr lvl="1">
              <a:lnSpc>
                <a:spcPct val="150000"/>
              </a:lnSpc>
            </a:pPr>
            <a:r>
              <a:rPr lang="ru-RU" sz="1800" dirty="0" smtClean="0"/>
              <a:t>Обернули текущую версию в </a:t>
            </a:r>
            <a:r>
              <a:rPr lang="en-US" sz="1800" dirty="0" err="1" smtClean="0"/>
              <a:t>docker</a:t>
            </a:r>
            <a:endParaRPr lang="ru-RU" sz="18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16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16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16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  <a:ln w="19050">
            <a:solidFill>
              <a:srgbClr val="EC521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Сценарий использования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40060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1600" dirty="0"/>
              <a:t>После запуска файла main.py в консоли будет предложено ввести одну из цифр (от 1 до 6), каждая из которых решает разные задачи: </a:t>
            </a:r>
          </a:p>
          <a:p>
            <a:r>
              <a:rPr lang="ru-RU" sz="1400" dirty="0"/>
              <a:t> 1 - Изменить названия функций </a:t>
            </a:r>
          </a:p>
          <a:p>
            <a:r>
              <a:rPr lang="ru-RU" sz="1400" dirty="0"/>
              <a:t> 2 - Удалить строки </a:t>
            </a:r>
          </a:p>
          <a:p>
            <a:r>
              <a:rPr lang="ru-RU" sz="1400" dirty="0"/>
              <a:t> 3 - Изменить аргументы передаваемые в функцию/возвращаемые функцией и область видимости </a:t>
            </a:r>
          </a:p>
          <a:p>
            <a:r>
              <a:rPr lang="ru-RU" sz="1400" dirty="0"/>
              <a:t> 4 - Заменить тип переменных </a:t>
            </a:r>
          </a:p>
          <a:p>
            <a:r>
              <a:rPr lang="ru-RU" sz="1400" dirty="0"/>
              <a:t> 5 - Изменить количество повторений в цикле </a:t>
            </a:r>
            <a:r>
              <a:rPr lang="ru-RU" sz="1400" dirty="0" err="1"/>
              <a:t>for</a:t>
            </a:r>
            <a:r>
              <a:rPr lang="ru-RU" sz="1400" dirty="0"/>
              <a:t> </a:t>
            </a:r>
          </a:p>
          <a:p>
            <a:r>
              <a:rPr lang="ru-RU" sz="1400" dirty="0"/>
              <a:t> 6 - Поменять операции сравнения и булевы </a:t>
            </a:r>
            <a:r>
              <a:rPr lang="ru-RU" sz="1400" dirty="0" smtClean="0"/>
              <a:t>операции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lnSpc>
                <a:spcPct val="170000"/>
              </a:lnSpc>
              <a:buNone/>
            </a:pPr>
            <a:r>
              <a:rPr lang="ru-RU" sz="1600" dirty="0"/>
              <a:t>Также предусмотрены команды </a:t>
            </a:r>
            <a:r>
              <a:rPr lang="ru-RU" sz="1600" dirty="0" err="1"/>
              <a:t>help</a:t>
            </a:r>
            <a:r>
              <a:rPr lang="ru-RU" sz="1600" dirty="0"/>
              <a:t>, которая выведет справку по каждой из команд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600" dirty="0"/>
              <a:t>Программа работает циклически и можно выполнять разные действия без перезапуска </a:t>
            </a:r>
            <a:r>
              <a:rPr lang="ru-RU" sz="1600" dirty="0" smtClean="0"/>
              <a:t>программы. Код</a:t>
            </a:r>
            <a:r>
              <a:rPr lang="ru-RU" sz="1600" dirty="0"/>
              <a:t>, который будет использоваться должен быть на языке </a:t>
            </a:r>
            <a:r>
              <a:rPr lang="ru-RU" sz="1600" dirty="0" err="1"/>
              <a:t>python</a:t>
            </a:r>
            <a:r>
              <a:rPr lang="ru-RU" sz="1600" dirty="0"/>
              <a:t> и находиться в файле code.txt в той же директории, что и </a:t>
            </a:r>
            <a:r>
              <a:rPr lang="ru-RU" sz="1600" dirty="0" smtClean="0"/>
              <a:t>main.py. Результат </a:t>
            </a:r>
            <a:r>
              <a:rPr lang="ru-RU" sz="1600" dirty="0"/>
              <a:t>работы программы будет в файле output.txt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19050">
            <a:solidFill>
              <a:srgbClr val="EC521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6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Сценарий использования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1600" dirty="0"/>
              <a:t>Если запуск программы не предусматривает загрузку необходимых компонентов, то программу следует запускать через </a:t>
            </a:r>
            <a:r>
              <a:rPr lang="ru-RU" sz="1600" dirty="0" err="1"/>
              <a:t>docker</a:t>
            </a:r>
            <a:r>
              <a:rPr lang="ru-RU" sz="1600" dirty="0"/>
              <a:t>. Для его запуска необходимо выполнить 2 действия: </a:t>
            </a:r>
          </a:p>
          <a:p>
            <a:pPr lvl="1">
              <a:lnSpc>
                <a:spcPct val="170000"/>
              </a:lnSpc>
            </a:pPr>
            <a:r>
              <a:rPr lang="ru-RU" sz="1400" dirty="0"/>
              <a:t> 1 - создать образ с помощью команды </a:t>
            </a:r>
            <a:r>
              <a:rPr lang="ru-RU" sz="1400" dirty="0" err="1"/>
              <a:t>docker</a:t>
            </a:r>
            <a:r>
              <a:rPr lang="ru-RU" sz="1400" dirty="0"/>
              <a:t> </a:t>
            </a:r>
            <a:r>
              <a:rPr lang="ru-RU" sz="1400" dirty="0" err="1"/>
              <a:t>build</a:t>
            </a:r>
            <a:r>
              <a:rPr lang="ru-RU" sz="1400" dirty="0"/>
              <a:t> -t &lt;любое имя программы&gt; .</a:t>
            </a:r>
          </a:p>
          <a:p>
            <a:pPr marL="274320" lvl="1" indent="0">
              <a:lnSpc>
                <a:spcPct val="170000"/>
              </a:lnSpc>
              <a:buNone/>
            </a:pPr>
            <a:r>
              <a:rPr lang="ru-RU" sz="1400" dirty="0"/>
              <a:t>	например: </a:t>
            </a:r>
            <a:r>
              <a:rPr lang="ru-RU" sz="1400" dirty="0" err="1"/>
              <a:t>docker</a:t>
            </a:r>
            <a:r>
              <a:rPr lang="ru-RU" sz="1400" dirty="0"/>
              <a:t> </a:t>
            </a:r>
            <a:r>
              <a:rPr lang="ru-RU" sz="1400" dirty="0" err="1"/>
              <a:t>build</a:t>
            </a:r>
            <a:r>
              <a:rPr lang="ru-RU" sz="1400" dirty="0"/>
              <a:t> -t </a:t>
            </a:r>
            <a:r>
              <a:rPr lang="ru-RU" sz="1400" dirty="0" err="1"/>
              <a:t>prog</a:t>
            </a:r>
            <a:r>
              <a:rPr lang="ru-RU" sz="1400" dirty="0"/>
              <a:t> .</a:t>
            </a:r>
          </a:p>
          <a:p>
            <a:pPr marL="274320" lvl="1" indent="0">
              <a:lnSpc>
                <a:spcPct val="170000"/>
              </a:lnSpc>
              <a:buNone/>
            </a:pPr>
            <a:r>
              <a:rPr lang="ru-RU" sz="1400" dirty="0"/>
              <a:t>	Примечание: точка в конце обязательна</a:t>
            </a:r>
          </a:p>
          <a:p>
            <a:pPr lvl="1">
              <a:lnSpc>
                <a:spcPct val="170000"/>
              </a:lnSpc>
            </a:pPr>
            <a:r>
              <a:rPr lang="ru-RU" sz="1400" dirty="0"/>
              <a:t> 2 - создать контейнер и запустить программу командой </a:t>
            </a:r>
            <a:r>
              <a:rPr lang="ru-RU" sz="1400" dirty="0" err="1"/>
              <a:t>docker</a:t>
            </a:r>
            <a:r>
              <a:rPr lang="ru-RU" sz="1400" dirty="0"/>
              <a:t> </a:t>
            </a:r>
            <a:r>
              <a:rPr lang="ru-RU" sz="1400" dirty="0" err="1"/>
              <a:t>run</a:t>
            </a:r>
            <a:r>
              <a:rPr lang="ru-RU" sz="1400" dirty="0"/>
              <a:t> -</a:t>
            </a:r>
            <a:r>
              <a:rPr lang="ru-RU" sz="1400" dirty="0" err="1"/>
              <a:t>it</a:t>
            </a:r>
            <a:r>
              <a:rPr lang="ru-RU" sz="1400" dirty="0"/>
              <a:t> &lt;название программы (образа)&gt;</a:t>
            </a:r>
          </a:p>
          <a:p>
            <a:pPr marL="274320" lvl="1" indent="0">
              <a:lnSpc>
                <a:spcPct val="170000"/>
              </a:lnSpc>
              <a:buNone/>
            </a:pPr>
            <a:r>
              <a:rPr lang="ru-RU" sz="1400" dirty="0"/>
              <a:t>	например: </a:t>
            </a:r>
            <a:r>
              <a:rPr lang="ru-RU" sz="1400" dirty="0" err="1"/>
              <a:t>docker</a:t>
            </a:r>
            <a:r>
              <a:rPr lang="ru-RU" sz="1400" dirty="0"/>
              <a:t> </a:t>
            </a:r>
            <a:r>
              <a:rPr lang="ru-RU" sz="1400" dirty="0" err="1"/>
              <a:t>run</a:t>
            </a:r>
            <a:r>
              <a:rPr lang="ru-RU" sz="1400" dirty="0"/>
              <a:t> -</a:t>
            </a:r>
            <a:r>
              <a:rPr lang="ru-RU" sz="1400" dirty="0" err="1"/>
              <a:t>it</a:t>
            </a:r>
            <a:r>
              <a:rPr lang="ru-RU" sz="1400" dirty="0"/>
              <a:t> </a:t>
            </a:r>
            <a:r>
              <a:rPr lang="ru-RU" sz="1400" dirty="0" err="1"/>
              <a:t>prog</a:t>
            </a:r>
            <a:endParaRPr lang="ru-RU" sz="1400" dirty="0"/>
          </a:p>
          <a:p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19050">
            <a:solidFill>
              <a:srgbClr val="EC521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990600"/>
          </a:xfrm>
        </p:spPr>
        <p:txBody>
          <a:bodyPr>
            <a:noAutofit/>
          </a:bodyPr>
          <a:lstStyle/>
          <a:p>
            <a:r>
              <a:rPr lang="ru-RU" sz="3200" dirty="0"/>
              <a:t>План на следующую итерацию</a:t>
            </a:r>
            <a:r>
              <a:rPr lang="ru-RU" sz="3200" b="1" dirty="0"/>
              <a:t/>
            </a:r>
            <a:br>
              <a:rPr lang="ru-RU" sz="3200" b="1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000" dirty="0" smtClean="0"/>
              <a:t>Дописать функционал программы (версия 2)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Реализовать базовые тесты </a:t>
            </a:r>
            <a:r>
              <a:rPr lang="ru-RU" sz="2000" dirty="0"/>
              <a:t>(интеграционные, функциональные</a:t>
            </a:r>
            <a:r>
              <a:rPr lang="ru-RU" sz="2000" dirty="0" smtClean="0"/>
              <a:t>)</a:t>
            </a:r>
          </a:p>
          <a:p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  <a:ln w="19050">
            <a:solidFill>
              <a:srgbClr val="EC521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6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План на текущую итераци</a:t>
            </a:r>
            <a:r>
              <a:rPr lang="ru-RU" sz="3200" dirty="0"/>
              <a:t>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16118"/>
            <a:ext cx="8229600" cy="3600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Подготовить первую версию:</a:t>
            </a:r>
          </a:p>
          <a:p>
            <a:pPr lvl="1">
              <a:lnSpc>
                <a:spcPct val="150000"/>
              </a:lnSpc>
            </a:pPr>
            <a:r>
              <a:rPr lang="ru-RU" sz="1800" dirty="0" smtClean="0"/>
              <a:t>Реализовать часть подтипов задач</a:t>
            </a:r>
          </a:p>
          <a:p>
            <a:pPr lvl="1">
              <a:lnSpc>
                <a:spcPct val="150000"/>
              </a:lnSpc>
            </a:pPr>
            <a:r>
              <a:rPr lang="ru-RU" sz="1800" dirty="0" smtClean="0"/>
              <a:t>Создать главный файл, связывающий все подтипы</a:t>
            </a:r>
          </a:p>
          <a:p>
            <a:pPr lvl="1">
              <a:lnSpc>
                <a:spcPct val="150000"/>
              </a:lnSpc>
            </a:pPr>
            <a:r>
              <a:rPr lang="ru-RU" sz="1800" dirty="0" smtClean="0"/>
              <a:t>Создать </a:t>
            </a:r>
            <a:r>
              <a:rPr lang="en-US" sz="1800" dirty="0" smtClean="0"/>
              <a:t>README.md</a:t>
            </a:r>
            <a:r>
              <a:rPr lang="ru-RU" sz="1800" dirty="0" smtClean="0"/>
              <a:t>, где видны все материалы</a:t>
            </a:r>
          </a:p>
          <a:p>
            <a:pPr lvl="1">
              <a:lnSpc>
                <a:spcPct val="150000"/>
              </a:lnSpc>
            </a:pPr>
            <a:r>
              <a:rPr lang="ru-RU" sz="1800" dirty="0" smtClean="0"/>
              <a:t>Описать сценарий использования программы</a:t>
            </a:r>
          </a:p>
          <a:p>
            <a:pPr lvl="1">
              <a:lnSpc>
                <a:spcPct val="150000"/>
              </a:lnSpc>
            </a:pPr>
            <a:r>
              <a:rPr lang="ru-RU" sz="1800" dirty="0" smtClean="0"/>
              <a:t>Написать инструкцию по </a:t>
            </a:r>
            <a:r>
              <a:rPr lang="ru-RU" sz="1800" dirty="0"/>
              <a:t>настройке и </a:t>
            </a:r>
            <a:r>
              <a:rPr lang="ru-RU" sz="1800" dirty="0" err="1"/>
              <a:t>dockerfile</a:t>
            </a:r>
            <a:r>
              <a:rPr lang="ru-RU" sz="1800" dirty="0"/>
              <a:t> | </a:t>
            </a:r>
            <a:r>
              <a:rPr lang="ru-RU" sz="1800" dirty="0" err="1"/>
              <a:t>docker-compose</a:t>
            </a:r>
            <a:endParaRPr lang="ru-RU" sz="1800" dirty="0"/>
          </a:p>
          <a:p>
            <a:pPr lvl="1"/>
            <a:endParaRPr lang="ru-RU" dirty="0" smtClean="0"/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19050">
            <a:solidFill>
              <a:srgbClr val="EC521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Процесс реализации задач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 smtClean="0"/>
              <a:t>Были </a:t>
            </a:r>
            <a:r>
              <a:rPr lang="ru-RU" sz="2000" dirty="0" smtClean="0"/>
              <a:t>проведены регулярные </a:t>
            </a:r>
            <a:r>
              <a:rPr lang="ru-RU" sz="2000" dirty="0" err="1" smtClean="0"/>
              <a:t>созвоны</a:t>
            </a:r>
            <a:r>
              <a:rPr lang="ru-RU" sz="2000" dirty="0" smtClean="0"/>
              <a:t> команды, составлены протоколы встреч, определены задачи и </a:t>
            </a:r>
            <a:r>
              <a:rPr lang="ru-RU" sz="2000" dirty="0" smtClean="0"/>
              <a:t>обязанности:</a:t>
            </a:r>
          </a:p>
          <a:p>
            <a:pPr lvl="1">
              <a:lnSpc>
                <a:spcPct val="150000"/>
              </a:lnSpc>
            </a:pPr>
            <a:r>
              <a:rPr lang="ru-RU" sz="1600" dirty="0"/>
              <a:t>Реализовать тип Синтаксис, </a:t>
            </a:r>
            <a:r>
              <a:rPr lang="ru-RU" sz="1600" dirty="0" smtClean="0"/>
              <a:t>подтип - </a:t>
            </a:r>
            <a:r>
              <a:rPr lang="ru-RU" sz="1600" dirty="0"/>
              <a:t>изменение количества повторений в </a:t>
            </a:r>
            <a:r>
              <a:rPr lang="ru-RU" sz="1600" dirty="0" smtClean="0"/>
              <a:t>циклах</a:t>
            </a:r>
          </a:p>
          <a:p>
            <a:pPr lvl="1">
              <a:lnSpc>
                <a:spcPct val="150000"/>
              </a:lnSpc>
            </a:pPr>
            <a:r>
              <a:rPr lang="ru-RU" sz="1600" dirty="0"/>
              <a:t>Реализовать тип </a:t>
            </a:r>
            <a:r>
              <a:rPr lang="ru-RU" sz="1600" dirty="0" smtClean="0"/>
              <a:t>Затирание </a:t>
            </a:r>
            <a:r>
              <a:rPr lang="ru-RU" sz="1600" dirty="0"/>
              <a:t>кода, подтип - затирание части </a:t>
            </a:r>
            <a:r>
              <a:rPr lang="ru-RU" sz="1600" dirty="0" smtClean="0"/>
              <a:t>строки</a:t>
            </a:r>
          </a:p>
          <a:p>
            <a:pPr lvl="1">
              <a:lnSpc>
                <a:spcPct val="150000"/>
              </a:lnSpc>
            </a:pPr>
            <a:r>
              <a:rPr lang="ru-RU" sz="1600" dirty="0" smtClean="0"/>
              <a:t>Реализовать </a:t>
            </a:r>
            <a:r>
              <a:rPr lang="ru-RU" sz="1600" dirty="0"/>
              <a:t>тип Синтаксис, </a:t>
            </a:r>
            <a:r>
              <a:rPr lang="ru-RU" sz="1600" dirty="0" smtClean="0"/>
              <a:t>подтип - изменение типа переменных</a:t>
            </a:r>
          </a:p>
          <a:p>
            <a:pPr lvl="1">
              <a:lnSpc>
                <a:spcPct val="150000"/>
              </a:lnSpc>
            </a:pPr>
            <a:r>
              <a:rPr lang="ru-RU" sz="1600" dirty="0"/>
              <a:t>Реализовать тип </a:t>
            </a:r>
            <a:r>
              <a:rPr lang="ru-RU" sz="1600" dirty="0" smtClean="0"/>
              <a:t>Логика</a:t>
            </a:r>
            <a:r>
              <a:rPr lang="ru-RU" sz="1600" dirty="0"/>
              <a:t>, подтип - замена знаков в </a:t>
            </a:r>
            <a:r>
              <a:rPr lang="ru-RU" sz="1600" dirty="0" smtClean="0"/>
              <a:t>условиях</a:t>
            </a:r>
          </a:p>
          <a:p>
            <a:pPr lvl="1">
              <a:lnSpc>
                <a:spcPct val="150000"/>
              </a:lnSpc>
            </a:pPr>
            <a:r>
              <a:rPr lang="ru-RU" sz="1600" dirty="0"/>
              <a:t>Реализовать тип </a:t>
            </a:r>
            <a:r>
              <a:rPr lang="ru-RU" sz="1600" dirty="0" smtClean="0"/>
              <a:t>Логика</a:t>
            </a:r>
            <a:r>
              <a:rPr lang="ru-RU" sz="1600" dirty="0"/>
              <a:t>, подтип - ошибки в возвращаемом </a:t>
            </a:r>
            <a:r>
              <a:rPr lang="ru-RU" sz="1600" dirty="0" smtClean="0"/>
              <a:t>аргументе</a:t>
            </a:r>
          </a:p>
          <a:p>
            <a:pPr lvl="1">
              <a:lnSpc>
                <a:spcPct val="150000"/>
              </a:lnSpc>
            </a:pPr>
            <a:r>
              <a:rPr lang="ru-RU" sz="1600" dirty="0"/>
              <a:t>Реализовать тип Синтаксис</a:t>
            </a:r>
            <a:r>
              <a:rPr lang="ru-RU" sz="1600" dirty="0" smtClean="0"/>
              <a:t>, </a:t>
            </a:r>
            <a:r>
              <a:rPr lang="ru-RU" sz="1600" dirty="0"/>
              <a:t>подтип - ошибки, подсвечиваемые редактором кода</a:t>
            </a:r>
            <a:endParaRPr lang="ru-RU" sz="1600" dirty="0" smtClean="0"/>
          </a:p>
          <a:p>
            <a:pPr lvl="1">
              <a:lnSpc>
                <a:spcPct val="150000"/>
              </a:lnSpc>
            </a:pPr>
            <a:r>
              <a:rPr lang="ru-RU" sz="1600" dirty="0"/>
              <a:t>Реализовать </a:t>
            </a:r>
            <a:r>
              <a:rPr lang="en-US" sz="1600" dirty="0"/>
              <a:t>main </a:t>
            </a:r>
            <a:r>
              <a:rPr lang="ru-RU" sz="1600" dirty="0"/>
              <a:t>файл</a:t>
            </a:r>
            <a:endParaRPr lang="ru-RU" sz="1600" dirty="0" smtClean="0"/>
          </a:p>
          <a:p>
            <a:pPr lvl="1">
              <a:lnSpc>
                <a:spcPct val="150000"/>
              </a:lnSpc>
            </a:pPr>
            <a:r>
              <a:rPr lang="ru-RU" sz="1600" dirty="0" smtClean="0"/>
              <a:t>Написать сценарий использования</a:t>
            </a:r>
          </a:p>
          <a:p>
            <a:pPr lvl="1">
              <a:lnSpc>
                <a:spcPct val="150000"/>
              </a:lnSpc>
            </a:pPr>
            <a:r>
              <a:rPr lang="ru-RU" sz="1600" dirty="0" smtClean="0"/>
              <a:t>Написать и оформить </a:t>
            </a:r>
            <a:r>
              <a:rPr lang="en-US" sz="1600" dirty="0" smtClean="0"/>
              <a:t>README.md</a:t>
            </a:r>
            <a:endParaRPr lang="ru-RU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err="1"/>
              <a:t>Docker</a:t>
            </a: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 smtClean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20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19050">
            <a:solidFill>
              <a:srgbClr val="EC521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9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Список реализованных подтипов задач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Изменение типа переменных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Изменение количества итераций в цикле </a:t>
            </a:r>
            <a:r>
              <a:rPr lang="en-US" sz="2000" dirty="0" smtClean="0"/>
              <a:t>for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ru-RU" sz="2000" dirty="0" smtClean="0"/>
              <a:t>Изменение условий в коде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Полное или частичное затирание определенных вещей в коде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Добавление ошибок, подсвечиваемых </a:t>
            </a:r>
            <a:r>
              <a:rPr lang="ru-RU" sz="2000" dirty="0"/>
              <a:t>редактором </a:t>
            </a:r>
            <a:r>
              <a:rPr lang="ru-RU" sz="2000" dirty="0" smtClean="0"/>
              <a:t>кода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Изменение порядка подаваемых в функцию аргументов (или их затирание)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ru-RU" sz="2000" dirty="0" smtClean="0"/>
              <a:t>Изменение </a:t>
            </a:r>
            <a:r>
              <a:rPr lang="ru-RU" sz="2000" dirty="0"/>
              <a:t>возвращаемого из функции </a:t>
            </a:r>
            <a:r>
              <a:rPr lang="ru-RU" sz="2000" dirty="0" smtClean="0"/>
              <a:t>аргумента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Добавление ошибки, связанной с областью видимости</a:t>
            </a:r>
            <a:endParaRPr lang="ru-RU" sz="2000" dirty="0" smtClean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19050">
            <a:solidFill>
              <a:srgbClr val="EC521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9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200" dirty="0"/>
              <a:t>Изменение типа переменных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19050">
            <a:solidFill>
              <a:srgbClr val="EC521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Блок-схема: альтернативный процесс 4"/>
          <p:cNvSpPr/>
          <p:nvPr/>
        </p:nvSpPr>
        <p:spPr>
          <a:xfrm>
            <a:off x="237352" y="2075820"/>
            <a:ext cx="4320480" cy="2145268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search(n,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k = 0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m = 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ru-RU" sz="1200" i="1" u="sng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2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8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return k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none_ex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bool_ex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sz="1200" i="1" u="sng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str_ex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= 'example'</a:t>
            </a:r>
          </a:p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float_ex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= 9.9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4631119" y="2075820"/>
            <a:ext cx="4320480" cy="2145268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search(n,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k = 0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m = 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'9‘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  d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8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return k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none_ex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bool_ex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200" i="1" u="sng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str_ex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= 'example'</a:t>
            </a:r>
          </a:p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float_ex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= 9.9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768042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+mj-lt"/>
                <a:cs typeface="Courier New" pitchFamily="49" charset="0"/>
              </a:rPr>
              <a:t>Было:</a:t>
            </a:r>
            <a:endParaRPr lang="ru-RU" sz="1400" dirty="0">
              <a:latin typeface="+mj-lt"/>
              <a:cs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60032" y="1768043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+mj-lt"/>
                <a:cs typeface="Courier New" pitchFamily="49" charset="0"/>
              </a:rPr>
              <a:t>Стало:</a:t>
            </a:r>
            <a:endParaRPr lang="ru-RU" sz="1400" dirty="0">
              <a:latin typeface="+mj-lt"/>
              <a:cs typeface="Courier New" pitchFamily="49" charset="0"/>
            </a:endParaRPr>
          </a:p>
        </p:txBody>
      </p:sp>
      <p:sp>
        <p:nvSpPr>
          <p:cNvPr id="11" name="Блок-схема: альтернативный процесс 10"/>
          <p:cNvSpPr/>
          <p:nvPr/>
        </p:nvSpPr>
        <p:spPr>
          <a:xfrm>
            <a:off x="211473" y="4365104"/>
            <a:ext cx="4320480" cy="919401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list1 =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[1, 2 , 3]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list2 =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[1, 2, 3]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list3 =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[1.0, 2.0, 3.0] </a:t>
            </a: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list4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[True, False, True, None]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4605240" y="4365104"/>
            <a:ext cx="4320480" cy="919401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list1 = [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'1', '2', '3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list2 =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[1.0, 2.0, 3.0]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list3 = ['1.0', '2.0', '3.0'] </a:t>
            </a:r>
            <a:endParaRPr lang="en-US" sz="12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list4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['True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', 'False', 'True', 'None']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Блок-схема: альтернативный процесс 12"/>
          <p:cNvSpPr/>
          <p:nvPr/>
        </p:nvSpPr>
        <p:spPr>
          <a:xfrm>
            <a:off x="174829" y="5517232"/>
            <a:ext cx="8714247" cy="715089"/>
          </a:xfrm>
          <a:prstGeom prst="flowChartAlternateProcess">
            <a:avLst/>
          </a:prstGeom>
          <a:ln>
            <a:solidFill>
              <a:srgbClr val="EC5214"/>
            </a:solidFill>
          </a:ln>
        </p:spPr>
        <p:txBody>
          <a:bodyPr wrap="square">
            <a:spAutoFit/>
          </a:bodyPr>
          <a:lstStyle/>
          <a:p>
            <a:r>
              <a:rPr lang="ru-RU" sz="1200" dirty="0"/>
              <a:t>Изменение типа </a:t>
            </a:r>
            <a:r>
              <a:rPr lang="ru-RU" sz="1200" dirty="0" smtClean="0"/>
              <a:t>переменных</a:t>
            </a:r>
            <a:r>
              <a:rPr lang="en-US" sz="1200" dirty="0" smtClean="0"/>
              <a:t> </a:t>
            </a:r>
            <a:r>
              <a:rPr lang="ru-RU" sz="1200" i="1" dirty="0" smtClean="0">
                <a:cs typeface="Courier New" pitchFamily="49" charset="0"/>
              </a:rPr>
              <a:t>– </a:t>
            </a:r>
            <a:endParaRPr lang="ru-RU" sz="1200" i="1" dirty="0"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sz="1200" i="1" dirty="0" smtClean="0"/>
              <a:t>Изменяется тип  на </a:t>
            </a:r>
            <a:r>
              <a:rPr lang="ru-RU" sz="1200" i="1" dirty="0"/>
              <a:t>другой логически </a:t>
            </a:r>
            <a:r>
              <a:rPr lang="ru-RU" sz="1200" i="1" dirty="0" smtClean="0"/>
              <a:t>возможный</a:t>
            </a:r>
          </a:p>
          <a:p>
            <a:pPr marL="285750" indent="-285750">
              <a:buFontTx/>
              <a:buChar char="-"/>
            </a:pPr>
            <a:r>
              <a:rPr lang="ru-RU" sz="1200" i="1" dirty="0" smtClean="0">
                <a:cs typeface="Courier New" pitchFamily="49" charset="0"/>
              </a:rPr>
              <a:t>В списках: </a:t>
            </a:r>
            <a:r>
              <a:rPr lang="en-US" sz="1200" i="1" dirty="0" err="1" smtClean="0"/>
              <a:t>int</a:t>
            </a:r>
            <a:r>
              <a:rPr lang="en-US" sz="1200" i="1" dirty="0" smtClean="0"/>
              <a:t>-</a:t>
            </a:r>
            <a:r>
              <a:rPr lang="en-US" sz="1200" i="1" dirty="0"/>
              <a:t>&gt;</a:t>
            </a:r>
            <a:r>
              <a:rPr lang="en-US" sz="1200" i="1" dirty="0" err="1"/>
              <a:t>int</a:t>
            </a:r>
            <a:r>
              <a:rPr lang="en-US" sz="1200" i="1" dirty="0"/>
              <a:t>/float/</a:t>
            </a:r>
            <a:r>
              <a:rPr lang="en-US" sz="1200" i="1" dirty="0" err="1"/>
              <a:t>str</a:t>
            </a:r>
            <a:r>
              <a:rPr lang="en-US" sz="1200" i="1" dirty="0"/>
              <a:t>; </a:t>
            </a:r>
            <a:r>
              <a:rPr lang="ru-RU" sz="1200" i="1" dirty="0" smtClean="0"/>
              <a:t> </a:t>
            </a:r>
            <a:r>
              <a:rPr lang="en-US" sz="1200" i="1" dirty="0" smtClean="0"/>
              <a:t>float-</a:t>
            </a:r>
            <a:r>
              <a:rPr lang="en-US" sz="1200" i="1" dirty="0"/>
              <a:t>&gt;</a:t>
            </a:r>
            <a:r>
              <a:rPr lang="en-US" sz="1200" i="1" dirty="0" smtClean="0"/>
              <a:t>float/</a:t>
            </a:r>
            <a:r>
              <a:rPr lang="en-US" sz="1200" i="1" dirty="0" err="1" smtClean="0"/>
              <a:t>str</a:t>
            </a:r>
            <a:r>
              <a:rPr lang="ru-RU" sz="1200" i="1" dirty="0" smtClean="0"/>
              <a:t>;  </a:t>
            </a:r>
            <a:r>
              <a:rPr lang="en-US" sz="1200" i="1" dirty="0" smtClean="0"/>
              <a:t>other-</a:t>
            </a:r>
            <a:r>
              <a:rPr lang="en-US" sz="1200" i="1" dirty="0"/>
              <a:t>&gt;other/</a:t>
            </a:r>
            <a:r>
              <a:rPr lang="en-US" sz="1200" i="1" dirty="0" err="1"/>
              <a:t>str</a:t>
            </a:r>
            <a:endParaRPr lang="ru-RU" sz="1200" i="1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Изменение количества итераций в цикле </a:t>
            </a:r>
            <a:r>
              <a:rPr lang="en-US" sz="3600" dirty="0"/>
              <a:t>for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19050">
            <a:solidFill>
              <a:srgbClr val="EC521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Блок-схема: альтернативный процесс 10"/>
          <p:cNvSpPr/>
          <p:nvPr/>
        </p:nvSpPr>
        <p:spPr>
          <a:xfrm>
            <a:off x="237352" y="2075820"/>
            <a:ext cx="4320480" cy="1123712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find_max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for i in range(</a:t>
            </a:r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[i] &gt; max: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    max =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[i]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return max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4631119" y="2075820"/>
            <a:ext cx="4320480" cy="1123712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find_max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for i in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[i] &gt; max: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    max =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[i]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return max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67544" y="1768042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+mj-lt"/>
                <a:cs typeface="Courier New" pitchFamily="49" charset="0"/>
              </a:rPr>
              <a:t>Было:</a:t>
            </a:r>
            <a:endParaRPr lang="ru-RU" sz="1400" dirty="0">
              <a:latin typeface="+mj-lt"/>
              <a:cs typeface="Courier New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860032" y="1768043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+mj-lt"/>
                <a:cs typeface="Courier New" pitchFamily="49" charset="0"/>
              </a:rPr>
              <a:t>Стало:</a:t>
            </a:r>
            <a:endParaRPr lang="ru-RU" sz="1400" dirty="0">
              <a:latin typeface="+mj-lt"/>
              <a:cs typeface="Courier New" pitchFamily="49" charset="0"/>
            </a:endParaRPr>
          </a:p>
        </p:txBody>
      </p:sp>
      <p:sp>
        <p:nvSpPr>
          <p:cNvPr id="15" name="Блок-схема: альтернативный процесс 14"/>
          <p:cNvSpPr/>
          <p:nvPr/>
        </p:nvSpPr>
        <p:spPr>
          <a:xfrm>
            <a:off x="228726" y="3356992"/>
            <a:ext cx="4320480" cy="715089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for i in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(0, 6</a:t>
            </a:r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print('example')</a:t>
            </a:r>
            <a:endParaRPr lang="en-US" sz="12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return 1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Блок-схема: альтернативный процесс 15"/>
          <p:cNvSpPr/>
          <p:nvPr/>
        </p:nvSpPr>
        <p:spPr>
          <a:xfrm>
            <a:off x="4622493" y="3356992"/>
            <a:ext cx="4320480" cy="715089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for i in range</a:t>
            </a:r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11)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print('example')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return 1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Блок-схема: альтернативный процесс 17"/>
          <p:cNvSpPr/>
          <p:nvPr/>
        </p:nvSpPr>
        <p:spPr>
          <a:xfrm>
            <a:off x="214876" y="4221088"/>
            <a:ext cx="8714247" cy="510778"/>
          </a:xfrm>
          <a:prstGeom prst="flowChartAlternateProcess">
            <a:avLst/>
          </a:prstGeom>
          <a:ln>
            <a:solidFill>
              <a:srgbClr val="EC5214"/>
            </a:solidFill>
          </a:ln>
        </p:spPr>
        <p:txBody>
          <a:bodyPr wrap="square">
            <a:spAutoFit/>
          </a:bodyPr>
          <a:lstStyle/>
          <a:p>
            <a:r>
              <a:rPr lang="ru-RU" sz="1200" dirty="0"/>
              <a:t>Изменение количества </a:t>
            </a:r>
            <a:r>
              <a:rPr lang="ru-RU" sz="1200" dirty="0" smtClean="0"/>
              <a:t>итераций </a:t>
            </a:r>
            <a:r>
              <a:rPr lang="ru-RU" sz="1200" i="1" dirty="0" smtClean="0">
                <a:cs typeface="Courier New" pitchFamily="49" charset="0"/>
              </a:rPr>
              <a:t>– </a:t>
            </a:r>
            <a:endParaRPr lang="ru-RU" sz="1200" i="1" dirty="0"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sz="1200" i="1" dirty="0" smtClean="0">
                <a:cs typeface="Courier New" pitchFamily="49" charset="0"/>
              </a:rPr>
              <a:t>В цикле </a:t>
            </a:r>
            <a:r>
              <a:rPr lang="en-US" sz="1200" i="1" dirty="0" smtClean="0">
                <a:cs typeface="Courier New" pitchFamily="49" charset="0"/>
              </a:rPr>
              <a:t>for()</a:t>
            </a:r>
            <a:endParaRPr lang="ru-RU" sz="1200" i="1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Изменение условий в коде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19050">
            <a:solidFill>
              <a:srgbClr val="EC521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Блок-схема: альтернативный процесс 10"/>
          <p:cNvSpPr/>
          <p:nvPr/>
        </p:nvSpPr>
        <p:spPr>
          <a:xfrm>
            <a:off x="237352" y="2075820"/>
            <a:ext cx="4334648" cy="1736646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while low 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high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middle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(low + high) // 2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[middle] == 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ru-RU" sz="12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200" i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return middle</a:t>
            </a: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[middle] &gt;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high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middle - 1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low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middle + 1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4631119" y="2075820"/>
            <a:ext cx="4320480" cy="1736646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while low </a:t>
            </a:r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high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middle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(low + high) // 2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[middle] ==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: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200" i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middle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[middle] 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high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middle - 1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low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middle + 1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67544" y="1768042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+mj-lt"/>
                <a:cs typeface="Courier New" pitchFamily="49" charset="0"/>
              </a:rPr>
              <a:t>Было:</a:t>
            </a:r>
            <a:endParaRPr lang="ru-RU" sz="1400" dirty="0">
              <a:latin typeface="+mj-lt"/>
              <a:cs typeface="Courier New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860032" y="1768043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+mj-lt"/>
                <a:cs typeface="Courier New" pitchFamily="49" charset="0"/>
              </a:rPr>
              <a:t>Стало:</a:t>
            </a:r>
            <a:endParaRPr lang="ru-RU" sz="1400" dirty="0">
              <a:latin typeface="+mj-lt"/>
              <a:cs typeface="Courier New" pitchFamily="49" charset="0"/>
            </a:endParaRPr>
          </a:p>
        </p:txBody>
      </p:sp>
      <p:sp>
        <p:nvSpPr>
          <p:cNvPr id="18" name="Блок-схема: альтернативный процесс 17"/>
          <p:cNvSpPr/>
          <p:nvPr/>
        </p:nvSpPr>
        <p:spPr>
          <a:xfrm>
            <a:off x="197710" y="4653136"/>
            <a:ext cx="8714247" cy="715089"/>
          </a:xfrm>
          <a:prstGeom prst="flowChartAlternateProcess">
            <a:avLst/>
          </a:prstGeom>
          <a:ln>
            <a:solidFill>
              <a:srgbClr val="EC5214"/>
            </a:solidFill>
          </a:ln>
        </p:spPr>
        <p:txBody>
          <a:bodyPr wrap="square">
            <a:spAutoFit/>
          </a:bodyPr>
          <a:lstStyle/>
          <a:p>
            <a:r>
              <a:rPr lang="ru-RU" sz="1200" dirty="0"/>
              <a:t>Изменение условий в </a:t>
            </a:r>
            <a:r>
              <a:rPr lang="ru-RU" sz="1200" dirty="0" smtClean="0"/>
              <a:t>коде </a:t>
            </a:r>
            <a:r>
              <a:rPr lang="ru-RU" sz="1200" i="1" dirty="0" smtClean="0">
                <a:cs typeface="Courier New" pitchFamily="49" charset="0"/>
              </a:rPr>
              <a:t>– </a:t>
            </a:r>
            <a:endParaRPr lang="ru-RU" sz="1200" i="1" dirty="0"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sz="1200" i="1" dirty="0" smtClean="0">
                <a:cs typeface="Courier New" pitchFamily="49" charset="0"/>
              </a:rPr>
              <a:t>Замена знаков сравнения на любой другой</a:t>
            </a:r>
            <a:endParaRPr lang="ru-RU" sz="1200" i="1" dirty="0"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sz="1200" i="1" dirty="0" smtClean="0">
                <a:cs typeface="Courier New" pitchFamily="49" charset="0"/>
              </a:rPr>
              <a:t>Замена </a:t>
            </a:r>
            <a:r>
              <a:rPr lang="en-US" sz="1200" i="1" dirty="0" smtClean="0">
                <a:cs typeface="Courier New" pitchFamily="49" charset="0"/>
              </a:rPr>
              <a:t>and </a:t>
            </a:r>
            <a:r>
              <a:rPr lang="ru-RU" sz="1200" i="1" dirty="0" smtClean="0">
                <a:cs typeface="Courier New" pitchFamily="49" charset="0"/>
              </a:rPr>
              <a:t>на</a:t>
            </a:r>
            <a:r>
              <a:rPr lang="en-US" sz="1200" i="1" dirty="0" smtClean="0">
                <a:cs typeface="Courier New" pitchFamily="49" charset="0"/>
              </a:rPr>
              <a:t> or </a:t>
            </a:r>
            <a:r>
              <a:rPr lang="ru-RU" sz="1200" i="1" dirty="0" smtClean="0">
                <a:cs typeface="Courier New" pitchFamily="49" charset="0"/>
              </a:rPr>
              <a:t>и наоборот</a:t>
            </a:r>
            <a:endParaRPr lang="ru-RU" sz="1200" i="1" dirty="0">
              <a:cs typeface="Courier New" pitchFamily="49" charset="0"/>
            </a:endParaRPr>
          </a:p>
        </p:txBody>
      </p:sp>
      <p:sp>
        <p:nvSpPr>
          <p:cNvPr id="19" name="Блок-схема: альтернативный процесс 18"/>
          <p:cNvSpPr/>
          <p:nvPr/>
        </p:nvSpPr>
        <p:spPr>
          <a:xfrm>
            <a:off x="237352" y="3933056"/>
            <a:ext cx="4320480" cy="510778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if cur </a:t>
            </a:r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Блок-схема: альтернативный процесс 19"/>
          <p:cNvSpPr/>
          <p:nvPr/>
        </p:nvSpPr>
        <p:spPr>
          <a:xfrm>
            <a:off x="4631119" y="3933056"/>
            <a:ext cx="4320480" cy="510778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if cur 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Полное или частичное затирание </a:t>
            </a:r>
            <a:r>
              <a:rPr lang="ru-RU" sz="3200" dirty="0" smtClean="0"/>
              <a:t>в </a:t>
            </a:r>
            <a:r>
              <a:rPr lang="ru-RU" sz="3200" dirty="0"/>
              <a:t>коде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19050">
            <a:solidFill>
              <a:srgbClr val="EC521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Блок-схема: альтернативный процесс 4"/>
          <p:cNvSpPr/>
          <p:nvPr/>
        </p:nvSpPr>
        <p:spPr>
          <a:xfrm>
            <a:off x="237352" y="1768042"/>
            <a:ext cx="4320480" cy="715089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binary_search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low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= 0 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   high = 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() - 1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4631119" y="1768042"/>
            <a:ext cx="4320480" cy="715089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binary_search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0		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    high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() - 1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4602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+mj-lt"/>
                <a:cs typeface="Courier New" pitchFamily="49" charset="0"/>
              </a:rPr>
              <a:t>Было:</a:t>
            </a:r>
            <a:endParaRPr lang="ru-RU" sz="1400" dirty="0">
              <a:latin typeface="+mj-lt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60032" y="1460265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+mj-lt"/>
                <a:cs typeface="Courier New" pitchFamily="49" charset="0"/>
              </a:rPr>
              <a:t>Стало:</a:t>
            </a:r>
            <a:endParaRPr lang="ru-RU" sz="1400" dirty="0">
              <a:latin typeface="+mj-lt"/>
              <a:cs typeface="Courier New" pitchFamily="49" charset="0"/>
            </a:endParaRPr>
          </a:p>
        </p:txBody>
      </p:sp>
      <p:sp>
        <p:nvSpPr>
          <p:cNvPr id="9" name="Блок-схема: альтернативный процесс 8"/>
          <p:cNvSpPr/>
          <p:nvPr/>
        </p:nvSpPr>
        <p:spPr>
          <a:xfrm>
            <a:off x="228726" y="2610444"/>
            <a:ext cx="4320480" cy="510778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[middle] == 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middle</a:t>
            </a:r>
            <a:endParaRPr lang="ru-RU" sz="1200" i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4622493" y="2610444"/>
            <a:ext cx="4320480" cy="510778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[middle] ==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200" i="1" dirty="0" smtClean="0">
                <a:latin typeface="Courier New" pitchFamily="49" charset="0"/>
                <a:cs typeface="Courier New" pitchFamily="49" charset="0"/>
              </a:rPr>
              <a:t>____________</a:t>
            </a:r>
            <a:endParaRPr lang="en-US" sz="1200" i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Блок-схема: альтернативный процесс 10"/>
          <p:cNvSpPr/>
          <p:nvPr/>
        </p:nvSpPr>
        <p:spPr>
          <a:xfrm>
            <a:off x="228726" y="3212976"/>
            <a:ext cx="4320480" cy="1123712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list1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["12.0", 24.0, 32, 39.0, 45.0, </a:t>
            </a:r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50.0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, None]</a:t>
            </a: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list2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[12, 24, 32, 39, 45, 50, </a:t>
            </a:r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54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list3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[1.0, 2.0, 3.0]</a:t>
            </a: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list4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, False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True, </a:t>
            </a:r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]</a:t>
            </a:r>
            <a:endParaRPr lang="ru-RU" sz="1200" i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4622493" y="3212976"/>
            <a:ext cx="4320480" cy="1123712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list1 = ['12.0', 24.0, 32, 39.0, 45.0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list2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[12, 24, 32, 39, 45, 50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list3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[2.0,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3.0]</a:t>
            </a: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list4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 [False, True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16" name="Блок-схема: альтернативный процесс 15"/>
          <p:cNvSpPr/>
          <p:nvPr/>
        </p:nvSpPr>
        <p:spPr>
          <a:xfrm>
            <a:off x="244713" y="4437112"/>
            <a:ext cx="4320480" cy="1123712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US" sz="1200" i="1" u="sng" dirty="0" smtClean="0"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1200" i="1" u="sng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k = 0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m = 9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d = 8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return	</a:t>
            </a:r>
            <a:endParaRPr lang="ru-RU" sz="1200" i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4638480" y="4437112"/>
            <a:ext cx="4320480" cy="1123712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US" sz="1200" i="1" u="sng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k = 0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m = 9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d = 8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return	</a:t>
            </a:r>
            <a:endParaRPr lang="en-US" sz="1200" i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Блок-схема: альтернативный процесс 17"/>
          <p:cNvSpPr/>
          <p:nvPr/>
        </p:nvSpPr>
        <p:spPr>
          <a:xfrm>
            <a:off x="244712" y="5672194"/>
            <a:ext cx="8714247" cy="1123712"/>
          </a:xfrm>
          <a:prstGeom prst="flowChartAlternateProcess">
            <a:avLst/>
          </a:prstGeom>
          <a:ln>
            <a:solidFill>
              <a:srgbClr val="EC5214"/>
            </a:solidFill>
          </a:ln>
        </p:spPr>
        <p:txBody>
          <a:bodyPr wrap="square">
            <a:spAutoFit/>
          </a:bodyPr>
          <a:lstStyle/>
          <a:p>
            <a:r>
              <a:rPr lang="ru-RU" sz="1200" dirty="0">
                <a:latin typeface="+mj-lt"/>
              </a:rPr>
              <a:t>Полное или частичное затирание в </a:t>
            </a:r>
            <a:r>
              <a:rPr lang="ru-RU" sz="1200" dirty="0" smtClean="0">
                <a:latin typeface="+mj-lt"/>
              </a:rPr>
              <a:t>коде </a:t>
            </a:r>
            <a:r>
              <a:rPr lang="ru-RU" sz="1200" i="1" dirty="0" smtClean="0">
                <a:latin typeface="+mj-lt"/>
                <a:cs typeface="Courier New" pitchFamily="49" charset="0"/>
              </a:rPr>
              <a:t>– </a:t>
            </a:r>
          </a:p>
          <a:p>
            <a:pPr marL="285750" indent="-285750">
              <a:buFontTx/>
              <a:buChar char="-"/>
            </a:pPr>
            <a:r>
              <a:rPr lang="ru-RU" sz="1200" i="1" dirty="0" smtClean="0">
                <a:latin typeface="+mj-lt"/>
                <a:cs typeface="Courier New" pitchFamily="49" charset="0"/>
              </a:rPr>
              <a:t>Удаление параметров-переменных, </a:t>
            </a:r>
            <a:r>
              <a:rPr lang="ru-RU" sz="1200" i="1" dirty="0">
                <a:latin typeface="+mj-lt"/>
                <a:cs typeface="Courier New" pitchFamily="49" charset="0"/>
              </a:rPr>
              <a:t>которые передаются в </a:t>
            </a:r>
            <a:r>
              <a:rPr lang="ru-RU" sz="1200" i="1" dirty="0" smtClean="0">
                <a:latin typeface="+mj-lt"/>
                <a:cs typeface="Courier New" pitchFamily="49" charset="0"/>
              </a:rPr>
              <a:t>функцию</a:t>
            </a:r>
          </a:p>
          <a:p>
            <a:pPr marL="285750" indent="-285750">
              <a:buFontTx/>
              <a:buChar char="-"/>
            </a:pPr>
            <a:r>
              <a:rPr lang="ru-RU" sz="1200" i="1" dirty="0">
                <a:latin typeface="+mj-lt"/>
                <a:cs typeface="Courier New" pitchFamily="49" charset="0"/>
              </a:rPr>
              <a:t>Удаление некоторых элементов списка</a:t>
            </a:r>
            <a:endParaRPr lang="ru-RU" sz="1200" i="1" dirty="0" smtClean="0">
              <a:latin typeface="+mj-lt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sz="1200" i="1" dirty="0" smtClean="0">
                <a:latin typeface="+mj-lt"/>
                <a:cs typeface="Courier New" pitchFamily="49" charset="0"/>
              </a:rPr>
              <a:t>Удаление имени переменной</a:t>
            </a:r>
          </a:p>
          <a:p>
            <a:pPr marL="285750" indent="-285750">
              <a:buFontTx/>
              <a:buChar char="-"/>
            </a:pPr>
            <a:r>
              <a:rPr lang="ru-RU" sz="1200" i="1" dirty="0" smtClean="0">
                <a:latin typeface="+mj-lt"/>
                <a:cs typeface="Courier New" pitchFamily="49" charset="0"/>
              </a:rPr>
              <a:t>Частичное или </a:t>
            </a:r>
            <a:r>
              <a:rPr lang="ru-RU" sz="1200" i="1" dirty="0">
                <a:latin typeface="+mj-lt"/>
                <a:cs typeface="Courier New" pitchFamily="49" charset="0"/>
              </a:rPr>
              <a:t>полное удаление строки </a:t>
            </a:r>
            <a:r>
              <a:rPr lang="ru-RU" sz="1200" i="1" dirty="0" err="1">
                <a:latin typeface="+mj-lt"/>
                <a:cs typeface="Courier New" pitchFamily="49" charset="0"/>
              </a:rPr>
              <a:t>return</a:t>
            </a:r>
            <a:endParaRPr lang="ru-RU" sz="1200" i="1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Ошибки, </a:t>
            </a:r>
            <a:r>
              <a:rPr lang="ru-RU" sz="3200" dirty="0"/>
              <a:t>подсвечиваемых редактором кода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19050">
            <a:solidFill>
              <a:srgbClr val="EC521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Блок-схема: альтернативный процесс 4"/>
          <p:cNvSpPr/>
          <p:nvPr/>
        </p:nvSpPr>
        <p:spPr>
          <a:xfrm>
            <a:off x="237352" y="2075820"/>
            <a:ext cx="4320480" cy="1123712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u="sng" dirty="0" err="1">
                <a:latin typeface="Courier New" pitchFamily="49" charset="0"/>
                <a:cs typeface="Courier New" pitchFamily="49" charset="0"/>
              </a:rPr>
              <a:t>binary_search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low = 0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high =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 - 1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print(high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200" i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4631119" y="2075820"/>
            <a:ext cx="4320480" cy="1123712"/>
          </a:xfrm>
          <a:prstGeom prst="flowChartAlternateProcess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u="sng" dirty="0" err="1">
                <a:latin typeface="Courier New" pitchFamily="49" charset="0"/>
                <a:cs typeface="Courier New" pitchFamily="49" charset="0"/>
              </a:rPr>
              <a:t>binary_search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low = 0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high =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 - 1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print(high)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200" i="1" dirty="0">
                <a:latin typeface="Courier New" pitchFamily="49" charset="0"/>
                <a:cs typeface="Courier New" pitchFamily="49" charset="0"/>
              </a:rPr>
              <a:t>    ...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768042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+mj-lt"/>
                <a:cs typeface="Courier New" pitchFamily="49" charset="0"/>
              </a:rPr>
              <a:t>Было:</a:t>
            </a:r>
            <a:endParaRPr lang="ru-RU" sz="1400" dirty="0">
              <a:latin typeface="+mj-lt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60032" y="1768043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+mj-lt"/>
                <a:cs typeface="Courier New" pitchFamily="49" charset="0"/>
              </a:rPr>
              <a:t>Стало:</a:t>
            </a:r>
            <a:endParaRPr lang="ru-RU" sz="1400" dirty="0">
              <a:latin typeface="+mj-lt"/>
              <a:cs typeface="Courier New" pitchFamily="49" charset="0"/>
            </a:endParaRPr>
          </a:p>
        </p:txBody>
      </p:sp>
      <p:sp>
        <p:nvSpPr>
          <p:cNvPr id="9" name="Блок-схема: альтернативный процесс 8"/>
          <p:cNvSpPr/>
          <p:nvPr/>
        </p:nvSpPr>
        <p:spPr>
          <a:xfrm>
            <a:off x="237350" y="3429000"/>
            <a:ext cx="8714247" cy="578882"/>
          </a:xfrm>
          <a:prstGeom prst="flowChartAlternateProcess">
            <a:avLst/>
          </a:prstGeom>
          <a:ln>
            <a:solidFill>
              <a:srgbClr val="EC5214"/>
            </a:solidFill>
          </a:ln>
        </p:spPr>
        <p:txBody>
          <a:bodyPr wrap="square">
            <a:spAutoFit/>
          </a:bodyPr>
          <a:lstStyle/>
          <a:p>
            <a:r>
              <a:rPr lang="ru-RU" sz="1400" i="1" dirty="0" smtClean="0">
                <a:latin typeface="+mj-lt"/>
                <a:cs typeface="Courier New" pitchFamily="49" charset="0"/>
              </a:rPr>
              <a:t>Подтип </a:t>
            </a:r>
            <a:r>
              <a:rPr lang="ru-RU" sz="1400" i="1" dirty="0">
                <a:latin typeface="+mj-lt"/>
                <a:cs typeface="Courier New" pitchFamily="49" charset="0"/>
              </a:rPr>
              <a:t>задач, подсвечиваемых редактором кода - замена букв латинского алфавита в названиях функций на буквы </a:t>
            </a:r>
            <a:r>
              <a:rPr lang="ru-RU" sz="1400" i="1" dirty="0" smtClean="0">
                <a:latin typeface="+mj-lt"/>
                <a:cs typeface="Courier New" pitchFamily="49" charset="0"/>
              </a:rPr>
              <a:t>кириллицы. В данном примере </a:t>
            </a:r>
            <a:r>
              <a:rPr lang="en-US" sz="1400" i="1" dirty="0" smtClean="0">
                <a:latin typeface="+mj-lt"/>
                <a:cs typeface="Courier New" pitchFamily="49" charset="0"/>
              </a:rPr>
              <a:t>a</a:t>
            </a:r>
            <a:r>
              <a:rPr lang="ru-RU" sz="1400" i="1" dirty="0" smtClean="0">
                <a:latin typeface="+mj-lt"/>
                <a:cs typeface="Courier New" pitchFamily="49" charset="0"/>
              </a:rPr>
              <a:t>(</a:t>
            </a:r>
            <a:r>
              <a:rPr lang="en-US" sz="1400" i="1" dirty="0" smtClean="0">
                <a:latin typeface="+mj-lt"/>
                <a:cs typeface="Courier New" pitchFamily="49" charset="0"/>
              </a:rPr>
              <a:t>EN) -&gt;</a:t>
            </a:r>
            <a:r>
              <a:rPr lang="ru-RU" sz="1400" i="1" dirty="0" smtClean="0">
                <a:latin typeface="+mj-lt"/>
                <a:cs typeface="Courier New" pitchFamily="49" charset="0"/>
              </a:rPr>
              <a:t> а</a:t>
            </a:r>
            <a:r>
              <a:rPr lang="en-US" sz="1400" i="1" dirty="0" smtClean="0">
                <a:latin typeface="+mj-lt"/>
                <a:cs typeface="Courier New" pitchFamily="49" charset="0"/>
              </a:rPr>
              <a:t>(RU) </a:t>
            </a:r>
            <a:r>
              <a:rPr lang="ru-RU" sz="1400" i="1" dirty="0" smtClean="0">
                <a:latin typeface="+mj-lt"/>
                <a:cs typeface="Courier New" pitchFamily="49" charset="0"/>
              </a:rPr>
              <a:t>в имени функции.</a:t>
            </a:r>
            <a:endParaRPr lang="ru-RU" sz="1400" i="1" u="sng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296</TotalTime>
  <Words>1487</Words>
  <Application>Microsoft Office PowerPoint</Application>
  <PresentationFormat>Экран (4:3)</PresentationFormat>
  <Paragraphs>274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Ясность</vt:lpstr>
      <vt:lpstr>Генератор условий задач (№10)</vt:lpstr>
      <vt:lpstr>План на текущую итерацию</vt:lpstr>
      <vt:lpstr>Процесс реализации задач</vt:lpstr>
      <vt:lpstr>Список реализованных подтипов задач</vt:lpstr>
      <vt:lpstr>Изменение типа переменных</vt:lpstr>
      <vt:lpstr>Изменение количества итераций в цикле for </vt:lpstr>
      <vt:lpstr>Изменение условий в коде </vt:lpstr>
      <vt:lpstr>Полное или частичное затирание в коде</vt:lpstr>
      <vt:lpstr>Ошибки, подсвечиваемых редактором кода</vt:lpstr>
      <vt:lpstr>Порядок подаваемых в функцию аргументов  </vt:lpstr>
      <vt:lpstr>Изменение возвращаемого аргумента </vt:lpstr>
      <vt:lpstr>Ошибки, связанной с областью видимости </vt:lpstr>
      <vt:lpstr>Создание главного файла, readme, сценария использования, docker</vt:lpstr>
      <vt:lpstr>Сценарий использования</vt:lpstr>
      <vt:lpstr>Сценарий использования</vt:lpstr>
      <vt:lpstr>План на следующую итерацию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условий задач (№10)</dc:title>
  <dc:creator>А078</dc:creator>
  <cp:lastModifiedBy>А078</cp:lastModifiedBy>
  <cp:revision>24</cp:revision>
  <dcterms:created xsi:type="dcterms:W3CDTF">2024-03-26T16:02:27Z</dcterms:created>
  <dcterms:modified xsi:type="dcterms:W3CDTF">2024-03-27T14:27:27Z</dcterms:modified>
</cp:coreProperties>
</file>