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5"/>
  </p:notes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294" r:id="rId20"/>
    <p:sldId id="287" r:id="rId21"/>
    <p:sldId id="288" r:id="rId22"/>
    <p:sldId id="289" r:id="rId23"/>
    <p:sldId id="290" r:id="rId24"/>
    <p:sldId id="291" r:id="rId25"/>
    <p:sldId id="292" r:id="rId26"/>
    <p:sldId id="293" r:id="rId27"/>
    <p:sldId id="281" r:id="rId28"/>
    <p:sldId id="282" r:id="rId29"/>
    <p:sldId id="283" r:id="rId30"/>
    <p:sldId id="284" r:id="rId31"/>
    <p:sldId id="285" r:id="rId32"/>
    <p:sldId id="286" r:id="rId33"/>
    <p:sldId id="257" r:id="rId34"/>
    <p:sldId id="258" r:id="rId35"/>
    <p:sldId id="259" r:id="rId36"/>
    <p:sldId id="261" r:id="rId37"/>
    <p:sldId id="263" r:id="rId38"/>
    <p:sldId id="264"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80" r:id="rId53"/>
    <p:sldId id="279"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03739-AE51-4BE1-A4B9-7529284AD307}" type="datetimeFigureOut">
              <a:rPr lang="zh-CN" altLang="en-US" smtClean="0"/>
              <a:t>2019/7/7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06FA1-4C9A-400F-AC05-823925147B54}" type="slidenum">
              <a:rPr lang="zh-CN" altLang="en-US" smtClean="0"/>
              <a:t>‹#›</a:t>
            </a:fld>
            <a:endParaRPr lang="zh-CN" altLang="en-US"/>
          </a:p>
        </p:txBody>
      </p:sp>
    </p:spTree>
    <p:extLst>
      <p:ext uri="{BB962C8B-B14F-4D97-AF65-F5344CB8AC3E}">
        <p14:creationId xmlns:p14="http://schemas.microsoft.com/office/powerpoint/2010/main" val="3926481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a:ln/>
        </p:spPr>
      </p:sp>
      <p:sp>
        <p:nvSpPr>
          <p:cNvPr id="5122" name="备注占位符 2"/>
          <p:cNvSpPr>
            <a:spLocks noGrp="1"/>
          </p:cNvSpPr>
          <p:nvPr>
            <p:ph type="body"/>
          </p:nvPr>
        </p:nvSpPr>
        <p:spPr>
          <a:ln/>
        </p:spPr>
        <p:txBody>
          <a:bodyPr lIns="91440" tIns="45720" rIns="91440" bIns="45720" anchor="t"/>
          <a:lstStyle/>
          <a:p>
            <a:pPr lvl="0"/>
            <a:endParaRPr lang="zh-CN" altLang="en-US"/>
          </a:p>
        </p:txBody>
      </p:sp>
      <p:sp>
        <p:nvSpPr>
          <p:cNvPr id="51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微软雅黑" panose="020B0503020204020204" charset="-122"/>
              </a:rPr>
              <a:t>19</a:t>
            </a:fld>
            <a:endParaRPr lang="zh-CN" altLang="en-US" sz="1200">
              <a:latin typeface="微软雅黑" panose="020B0503020204020204" charset="-122"/>
            </a:endParaRPr>
          </a:p>
        </p:txBody>
      </p:sp>
    </p:spTree>
    <p:extLst>
      <p:ext uri="{BB962C8B-B14F-4D97-AF65-F5344CB8AC3E}">
        <p14:creationId xmlns:p14="http://schemas.microsoft.com/office/powerpoint/2010/main" val="3004347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ln/>
        </p:spPr>
      </p:sp>
      <p:sp>
        <p:nvSpPr>
          <p:cNvPr id="7170" name="备注占位符 2"/>
          <p:cNvSpPr>
            <a:spLocks noGrp="1"/>
          </p:cNvSpPr>
          <p:nvPr>
            <p:ph type="body"/>
          </p:nvPr>
        </p:nvSpPr>
        <p:spPr>
          <a:ln/>
        </p:spPr>
        <p:txBody>
          <a:bodyPr lIns="91440" tIns="45720" rIns="91440" bIns="45720" anchor="t"/>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微软雅黑" panose="020B0503020204020204" charset="-122"/>
              </a:rPr>
              <a:t>20</a:t>
            </a:fld>
            <a:endParaRPr lang="zh-CN" altLang="en-US" sz="1200">
              <a:latin typeface="微软雅黑" panose="020B0503020204020204" charset="-122"/>
            </a:endParaRPr>
          </a:p>
        </p:txBody>
      </p:sp>
    </p:spTree>
    <p:extLst>
      <p:ext uri="{BB962C8B-B14F-4D97-AF65-F5344CB8AC3E}">
        <p14:creationId xmlns:p14="http://schemas.microsoft.com/office/powerpoint/2010/main" val="1940942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p:cNvSpPr>
          <p:nvPr>
            <p:ph type="sldImg"/>
          </p:nvPr>
        </p:nvSpPr>
        <p:spPr>
          <a:ln/>
        </p:spPr>
      </p:sp>
      <p:sp>
        <p:nvSpPr>
          <p:cNvPr id="9218" name="备注占位符 2"/>
          <p:cNvSpPr>
            <a:spLocks noGrp="1"/>
          </p:cNvSpPr>
          <p:nvPr>
            <p:ph type="body"/>
          </p:nvPr>
        </p:nvSpPr>
        <p:spPr>
          <a:ln/>
        </p:spPr>
        <p:txBody>
          <a:bodyPr lIns="91440" tIns="45720" rIns="91440" bIns="45720" anchor="t"/>
          <a:lstStyle/>
          <a:p>
            <a:pPr lvl="0"/>
            <a:endParaRPr lang="zh-CN" altLang="en-US"/>
          </a:p>
        </p:txBody>
      </p:sp>
      <p:sp>
        <p:nvSpPr>
          <p:cNvPr id="921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微软雅黑" panose="020B0503020204020204" charset="-122"/>
              </a:rPr>
              <a:t>21</a:t>
            </a:fld>
            <a:endParaRPr lang="zh-CN" altLang="en-US" sz="1200">
              <a:latin typeface="微软雅黑" panose="020B0503020204020204" charset="-122"/>
            </a:endParaRPr>
          </a:p>
        </p:txBody>
      </p:sp>
    </p:spTree>
    <p:extLst>
      <p:ext uri="{BB962C8B-B14F-4D97-AF65-F5344CB8AC3E}">
        <p14:creationId xmlns:p14="http://schemas.microsoft.com/office/powerpoint/2010/main" val="387885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a:ln/>
        </p:spPr>
      </p:sp>
      <p:sp>
        <p:nvSpPr>
          <p:cNvPr id="15362" name="备注占位符 2"/>
          <p:cNvSpPr>
            <a:spLocks noGrp="1"/>
          </p:cNvSpPr>
          <p:nvPr>
            <p:ph type="body"/>
          </p:nvPr>
        </p:nvSpPr>
        <p:spPr>
          <a:ln/>
        </p:spPr>
        <p:txBody>
          <a:bodyPr lIns="91440" tIns="45720" rIns="91440" bIns="45720" anchor="t"/>
          <a:lstStyle/>
          <a:p>
            <a:pPr lvl="0"/>
            <a:endParaRPr lang="zh-CN" altLang="en-US"/>
          </a:p>
        </p:txBody>
      </p:sp>
      <p:sp>
        <p:nvSpPr>
          <p:cNvPr id="153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微软雅黑" panose="020B0503020204020204" charset="-122"/>
              </a:rPr>
              <a:t>26</a:t>
            </a:fld>
            <a:endParaRPr lang="zh-CN" altLang="en-US" sz="1200">
              <a:latin typeface="微软雅黑" panose="020B0503020204020204" charset="-122"/>
            </a:endParaRPr>
          </a:p>
        </p:txBody>
      </p:sp>
    </p:spTree>
    <p:extLst>
      <p:ext uri="{BB962C8B-B14F-4D97-AF65-F5344CB8AC3E}">
        <p14:creationId xmlns:p14="http://schemas.microsoft.com/office/powerpoint/2010/main" val="371565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595645F-909D-4707-BE36-1ECE8DD17575}" type="datetimeFigureOut">
              <a:rPr lang="zh-CN" altLang="en-US" smtClean="0"/>
              <a:t>2019/7/7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1FFA9-BEE1-45A8-B078-309B83187338}" type="slidenum">
              <a:rPr lang="zh-CN" altLang="en-US" smtClean="0"/>
              <a:t>‹#›</a:t>
            </a:fld>
            <a:endParaRPr lang="zh-CN" altLang="en-US"/>
          </a:p>
        </p:txBody>
      </p:sp>
    </p:spTree>
    <p:extLst>
      <p:ext uri="{BB962C8B-B14F-4D97-AF65-F5344CB8AC3E}">
        <p14:creationId xmlns:p14="http://schemas.microsoft.com/office/powerpoint/2010/main" val="87582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5645F-909D-4707-BE36-1ECE8DD17575}" type="datetimeFigureOut">
              <a:rPr lang="zh-CN" altLang="en-US" smtClean="0"/>
              <a:t>2019/7/7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1FFA9-BEE1-45A8-B078-309B83187338}" type="slidenum">
              <a:rPr lang="zh-CN" altLang="en-US" smtClean="0"/>
              <a:t>‹#›</a:t>
            </a:fld>
            <a:endParaRPr lang="zh-CN" altLang="en-US"/>
          </a:p>
        </p:txBody>
      </p:sp>
    </p:spTree>
    <p:extLst>
      <p:ext uri="{BB962C8B-B14F-4D97-AF65-F5344CB8AC3E}">
        <p14:creationId xmlns:p14="http://schemas.microsoft.com/office/powerpoint/2010/main" val="258854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5645F-909D-4707-BE36-1ECE8DD17575}" type="datetimeFigureOut">
              <a:rPr lang="zh-CN" altLang="en-US" smtClean="0"/>
              <a:t>2019/7/7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1FFA9-BEE1-45A8-B078-309B83187338}" type="slidenum">
              <a:rPr lang="zh-CN" altLang="en-US" smtClean="0"/>
              <a:t>‹#›</a:t>
            </a:fld>
            <a:endParaRPr lang="zh-CN" altLang="en-US"/>
          </a:p>
        </p:txBody>
      </p:sp>
    </p:spTree>
    <p:extLst>
      <p:ext uri="{BB962C8B-B14F-4D97-AF65-F5344CB8AC3E}">
        <p14:creationId xmlns:p14="http://schemas.microsoft.com/office/powerpoint/2010/main" val="143518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5645F-909D-4707-BE36-1ECE8DD17575}" type="datetimeFigureOut">
              <a:rPr lang="zh-CN" altLang="en-US" smtClean="0"/>
              <a:t>2019/7/7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1FFA9-BEE1-45A8-B078-309B83187338}" type="slidenum">
              <a:rPr lang="zh-CN" altLang="en-US" smtClean="0"/>
              <a:t>‹#›</a:t>
            </a:fld>
            <a:endParaRPr lang="zh-CN" altLang="en-US"/>
          </a:p>
        </p:txBody>
      </p:sp>
    </p:spTree>
    <p:extLst>
      <p:ext uri="{BB962C8B-B14F-4D97-AF65-F5344CB8AC3E}">
        <p14:creationId xmlns:p14="http://schemas.microsoft.com/office/powerpoint/2010/main" val="71885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595645F-909D-4707-BE36-1ECE8DD17575}" type="datetimeFigureOut">
              <a:rPr lang="zh-CN" altLang="en-US" smtClean="0"/>
              <a:t>2019/7/7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1FFA9-BEE1-45A8-B078-309B83187338}" type="slidenum">
              <a:rPr lang="zh-CN" altLang="en-US" smtClean="0"/>
              <a:t>‹#›</a:t>
            </a:fld>
            <a:endParaRPr lang="zh-CN" altLang="en-US"/>
          </a:p>
        </p:txBody>
      </p:sp>
    </p:spTree>
    <p:extLst>
      <p:ext uri="{BB962C8B-B14F-4D97-AF65-F5344CB8AC3E}">
        <p14:creationId xmlns:p14="http://schemas.microsoft.com/office/powerpoint/2010/main" val="354266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95645F-909D-4707-BE36-1ECE8DD17575}" type="datetimeFigureOut">
              <a:rPr lang="zh-CN" altLang="en-US" smtClean="0"/>
              <a:t>2019/7/7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51FFA9-BEE1-45A8-B078-309B83187338}" type="slidenum">
              <a:rPr lang="zh-CN" altLang="en-US" smtClean="0"/>
              <a:t>‹#›</a:t>
            </a:fld>
            <a:endParaRPr lang="zh-CN" altLang="en-US"/>
          </a:p>
        </p:txBody>
      </p:sp>
    </p:spTree>
    <p:extLst>
      <p:ext uri="{BB962C8B-B14F-4D97-AF65-F5344CB8AC3E}">
        <p14:creationId xmlns:p14="http://schemas.microsoft.com/office/powerpoint/2010/main" val="331359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595645F-909D-4707-BE36-1ECE8DD17575}" type="datetimeFigureOut">
              <a:rPr lang="zh-CN" altLang="en-US" smtClean="0"/>
              <a:t>2019/7/7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51FFA9-BEE1-45A8-B078-309B83187338}" type="slidenum">
              <a:rPr lang="zh-CN" altLang="en-US" smtClean="0"/>
              <a:t>‹#›</a:t>
            </a:fld>
            <a:endParaRPr lang="zh-CN" altLang="en-US"/>
          </a:p>
        </p:txBody>
      </p:sp>
    </p:spTree>
    <p:extLst>
      <p:ext uri="{BB962C8B-B14F-4D97-AF65-F5344CB8AC3E}">
        <p14:creationId xmlns:p14="http://schemas.microsoft.com/office/powerpoint/2010/main" val="408332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95645F-909D-4707-BE36-1ECE8DD17575}" type="datetimeFigureOut">
              <a:rPr lang="zh-CN" altLang="en-US" smtClean="0"/>
              <a:t>2019/7/7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1FFA9-BEE1-45A8-B078-309B83187338}" type="slidenum">
              <a:rPr lang="zh-CN" altLang="en-US" smtClean="0"/>
              <a:t>‹#›</a:t>
            </a:fld>
            <a:endParaRPr lang="zh-CN" altLang="en-US"/>
          </a:p>
        </p:txBody>
      </p:sp>
    </p:spTree>
    <p:extLst>
      <p:ext uri="{BB962C8B-B14F-4D97-AF65-F5344CB8AC3E}">
        <p14:creationId xmlns:p14="http://schemas.microsoft.com/office/powerpoint/2010/main" val="163052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95645F-909D-4707-BE36-1ECE8DD17575}" type="datetimeFigureOut">
              <a:rPr lang="zh-CN" altLang="en-US" smtClean="0"/>
              <a:t>2019/7/7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1FFA9-BEE1-45A8-B078-309B83187338}" type="slidenum">
              <a:rPr lang="zh-CN" altLang="en-US" smtClean="0"/>
              <a:t>‹#›</a:t>
            </a:fld>
            <a:endParaRPr lang="zh-CN" altLang="en-US"/>
          </a:p>
        </p:txBody>
      </p:sp>
    </p:spTree>
    <p:extLst>
      <p:ext uri="{BB962C8B-B14F-4D97-AF65-F5344CB8AC3E}">
        <p14:creationId xmlns:p14="http://schemas.microsoft.com/office/powerpoint/2010/main" val="415152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95645F-909D-4707-BE36-1ECE8DD17575}" type="datetimeFigureOut">
              <a:rPr lang="zh-CN" altLang="en-US" smtClean="0"/>
              <a:t>2019/7/7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51FFA9-BEE1-45A8-B078-309B83187338}" type="slidenum">
              <a:rPr lang="zh-CN" altLang="en-US" smtClean="0"/>
              <a:t>‹#›</a:t>
            </a:fld>
            <a:endParaRPr lang="zh-CN" altLang="en-US"/>
          </a:p>
        </p:txBody>
      </p:sp>
    </p:spTree>
    <p:extLst>
      <p:ext uri="{BB962C8B-B14F-4D97-AF65-F5344CB8AC3E}">
        <p14:creationId xmlns:p14="http://schemas.microsoft.com/office/powerpoint/2010/main" val="41931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95645F-909D-4707-BE36-1ECE8DD17575}" type="datetimeFigureOut">
              <a:rPr lang="zh-CN" altLang="en-US" smtClean="0"/>
              <a:t>2019/7/7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51FFA9-BEE1-45A8-B078-309B83187338}" type="slidenum">
              <a:rPr lang="zh-CN" altLang="en-US" smtClean="0"/>
              <a:t>‹#›</a:t>
            </a:fld>
            <a:endParaRPr lang="zh-CN" altLang="en-US"/>
          </a:p>
        </p:txBody>
      </p:sp>
    </p:spTree>
    <p:extLst>
      <p:ext uri="{BB962C8B-B14F-4D97-AF65-F5344CB8AC3E}">
        <p14:creationId xmlns:p14="http://schemas.microsoft.com/office/powerpoint/2010/main" val="236546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5645F-909D-4707-BE36-1ECE8DD17575}" type="datetimeFigureOut">
              <a:rPr lang="zh-CN" altLang="en-US" smtClean="0"/>
              <a:t>2019/7/7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1FFA9-BEE1-45A8-B078-309B83187338}" type="slidenum">
              <a:rPr lang="zh-CN" altLang="en-US" smtClean="0"/>
              <a:t>‹#›</a:t>
            </a:fld>
            <a:endParaRPr lang="zh-CN" altLang="en-US"/>
          </a:p>
        </p:txBody>
      </p:sp>
    </p:spTree>
    <p:extLst>
      <p:ext uri="{BB962C8B-B14F-4D97-AF65-F5344CB8AC3E}">
        <p14:creationId xmlns:p14="http://schemas.microsoft.com/office/powerpoint/2010/main" val="357362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5400" dirty="0" smtClean="0">
                <a:latin typeface="Times New Roman" panose="02020603050405020304" pitchFamily="18" charset="0"/>
                <a:cs typeface="Times New Roman" panose="02020603050405020304" pitchFamily="18" charset="0"/>
              </a:rPr>
              <a:t>Generative Adversarial Network</a:t>
            </a:r>
            <a:br>
              <a:rPr lang="en-US" altLang="zh-CN" sz="5400" dirty="0" smtClean="0">
                <a:latin typeface="Times New Roman" panose="02020603050405020304" pitchFamily="18" charset="0"/>
                <a:cs typeface="Times New Roman" panose="02020603050405020304" pitchFamily="18" charset="0"/>
              </a:rPr>
            </a:br>
            <a:r>
              <a:rPr lang="zh-CN" altLang="en-US" sz="5400" dirty="0">
                <a:latin typeface="宋体" panose="02010600030101010101" pitchFamily="2" charset="-122"/>
                <a:ea typeface="宋体" panose="02010600030101010101" pitchFamily="2" charset="-122"/>
                <a:cs typeface="Times New Roman" panose="02020603050405020304" pitchFamily="18" charset="0"/>
              </a:rPr>
              <a:t>生成</a:t>
            </a:r>
            <a:r>
              <a:rPr lang="zh-CN" altLang="en-US" sz="5400" dirty="0" smtClean="0">
                <a:latin typeface="宋体" panose="02010600030101010101" pitchFamily="2" charset="-122"/>
                <a:ea typeface="宋体" panose="02010600030101010101" pitchFamily="2" charset="-122"/>
                <a:cs typeface="Times New Roman" panose="02020603050405020304" pitchFamily="18" charset="0"/>
              </a:rPr>
              <a:t>式对抗网络</a:t>
            </a:r>
            <a:r>
              <a:rPr lang="en-US" altLang="zh-CN" sz="5400" dirty="0" smtClean="0">
                <a:latin typeface="宋体" panose="02010600030101010101" pitchFamily="2" charset="-122"/>
                <a:ea typeface="宋体" panose="02010600030101010101" pitchFamily="2" charset="-122"/>
                <a:cs typeface="Times New Roman" panose="02020603050405020304" pitchFamily="18" charset="0"/>
              </a:rPr>
              <a:t> </a:t>
            </a:r>
            <a:endParaRPr lang="zh-CN" altLang="en-US" sz="5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副标题 2"/>
          <p:cNvSpPr>
            <a:spLocks noGrp="1"/>
          </p:cNvSpPr>
          <p:nvPr>
            <p:ph type="subTitle" idx="1"/>
          </p:nvPr>
        </p:nvSpPr>
        <p:spPr/>
        <p:txBody>
          <a:bodyPr/>
          <a:lstStyle/>
          <a:p>
            <a:endParaRPr lang="en-US" altLang="zh-CN" dirty="0" smtClean="0"/>
          </a:p>
          <a:p>
            <a:r>
              <a:rPr lang="zh-CN" altLang="en-US" dirty="0">
                <a:latin typeface="宋体" panose="02010600030101010101" pitchFamily="2" charset="-122"/>
                <a:ea typeface="宋体" panose="02010600030101010101" pitchFamily="2" charset="-122"/>
              </a:rPr>
              <a:t>王宗威</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2019/06/30</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84789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2688" y="214313"/>
            <a:ext cx="7239000" cy="838200"/>
          </a:xfrm>
        </p:spPr>
        <p:txBody>
          <a:bodyPr/>
          <a:lstStyle/>
          <a:p>
            <a:pPr algn="ctr">
              <a:defRPr/>
            </a:pPr>
            <a:r>
              <a:rPr kumimoji="1" lang="zh-CN" altLang="en-US" dirty="0">
                <a:latin typeface="宋体" panose="02010600030101010101" pitchFamily="2" charset="-122"/>
                <a:ea typeface="宋体" panose="02010600030101010101" pitchFamily="2" charset="-122"/>
              </a:rPr>
              <a:t>整群采样</a:t>
            </a:r>
          </a:p>
        </p:txBody>
      </p:sp>
      <p:sp>
        <p:nvSpPr>
          <p:cNvPr id="15362" name="内容占位符 2"/>
          <p:cNvSpPr>
            <a:spLocks noGrp="1" noChangeArrowheads="1"/>
          </p:cNvSpPr>
          <p:nvPr>
            <p:ph idx="1"/>
          </p:nvPr>
        </p:nvSpPr>
        <p:spPr/>
        <p:txBody>
          <a:bodyPr/>
          <a:lstStyle/>
          <a:p>
            <a:r>
              <a:rPr lang="zh-CN" altLang="zh-CN" sz="3200">
                <a:latin typeface="宋体" panose="02010600030101010101" pitchFamily="2" charset="-122"/>
                <a:ea typeface="宋体" panose="02010600030101010101" pitchFamily="2" charset="-122"/>
              </a:rPr>
              <a:t>将总体中若干个单位合并为组，抽样时直接抽取群，然后对中选群中的所有单位全部实施调查，抽样时只需群的抽样框，可简化工作量，缺点是估计的精度较差。</a:t>
            </a:r>
          </a:p>
        </p:txBody>
      </p:sp>
    </p:spTree>
    <p:extLst>
      <p:ext uri="{BB962C8B-B14F-4D97-AF65-F5344CB8AC3E}">
        <p14:creationId xmlns:p14="http://schemas.microsoft.com/office/powerpoint/2010/main" val="276177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2688" y="214313"/>
            <a:ext cx="7239000" cy="838200"/>
          </a:xfrm>
        </p:spPr>
        <p:txBody>
          <a:bodyPr/>
          <a:lstStyle/>
          <a:p>
            <a:pPr algn="ctr">
              <a:defRPr/>
            </a:pPr>
            <a:r>
              <a:rPr kumimoji="1" lang="zh-CN" altLang="en-US" dirty="0">
                <a:latin typeface="宋体" panose="02010600030101010101" pitchFamily="2" charset="-122"/>
                <a:ea typeface="宋体" panose="02010600030101010101" pitchFamily="2" charset="-122"/>
              </a:rPr>
              <a:t>整群采样举例</a:t>
            </a:r>
          </a:p>
        </p:txBody>
      </p:sp>
      <p:sp>
        <p:nvSpPr>
          <p:cNvPr id="16386" name="内容占位符 2"/>
          <p:cNvSpPr>
            <a:spLocks noGrp="1" noChangeArrowheads="1"/>
          </p:cNvSpPr>
          <p:nvPr>
            <p:ph idx="1"/>
          </p:nvPr>
        </p:nvSpPr>
        <p:spPr/>
        <p:txBody>
          <a:bodyPr/>
          <a:lstStyle/>
          <a:p>
            <a:r>
              <a:rPr lang="zh-CN" altLang="zh-CN" sz="3200">
                <a:latin typeface="宋体" panose="02010600030101010101" pitchFamily="2" charset="-122"/>
                <a:ea typeface="宋体" panose="02010600030101010101" pitchFamily="2" charset="-122"/>
              </a:rPr>
              <a:t>检验某种零件的质量时，不是逐个抽取零件，而是随机抽若干盒 (每盒装有若干个零件)，对所抽各盒零件进行全面检验。</a:t>
            </a:r>
          </a:p>
        </p:txBody>
      </p:sp>
    </p:spTree>
    <p:extLst>
      <p:ext uri="{BB962C8B-B14F-4D97-AF65-F5344CB8AC3E}">
        <p14:creationId xmlns:p14="http://schemas.microsoft.com/office/powerpoint/2010/main" val="157323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2688" y="214313"/>
            <a:ext cx="7239000" cy="838200"/>
          </a:xfrm>
        </p:spPr>
        <p:txBody>
          <a:bodyPr/>
          <a:lstStyle/>
          <a:p>
            <a:pPr algn="ctr">
              <a:defRPr/>
            </a:pPr>
            <a:r>
              <a:rPr kumimoji="1" lang="zh-CN" altLang="en-US" dirty="0">
                <a:latin typeface="宋体" panose="02010600030101010101" pitchFamily="2" charset="-122"/>
                <a:ea typeface="宋体" panose="02010600030101010101" pitchFamily="2" charset="-122"/>
              </a:rPr>
              <a:t>图像采样</a:t>
            </a:r>
          </a:p>
        </p:txBody>
      </p:sp>
      <p:sp>
        <p:nvSpPr>
          <p:cNvPr id="17410" name="内容占位符 2"/>
          <p:cNvSpPr>
            <a:spLocks noGrp="1" noChangeArrowheads="1"/>
          </p:cNvSpPr>
          <p:nvPr>
            <p:ph idx="1"/>
          </p:nvPr>
        </p:nvSpPr>
        <p:spPr/>
        <p:txBody>
          <a:bodyPr/>
          <a:lstStyle/>
          <a:p>
            <a:r>
              <a:rPr lang="zh-CN" altLang="zh-CN" sz="3200">
                <a:latin typeface="宋体" panose="02010600030101010101" pitchFamily="2" charset="-122"/>
                <a:ea typeface="宋体" panose="02010600030101010101" pitchFamily="2" charset="-122"/>
              </a:rPr>
              <a:t>在图像区域的一些特定位置上取出图像的亮度值（或色度值），以此作为原图像的一种替代，这一过程就称作图像的采样，而每一个采样的位置称为采样点，该点的亮度值（或色度值）就是抽样值。</a:t>
            </a:r>
          </a:p>
        </p:txBody>
      </p:sp>
    </p:spTree>
    <p:extLst>
      <p:ext uri="{BB962C8B-B14F-4D97-AF65-F5344CB8AC3E}">
        <p14:creationId xmlns:p14="http://schemas.microsoft.com/office/powerpoint/2010/main" val="310124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ctrTitle"/>
          </p:nvPr>
        </p:nvSpPr>
        <p:spPr>
          <a:xfrm>
            <a:off x="3143250" y="1700213"/>
            <a:ext cx="5791200" cy="1143000"/>
          </a:xfrm>
        </p:spPr>
        <p:txBody>
          <a:bodyPr>
            <a:prstTxWarp prst="textNoShape">
              <a:avLst/>
            </a:prstTxWarp>
          </a:bodyPr>
          <a:lstStyle/>
          <a:p>
            <a:pPr eaLnBrk="1" hangingPunct="1"/>
            <a:r>
              <a:rPr lang="zh-CN" altLang="en-US" smtClean="0">
                <a:latin typeface="宋体" panose="02010600030101010101" pitchFamily="2" charset="-122"/>
                <a:ea typeface="宋体" panose="02010600030101010101" pitchFamily="2" charset="-122"/>
              </a:rPr>
              <a:t>抽样数据方式</a:t>
            </a:r>
          </a:p>
        </p:txBody>
      </p:sp>
      <p:sp>
        <p:nvSpPr>
          <p:cNvPr id="18434" name="Rectangle 3"/>
          <p:cNvSpPr>
            <a:spLocks noGrp="1" noChangeArrowheads="1"/>
          </p:cNvSpPr>
          <p:nvPr>
            <p:ph type="subTitle" idx="1"/>
          </p:nvPr>
        </p:nvSpPr>
        <p:spPr>
          <a:xfrm>
            <a:off x="3143250" y="3573464"/>
            <a:ext cx="6548438" cy="2473325"/>
          </a:xfrm>
        </p:spPr>
        <p:txBody>
          <a:bodyPr/>
          <a:lstStyle/>
          <a:p>
            <a:pPr algn="l" eaLnBrk="1" hangingPunct="1"/>
            <a:r>
              <a:rPr lang="en-US" altLang="zh-CN" sz="3200">
                <a:latin typeface="宋体" panose="02010600030101010101" pitchFamily="2" charset="-122"/>
                <a:ea typeface="宋体" panose="02010600030101010101" pitchFamily="2" charset="-122"/>
              </a:rPr>
              <a:t>1.</a:t>
            </a:r>
            <a:r>
              <a:rPr lang="zh-CN" altLang="en-US" sz="3200">
                <a:latin typeface="宋体" panose="02010600030101010101" pitchFamily="2" charset="-122"/>
                <a:ea typeface="宋体" panose="02010600030101010101" pitchFamily="2" charset="-122"/>
              </a:rPr>
              <a:t>留出法（hold-out）</a:t>
            </a:r>
          </a:p>
          <a:p>
            <a:pPr algn="l" eaLnBrk="1" hangingPunct="1"/>
            <a:r>
              <a:rPr lang="en-US" altLang="zh-CN" sz="3200">
                <a:latin typeface="宋体" panose="02010600030101010101" pitchFamily="2" charset="-122"/>
                <a:ea typeface="宋体" panose="02010600030101010101" pitchFamily="2" charset="-122"/>
              </a:rPr>
              <a:t>2.交叉验证法（cross validation）</a:t>
            </a:r>
          </a:p>
          <a:p>
            <a:pPr algn="l" eaLnBrk="1" hangingPunct="1"/>
            <a:r>
              <a:rPr lang="en-US" altLang="zh-CN" sz="3200">
                <a:latin typeface="宋体" panose="02010600030101010101" pitchFamily="2" charset="-122"/>
                <a:ea typeface="宋体" panose="02010600030101010101" pitchFamily="2" charset="-122"/>
              </a:rPr>
              <a:t>3.自助法</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bootstrapping</a:t>
            </a:r>
            <a:r>
              <a:rPr lang="zh-CN" altLang="en-US" sz="320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41666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2688" y="214313"/>
            <a:ext cx="7239000" cy="838200"/>
          </a:xfrm>
        </p:spPr>
        <p:txBody>
          <a:bodyPr/>
          <a:lstStyle/>
          <a:p>
            <a:pPr algn="ctr">
              <a:defRPr/>
            </a:pPr>
            <a:r>
              <a:rPr kumimoji="1" lang="zh-CN" altLang="en-US" dirty="0">
                <a:latin typeface="宋体" panose="02010600030101010101" pitchFamily="2" charset="-122"/>
                <a:ea typeface="宋体" panose="02010600030101010101" pitchFamily="2" charset="-122"/>
              </a:rPr>
              <a:t>留出法</a:t>
            </a:r>
          </a:p>
        </p:txBody>
      </p:sp>
      <p:sp>
        <p:nvSpPr>
          <p:cNvPr id="19458" name="内容占位符 2"/>
          <p:cNvSpPr>
            <a:spLocks noGrp="1" noChangeArrowheads="1"/>
          </p:cNvSpPr>
          <p:nvPr>
            <p:ph idx="1"/>
          </p:nvPr>
        </p:nvSpPr>
        <p:spPr>
          <a:xfrm>
            <a:off x="2514600" y="1447801"/>
            <a:ext cx="7467600" cy="5057775"/>
          </a:xfrm>
        </p:spPr>
        <p:txBody>
          <a:bodyPr/>
          <a:lstStyle/>
          <a:p>
            <a:r>
              <a:rPr lang="zh-CN" altLang="zh-CN" sz="3200">
                <a:latin typeface="宋体" panose="02010600030101010101" pitchFamily="2" charset="-122"/>
                <a:ea typeface="宋体" panose="02010600030101010101" pitchFamily="2" charset="-122"/>
              </a:rPr>
              <a:t>留出法直接将数据集</a:t>
            </a:r>
            <a:r>
              <a:rPr lang="en-US" altLang="zh-CN" sz="3200">
                <a:latin typeface="宋体" panose="02010600030101010101" pitchFamily="2" charset="-122"/>
                <a:ea typeface="宋体" panose="02010600030101010101" pitchFamily="2" charset="-122"/>
              </a:rPr>
              <a:t>D</a:t>
            </a:r>
            <a:r>
              <a:rPr lang="zh-CN" altLang="en-US" sz="3200">
                <a:latin typeface="宋体" panose="02010600030101010101" pitchFamily="2" charset="-122"/>
                <a:ea typeface="宋体" panose="02010600030101010101" pitchFamily="2" charset="-122"/>
              </a:rPr>
              <a:t>划分为两个互斥的集合，其中一个集合作为训练集</a:t>
            </a:r>
            <a:r>
              <a:rPr lang="en-US" altLang="zh-CN" sz="3200">
                <a:latin typeface="宋体" panose="02010600030101010101" pitchFamily="2" charset="-122"/>
                <a:ea typeface="宋体" panose="02010600030101010101" pitchFamily="2" charset="-122"/>
              </a:rPr>
              <a:t>S</a:t>
            </a:r>
            <a:r>
              <a:rPr lang="zh-CN" altLang="en-US" sz="3200">
                <a:latin typeface="宋体" panose="02010600030101010101" pitchFamily="2" charset="-122"/>
                <a:ea typeface="宋体" panose="02010600030101010101" pitchFamily="2" charset="-122"/>
              </a:rPr>
              <a:t>，另一个作为测试集</a:t>
            </a:r>
            <a:r>
              <a:rPr lang="en-US" altLang="zh-CN" sz="3200">
                <a:latin typeface="宋体" panose="02010600030101010101" pitchFamily="2" charset="-122"/>
                <a:ea typeface="宋体" panose="02010600030101010101" pitchFamily="2" charset="-122"/>
              </a:rPr>
              <a:t>T</a:t>
            </a:r>
            <a:r>
              <a:rPr lang="zh-CN" altLang="en-US" sz="3200">
                <a:latin typeface="宋体" panose="02010600030101010101" pitchFamily="2" charset="-122"/>
                <a:ea typeface="宋体" panose="02010600030101010101" pitchFamily="2" charset="-122"/>
              </a:rPr>
              <a:t>，在</a:t>
            </a:r>
            <a:r>
              <a:rPr lang="en-US" altLang="zh-CN" sz="3200">
                <a:latin typeface="宋体" panose="02010600030101010101" pitchFamily="2" charset="-122"/>
                <a:ea typeface="宋体" panose="02010600030101010101" pitchFamily="2" charset="-122"/>
              </a:rPr>
              <a:t>S</a:t>
            </a:r>
            <a:r>
              <a:rPr lang="zh-CN" altLang="en-US" sz="3200">
                <a:latin typeface="宋体" panose="02010600030101010101" pitchFamily="2" charset="-122"/>
                <a:ea typeface="宋体" panose="02010600030101010101" pitchFamily="2" charset="-122"/>
              </a:rPr>
              <a:t>上训练出模型后，用</a:t>
            </a:r>
            <a:r>
              <a:rPr lang="en-US" altLang="zh-CN" sz="3200">
                <a:latin typeface="宋体" panose="02010600030101010101" pitchFamily="2" charset="-122"/>
                <a:ea typeface="宋体" panose="02010600030101010101" pitchFamily="2" charset="-122"/>
              </a:rPr>
              <a:t>T</a:t>
            </a:r>
            <a:r>
              <a:rPr lang="zh-CN" altLang="en-US" sz="3200">
                <a:latin typeface="宋体" panose="02010600030101010101" pitchFamily="2" charset="-122"/>
                <a:ea typeface="宋体" panose="02010600030101010101" pitchFamily="2" charset="-122"/>
              </a:rPr>
              <a:t>来评估其测试误差，作为对泛化误差的估计。</a:t>
            </a:r>
          </a:p>
          <a:p>
            <a:r>
              <a:rPr lang="zh-CN" altLang="en-US" sz="3200">
                <a:latin typeface="宋体" panose="02010600030101010101" pitchFamily="2" charset="-122"/>
                <a:ea typeface="宋体" panose="02010600030101010101" pitchFamily="2" charset="-122"/>
              </a:rPr>
              <a:t>需要注意的是，训练</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测试集的划分要尽可能保持数据分布的一致性。如果从采样的角度来看待数据集的划分过程，则保留类别比例的采样方式通常称为</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分层采样</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69962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2688" y="214313"/>
            <a:ext cx="7239000" cy="838200"/>
          </a:xfrm>
        </p:spPr>
        <p:txBody>
          <a:bodyPr/>
          <a:lstStyle/>
          <a:p>
            <a:pPr algn="ctr">
              <a:defRPr/>
            </a:pPr>
            <a:r>
              <a:rPr kumimoji="1" lang="zh-CN" altLang="en-US" dirty="0">
                <a:latin typeface="宋体" panose="02010600030101010101" pitchFamily="2" charset="-122"/>
                <a:ea typeface="宋体" panose="02010600030101010101" pitchFamily="2" charset="-122"/>
              </a:rPr>
              <a:t>交叉验证法</a:t>
            </a:r>
          </a:p>
        </p:txBody>
      </p:sp>
      <p:sp>
        <p:nvSpPr>
          <p:cNvPr id="20482" name="内容占位符 2"/>
          <p:cNvSpPr>
            <a:spLocks noGrp="1" noChangeArrowheads="1"/>
          </p:cNvSpPr>
          <p:nvPr>
            <p:ph idx="1"/>
          </p:nvPr>
        </p:nvSpPr>
        <p:spPr>
          <a:xfrm>
            <a:off x="2514600" y="1447801"/>
            <a:ext cx="7467600" cy="5057775"/>
          </a:xfrm>
        </p:spPr>
        <p:txBody>
          <a:bodyPr/>
          <a:lstStyle/>
          <a:p>
            <a:r>
              <a:rPr lang="zh-CN" altLang="en-US" sz="3200">
                <a:latin typeface="宋体" panose="02010600030101010101" pitchFamily="2" charset="-122"/>
                <a:ea typeface="宋体" panose="02010600030101010101" pitchFamily="2" charset="-122"/>
              </a:rPr>
              <a:t>交叉验证法先将数据集</a:t>
            </a:r>
            <a:r>
              <a:rPr lang="en-US" altLang="zh-CN" sz="3200">
                <a:latin typeface="宋体" panose="02010600030101010101" pitchFamily="2" charset="-122"/>
                <a:ea typeface="宋体" panose="02010600030101010101" pitchFamily="2" charset="-122"/>
              </a:rPr>
              <a:t>D</a:t>
            </a:r>
            <a:r>
              <a:rPr lang="zh-CN" altLang="en-US" sz="3200">
                <a:latin typeface="宋体" panose="02010600030101010101" pitchFamily="2" charset="-122"/>
                <a:ea typeface="宋体" panose="02010600030101010101" pitchFamily="2" charset="-122"/>
              </a:rPr>
              <a:t>划分为</a:t>
            </a:r>
            <a:r>
              <a:rPr lang="en-US" altLang="zh-CN" sz="3200">
                <a:latin typeface="宋体" panose="02010600030101010101" pitchFamily="2" charset="-122"/>
                <a:ea typeface="宋体" panose="02010600030101010101" pitchFamily="2" charset="-122"/>
              </a:rPr>
              <a:t>k</a:t>
            </a:r>
            <a:r>
              <a:rPr lang="zh-CN" altLang="en-US" sz="3200">
                <a:latin typeface="宋体" panose="02010600030101010101" pitchFamily="2" charset="-122"/>
                <a:ea typeface="宋体" panose="02010600030101010101" pitchFamily="2" charset="-122"/>
              </a:rPr>
              <a:t>个大小相似的互斥子集，每个子集</a:t>
            </a:r>
            <a:r>
              <a:rPr lang="en-US" altLang="zh-CN" sz="3200">
                <a:latin typeface="宋体" panose="02010600030101010101" pitchFamily="2" charset="-122"/>
                <a:ea typeface="宋体" panose="02010600030101010101" pitchFamily="2" charset="-122"/>
              </a:rPr>
              <a:t>D</a:t>
            </a:r>
            <a:r>
              <a:rPr lang="en-US" altLang="zh-CN" sz="3200" baseline="-25000">
                <a:latin typeface="宋体" panose="02010600030101010101" pitchFamily="2" charset="-122"/>
                <a:ea typeface="宋体" panose="02010600030101010101" pitchFamily="2" charset="-122"/>
              </a:rPr>
              <a:t>i</a:t>
            </a:r>
            <a:r>
              <a:rPr lang="zh-CN" altLang="en-US" sz="3200">
                <a:latin typeface="宋体" panose="02010600030101010101" pitchFamily="2" charset="-122"/>
                <a:ea typeface="宋体" panose="02010600030101010101" pitchFamily="2" charset="-122"/>
              </a:rPr>
              <a:t>都尽可能保持数据分布的一致性，即从</a:t>
            </a:r>
            <a:r>
              <a:rPr lang="en-US" altLang="zh-CN" sz="3200">
                <a:latin typeface="宋体" panose="02010600030101010101" pitchFamily="2" charset="-122"/>
                <a:ea typeface="宋体" panose="02010600030101010101" pitchFamily="2" charset="-122"/>
              </a:rPr>
              <a:t>D</a:t>
            </a:r>
            <a:r>
              <a:rPr lang="zh-CN" altLang="en-US" sz="3200">
                <a:latin typeface="宋体" panose="02010600030101010101" pitchFamily="2" charset="-122"/>
                <a:ea typeface="宋体" panose="02010600030101010101" pitchFamily="2" charset="-122"/>
              </a:rPr>
              <a:t>中通过分层采样得到。然后，每次用</a:t>
            </a:r>
            <a:r>
              <a:rPr lang="en-US" altLang="zh-CN" sz="3200">
                <a:latin typeface="宋体" panose="02010600030101010101" pitchFamily="2" charset="-122"/>
                <a:ea typeface="宋体" panose="02010600030101010101" pitchFamily="2" charset="-122"/>
              </a:rPr>
              <a:t>k-1</a:t>
            </a:r>
            <a:r>
              <a:rPr lang="zh-CN" altLang="en-US" sz="3200">
                <a:latin typeface="宋体" panose="02010600030101010101" pitchFamily="2" charset="-122"/>
                <a:ea typeface="宋体" panose="02010600030101010101" pitchFamily="2" charset="-122"/>
              </a:rPr>
              <a:t>个子集的并集作为训练集，余下的那个子集作为测试集。</a:t>
            </a:r>
          </a:p>
        </p:txBody>
      </p:sp>
    </p:spTree>
    <p:extLst>
      <p:ext uri="{BB962C8B-B14F-4D97-AF65-F5344CB8AC3E}">
        <p14:creationId xmlns:p14="http://schemas.microsoft.com/office/powerpoint/2010/main" val="296228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2688" y="214313"/>
            <a:ext cx="7239000" cy="838200"/>
          </a:xfrm>
        </p:spPr>
        <p:txBody>
          <a:bodyPr/>
          <a:lstStyle/>
          <a:p>
            <a:pPr algn="ctr">
              <a:defRPr/>
            </a:pPr>
            <a:r>
              <a:rPr kumimoji="1" lang="zh-CN" altLang="en-US" dirty="0">
                <a:latin typeface="宋体" panose="02010600030101010101" pitchFamily="2" charset="-122"/>
                <a:ea typeface="宋体" panose="02010600030101010101" pitchFamily="2" charset="-122"/>
              </a:rPr>
              <a:t>自助法</a:t>
            </a:r>
          </a:p>
        </p:txBody>
      </p:sp>
      <p:sp>
        <p:nvSpPr>
          <p:cNvPr id="21506" name="内容占位符 2"/>
          <p:cNvSpPr>
            <a:spLocks noGrp="1" noChangeArrowheads="1"/>
          </p:cNvSpPr>
          <p:nvPr>
            <p:ph idx="1"/>
          </p:nvPr>
        </p:nvSpPr>
        <p:spPr>
          <a:xfrm>
            <a:off x="2514600" y="1447801"/>
            <a:ext cx="7467600" cy="5057775"/>
          </a:xfrm>
        </p:spPr>
        <p:txBody>
          <a:bodyPr/>
          <a:lstStyle/>
          <a:p>
            <a:r>
              <a:rPr lang="zh-CN" altLang="en-US" sz="3200">
                <a:latin typeface="宋体" panose="02010600030101010101" pitchFamily="2" charset="-122"/>
                <a:ea typeface="宋体" panose="02010600030101010101" pitchFamily="2" charset="-122"/>
              </a:rPr>
              <a:t>在留出法和交叉验证法中，由于保留了一部分样本用于测试，因此实际评估的模型所使用的数据集比</a:t>
            </a:r>
            <a:r>
              <a:rPr lang="en-US" altLang="zh-CN" sz="3200">
                <a:latin typeface="宋体" panose="02010600030101010101" pitchFamily="2" charset="-122"/>
                <a:ea typeface="宋体" panose="02010600030101010101" pitchFamily="2" charset="-122"/>
              </a:rPr>
              <a:t>D</a:t>
            </a:r>
            <a:r>
              <a:rPr lang="zh-CN" altLang="en-US" sz="3200">
                <a:latin typeface="宋体" panose="02010600030101010101" pitchFamily="2" charset="-122"/>
                <a:ea typeface="宋体" panose="02010600030101010101" pitchFamily="2" charset="-122"/>
              </a:rPr>
              <a:t>小，这必然会引入一些因训练样本规模不同而导致的估计偏差。留一法受训练样本规模变化的影响较小，但计算复杂度又太高了。</a:t>
            </a:r>
          </a:p>
        </p:txBody>
      </p:sp>
    </p:spTree>
    <p:extLst>
      <p:ext uri="{BB962C8B-B14F-4D97-AF65-F5344CB8AC3E}">
        <p14:creationId xmlns:p14="http://schemas.microsoft.com/office/powerpoint/2010/main" val="290287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2688" y="214313"/>
            <a:ext cx="7239000" cy="838200"/>
          </a:xfrm>
        </p:spPr>
        <p:txBody>
          <a:bodyPr/>
          <a:lstStyle/>
          <a:p>
            <a:pPr algn="ctr">
              <a:defRPr/>
            </a:pPr>
            <a:r>
              <a:rPr kumimoji="1" lang="zh-CN" altLang="en-US" dirty="0">
                <a:latin typeface="宋体" panose="02010600030101010101" pitchFamily="2" charset="-122"/>
                <a:ea typeface="宋体" panose="02010600030101010101" pitchFamily="2" charset="-122"/>
              </a:rPr>
              <a:t>自助法</a:t>
            </a:r>
          </a:p>
        </p:txBody>
      </p:sp>
      <p:sp>
        <p:nvSpPr>
          <p:cNvPr id="22530" name="内容占位符 2"/>
          <p:cNvSpPr>
            <a:spLocks noGrp="1" noChangeArrowheads="1"/>
          </p:cNvSpPr>
          <p:nvPr>
            <p:ph idx="1"/>
          </p:nvPr>
        </p:nvSpPr>
        <p:spPr>
          <a:xfrm>
            <a:off x="2514600" y="1447801"/>
            <a:ext cx="7467600" cy="5057775"/>
          </a:xfrm>
        </p:spPr>
        <p:txBody>
          <a:bodyPr/>
          <a:lstStyle/>
          <a:p>
            <a:r>
              <a:rPr lang="zh-CN" altLang="en-US" sz="3200">
                <a:latin typeface="宋体" panose="02010600030101010101" pitchFamily="2" charset="-122"/>
                <a:ea typeface="宋体" panose="02010600030101010101" pitchFamily="2" charset="-122"/>
              </a:rPr>
              <a:t>给定包含</a:t>
            </a:r>
            <a:r>
              <a:rPr lang="en-US" altLang="zh-CN" sz="3200">
                <a:latin typeface="宋体" panose="02010600030101010101" pitchFamily="2" charset="-122"/>
                <a:ea typeface="宋体" panose="02010600030101010101" pitchFamily="2" charset="-122"/>
              </a:rPr>
              <a:t>m</a:t>
            </a:r>
            <a:r>
              <a:rPr lang="zh-CN" altLang="en-US" sz="3200">
                <a:latin typeface="宋体" panose="02010600030101010101" pitchFamily="2" charset="-122"/>
                <a:ea typeface="宋体" panose="02010600030101010101" pitchFamily="2" charset="-122"/>
              </a:rPr>
              <a:t>个样本的数据集，我们对它采样产生数据集</a:t>
            </a:r>
            <a:r>
              <a:rPr lang="en-US" altLang="zh-CN" sz="3200">
                <a:latin typeface="宋体" panose="02010600030101010101" pitchFamily="2" charset="-122"/>
                <a:ea typeface="宋体" panose="02010600030101010101" pitchFamily="2" charset="-122"/>
              </a:rPr>
              <a:t>D'</a:t>
            </a:r>
            <a:r>
              <a:rPr lang="zh-CN" altLang="en-US" sz="3200">
                <a:latin typeface="宋体" panose="02010600030101010101" pitchFamily="2" charset="-122"/>
                <a:ea typeface="宋体" panose="02010600030101010101" pitchFamily="2" charset="-122"/>
              </a:rPr>
              <a:t>：从</a:t>
            </a:r>
            <a:r>
              <a:rPr lang="en-US" altLang="zh-CN" sz="3200">
                <a:latin typeface="宋体" panose="02010600030101010101" pitchFamily="2" charset="-122"/>
                <a:ea typeface="宋体" panose="02010600030101010101" pitchFamily="2" charset="-122"/>
              </a:rPr>
              <a:t>D</a:t>
            </a:r>
            <a:r>
              <a:rPr lang="zh-CN" altLang="en-US" sz="3200">
                <a:latin typeface="宋体" panose="02010600030101010101" pitchFamily="2" charset="-122"/>
                <a:ea typeface="宋体" panose="02010600030101010101" pitchFamily="2" charset="-122"/>
              </a:rPr>
              <a:t>进行</a:t>
            </a:r>
            <a:r>
              <a:rPr lang="en-US" altLang="zh-CN" sz="3200">
                <a:latin typeface="宋体" panose="02010600030101010101" pitchFamily="2" charset="-122"/>
                <a:ea typeface="宋体" panose="02010600030101010101" pitchFamily="2" charset="-122"/>
              </a:rPr>
              <a:t>m</a:t>
            </a:r>
            <a:r>
              <a:rPr lang="zh-CN" altLang="en-US" sz="3200">
                <a:latin typeface="宋体" panose="02010600030101010101" pitchFamily="2" charset="-122"/>
                <a:ea typeface="宋体" panose="02010600030101010101" pitchFamily="2" charset="-122"/>
              </a:rPr>
              <a:t>次有放回的随机抽样。显然，</a:t>
            </a:r>
            <a:r>
              <a:rPr lang="en-US" altLang="zh-CN" sz="3200">
                <a:latin typeface="宋体" panose="02010600030101010101" pitchFamily="2" charset="-122"/>
                <a:ea typeface="宋体" panose="02010600030101010101" pitchFamily="2" charset="-122"/>
              </a:rPr>
              <a:t>D</a:t>
            </a:r>
            <a:r>
              <a:rPr lang="zh-CN" altLang="en-US" sz="3200">
                <a:latin typeface="宋体" panose="02010600030101010101" pitchFamily="2" charset="-122"/>
                <a:ea typeface="宋体" panose="02010600030101010101" pitchFamily="2" charset="-122"/>
              </a:rPr>
              <a:t>中有一部分样本会在</a:t>
            </a:r>
            <a:r>
              <a:rPr lang="en-US" altLang="zh-CN" sz="3200">
                <a:latin typeface="宋体" panose="02010600030101010101" pitchFamily="2" charset="-122"/>
                <a:ea typeface="宋体" panose="02010600030101010101" pitchFamily="2" charset="-122"/>
              </a:rPr>
              <a:t>D'</a:t>
            </a:r>
            <a:r>
              <a:rPr lang="zh-CN" altLang="en-US" sz="3200">
                <a:latin typeface="宋体" panose="02010600030101010101" pitchFamily="2" charset="-122"/>
                <a:ea typeface="宋体" panose="02010600030101010101" pitchFamily="2" charset="-122"/>
              </a:rPr>
              <a:t>中多次出现，而另一部分样本不出现。样本在</a:t>
            </a:r>
            <a:r>
              <a:rPr lang="en-US" altLang="zh-CN" sz="3200">
                <a:latin typeface="宋体" panose="02010600030101010101" pitchFamily="2" charset="-122"/>
                <a:ea typeface="宋体" panose="02010600030101010101" pitchFamily="2" charset="-122"/>
              </a:rPr>
              <a:t>m</a:t>
            </a:r>
            <a:r>
              <a:rPr lang="zh-CN" altLang="en-US" sz="3200">
                <a:latin typeface="宋体" panose="02010600030101010101" pitchFamily="2" charset="-122"/>
                <a:ea typeface="宋体" panose="02010600030101010101" pitchFamily="2" charset="-122"/>
              </a:rPr>
              <a:t>次采样中始终不被采到的概率是</a:t>
            </a:r>
          </a:p>
        </p:txBody>
      </p:sp>
      <p:graphicFrame>
        <p:nvGraphicFramePr>
          <p:cNvPr id="22531" name="对象 2">
            <a:hlinkClick r:id="" action="ppaction://ole?verb=1"/>
          </p:cNvPr>
          <p:cNvGraphicFramePr>
            <a:graphicFrameLocks noChangeAspect="1"/>
          </p:cNvGraphicFramePr>
          <p:nvPr/>
        </p:nvGraphicFramePr>
        <p:xfrm>
          <a:off x="5707064" y="4459289"/>
          <a:ext cx="1557337" cy="1252537"/>
        </p:xfrm>
        <a:graphic>
          <a:graphicData uri="http://schemas.openxmlformats.org/presentationml/2006/ole">
            <mc:AlternateContent xmlns:mc="http://schemas.openxmlformats.org/markup-compatibility/2006">
              <mc:Choice xmlns:v="urn:schemas-microsoft-com:vml" Requires="v">
                <p:oleObj spid="_x0000_s1026" r:id="rId3" imgW="583920" imgH="469800" progId="Equation.KSEE3">
                  <p:embed/>
                </p:oleObj>
              </mc:Choice>
              <mc:Fallback>
                <p:oleObj r:id="rId3" imgW="583920" imgH="469800" progId="Equation.KSEE3">
                  <p:embed/>
                  <p:pic>
                    <p:nvPicPr>
                      <p:cNvPr id="22531" name="对象 2">
                        <a:hlinkClick r:id="" action="ppaction://ole?verb=1"/>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7064" y="4459289"/>
                        <a:ext cx="1557337"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1881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2688" y="214313"/>
            <a:ext cx="7239000" cy="838200"/>
          </a:xfrm>
        </p:spPr>
        <p:txBody>
          <a:bodyPr/>
          <a:lstStyle/>
          <a:p>
            <a:pPr algn="ctr">
              <a:defRPr/>
            </a:pPr>
            <a:r>
              <a:rPr kumimoji="1" lang="zh-CN" altLang="en-US" dirty="0">
                <a:latin typeface="宋体" panose="02010600030101010101" pitchFamily="2" charset="-122"/>
                <a:ea typeface="宋体" panose="02010600030101010101" pitchFamily="2" charset="-122"/>
              </a:rPr>
              <a:t>自助法</a:t>
            </a:r>
          </a:p>
        </p:txBody>
      </p:sp>
      <p:sp>
        <p:nvSpPr>
          <p:cNvPr id="23554" name="内容占位符 2"/>
          <p:cNvSpPr>
            <a:spLocks noGrp="1" noChangeArrowheads="1"/>
          </p:cNvSpPr>
          <p:nvPr>
            <p:ph idx="1"/>
          </p:nvPr>
        </p:nvSpPr>
        <p:spPr>
          <a:xfrm>
            <a:off x="2514600" y="1447801"/>
            <a:ext cx="7467600" cy="5057775"/>
          </a:xfrm>
        </p:spPr>
        <p:txBody>
          <a:bodyPr/>
          <a:lstStyle/>
          <a:p>
            <a:r>
              <a:rPr lang="zh-CN" altLang="en-US" sz="3200">
                <a:latin typeface="宋体" panose="02010600030101010101" pitchFamily="2" charset="-122"/>
                <a:ea typeface="宋体" panose="02010600030101010101" pitchFamily="2" charset="-122"/>
              </a:rPr>
              <a:t>取极限得到</a:t>
            </a:r>
          </a:p>
          <a:p>
            <a:endParaRPr lang="zh-CN" altLang="en-US" sz="3200">
              <a:latin typeface="宋体" panose="02010600030101010101" pitchFamily="2" charset="-122"/>
              <a:ea typeface="宋体" panose="02010600030101010101" pitchFamily="2" charset="-122"/>
            </a:endParaRPr>
          </a:p>
          <a:p>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即有</a:t>
            </a:r>
            <a:r>
              <a:rPr lang="en-US" altLang="zh-CN" sz="3200">
                <a:latin typeface="宋体" panose="02010600030101010101" pitchFamily="2" charset="-122"/>
                <a:ea typeface="宋体" panose="02010600030101010101" pitchFamily="2" charset="-122"/>
              </a:rPr>
              <a:t>36.8%</a:t>
            </a:r>
            <a:r>
              <a:rPr lang="zh-CN" altLang="en-US" sz="3200">
                <a:latin typeface="宋体" panose="02010600030101010101" pitchFamily="2" charset="-122"/>
                <a:ea typeface="宋体" panose="02010600030101010101" pitchFamily="2" charset="-122"/>
              </a:rPr>
              <a:t>的样本未出现在</a:t>
            </a:r>
            <a:r>
              <a:rPr lang="en-US" altLang="zh-CN" sz="3200">
                <a:latin typeface="宋体" panose="02010600030101010101" pitchFamily="2" charset="-122"/>
                <a:ea typeface="宋体" panose="02010600030101010101" pitchFamily="2" charset="-122"/>
              </a:rPr>
              <a:t>D'</a:t>
            </a:r>
            <a:r>
              <a:rPr lang="zh-CN" altLang="en-US" sz="3200">
                <a:latin typeface="宋体" panose="02010600030101010101" pitchFamily="2" charset="-122"/>
                <a:ea typeface="宋体" panose="02010600030101010101" pitchFamily="2" charset="-122"/>
              </a:rPr>
              <a:t>中。</a:t>
            </a:r>
          </a:p>
          <a:p>
            <a:r>
              <a:rPr lang="zh-CN" altLang="en-US" sz="3200">
                <a:latin typeface="宋体" panose="02010600030101010101" pitchFamily="2" charset="-122"/>
                <a:ea typeface="宋体" panose="02010600030101010101" pitchFamily="2" charset="-122"/>
              </a:rPr>
              <a:t>我们用未出现的样本作为测试样本。这样，实际评估的模型在期望评估的模型都使用</a:t>
            </a:r>
            <a:r>
              <a:rPr lang="en-US" altLang="zh-CN" sz="3200">
                <a:latin typeface="宋体" panose="02010600030101010101" pitchFamily="2" charset="-122"/>
                <a:ea typeface="宋体" panose="02010600030101010101" pitchFamily="2" charset="-122"/>
              </a:rPr>
              <a:t>m</a:t>
            </a:r>
            <a:r>
              <a:rPr lang="zh-CN" altLang="en-US" sz="3200">
                <a:latin typeface="宋体" panose="02010600030101010101" pitchFamily="2" charset="-122"/>
                <a:ea typeface="宋体" panose="02010600030101010101" pitchFamily="2" charset="-122"/>
              </a:rPr>
              <a:t>个训练样本。</a:t>
            </a:r>
          </a:p>
          <a:p>
            <a:r>
              <a:rPr lang="zh-CN" altLang="en-US" sz="3200">
                <a:latin typeface="宋体" panose="02010600030101010101" pitchFamily="2" charset="-122"/>
                <a:ea typeface="宋体" panose="02010600030101010101" pitchFamily="2" charset="-122"/>
              </a:rPr>
              <a:t>自助法在数据集较小、难以有效划分训练</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测试集时很有用。</a:t>
            </a:r>
          </a:p>
        </p:txBody>
      </p:sp>
      <p:graphicFrame>
        <p:nvGraphicFramePr>
          <p:cNvPr id="23555" name="对象 2">
            <a:hlinkClick r:id="" action="ppaction://ole?verb=1"/>
          </p:cNvPr>
          <p:cNvGraphicFramePr>
            <a:graphicFrameLocks noChangeAspect="1"/>
          </p:cNvGraphicFramePr>
          <p:nvPr/>
        </p:nvGraphicFramePr>
        <p:xfrm>
          <a:off x="2760663" y="1970089"/>
          <a:ext cx="4165600" cy="1252537"/>
        </p:xfrm>
        <a:graphic>
          <a:graphicData uri="http://schemas.openxmlformats.org/presentationml/2006/ole">
            <mc:AlternateContent xmlns:mc="http://schemas.openxmlformats.org/markup-compatibility/2006">
              <mc:Choice xmlns:v="urn:schemas-microsoft-com:vml" Requires="v">
                <p:oleObj spid="_x0000_s2050" r:id="rId3" imgW="1562040" imgH="469800" progId="Equation.KSEE3">
                  <p:embed/>
                </p:oleObj>
              </mc:Choice>
              <mc:Fallback>
                <p:oleObj r:id="rId3" imgW="1562040" imgH="469800" progId="Equation.KSEE3">
                  <p:embed/>
                  <p:pic>
                    <p:nvPicPr>
                      <p:cNvPr id="23555" name="对象 2">
                        <a:hlinkClick r:id="" action="ppaction://ole?verb=1"/>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663" y="1970089"/>
                        <a:ext cx="41656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87473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6"/>
          <p:cNvSpPr txBox="1"/>
          <p:nvPr/>
        </p:nvSpPr>
        <p:spPr>
          <a:xfrm>
            <a:off x="1254125" y="2217738"/>
            <a:ext cx="9958388" cy="1630362"/>
          </a:xfrm>
          <a:prstGeom prst="rect">
            <a:avLst/>
          </a:prstGeom>
          <a:noFill/>
          <a:ln w="9525">
            <a:noFill/>
          </a:ln>
        </p:spPr>
        <p:txBody>
          <a:bodyPr wrap="square" anchor="t">
            <a:spAutoFit/>
          </a:bodyPr>
          <a:lstStyle/>
          <a:p>
            <a:pPr algn="ctr"/>
            <a:r>
              <a:rPr lang="zh-CN" altLang="en-US" sz="3600" b="1">
                <a:latin typeface="宋体" panose="02010600030101010101" pitchFamily="2" charset="-122"/>
                <a:ea typeface="宋体" panose="02010600030101010101" pitchFamily="2" charset="-122"/>
              </a:rPr>
              <a:t>预备知识</a:t>
            </a:r>
            <a:endParaRPr lang="zh-CN" altLang="en-US" sz="3200">
              <a:latin typeface="宋体" panose="02010600030101010101" pitchFamily="2" charset="-122"/>
              <a:ea typeface="宋体" panose="02010600030101010101" pitchFamily="2" charset="-122"/>
            </a:endParaRPr>
          </a:p>
          <a:p>
            <a:pPr algn="ctr"/>
            <a:endParaRPr lang="zh-CN" altLang="en-US" sz="3200">
              <a:latin typeface="宋体" panose="02010600030101010101" pitchFamily="2" charset="-122"/>
              <a:ea typeface="宋体" panose="02010600030101010101" pitchFamily="2" charset="-122"/>
            </a:endParaRPr>
          </a:p>
          <a:p>
            <a:pPr algn="ctr"/>
            <a:r>
              <a:rPr lang="en-US" altLang="zh-CN" sz="3200">
                <a:latin typeface="宋体" panose="02010600030101010101" pitchFamily="2" charset="-122"/>
                <a:ea typeface="宋体" panose="02010600030101010101" pitchFamily="2" charset="-122"/>
              </a:rPr>
              <a:t>信息熵，交叉熵，KL散度，JS散度</a:t>
            </a:r>
            <a:endParaRPr lang="zh-CN" altLang="en-US" sz="3200">
              <a:latin typeface="宋体" panose="02010600030101010101" pitchFamily="2" charset="-122"/>
              <a:ea typeface="宋体" panose="02010600030101010101" pitchFamily="2" charset="-122"/>
            </a:endParaRPr>
          </a:p>
        </p:txBody>
      </p:sp>
      <p:sp>
        <p:nvSpPr>
          <p:cNvPr id="4099" name="文本框 7"/>
          <p:cNvSpPr txBox="1"/>
          <p:nvPr/>
        </p:nvSpPr>
        <p:spPr>
          <a:xfrm>
            <a:off x="9380538" y="6110288"/>
            <a:ext cx="2451100" cy="368300"/>
          </a:xfrm>
          <a:prstGeom prst="rect">
            <a:avLst/>
          </a:prstGeom>
          <a:noFill/>
          <a:ln w="9525">
            <a:noFill/>
          </a:ln>
        </p:spPr>
        <p:txBody>
          <a:bodyPr wrap="square" anchor="t">
            <a:spAutoFit/>
          </a:bodyPr>
          <a:lstStyle/>
          <a:p>
            <a:r>
              <a:rPr lang="zh-CN" altLang="en-US">
                <a:latin typeface="宋体" panose="02010600030101010101" pitchFamily="2" charset="-122"/>
                <a:ea typeface="宋体" panose="02010600030101010101" pitchFamily="2" charset="-122"/>
              </a:rPr>
              <a:t>钞美玲   </a:t>
            </a:r>
            <a:r>
              <a:rPr lang="en-US" altLang="zh-CN">
                <a:latin typeface="宋体" panose="02010600030101010101" pitchFamily="2" charset="-122"/>
                <a:ea typeface="宋体" panose="02010600030101010101" pitchFamily="2" charset="-122"/>
              </a:rPr>
              <a:t>2019/07/07</a:t>
            </a:r>
            <a:endParaRPr lang="zh-CN" altLang="en-US">
              <a:latin typeface="宋体" panose="02010600030101010101" pitchFamily="2" charset="-122"/>
              <a:ea typeface="宋体" panose="02010600030101010101" pitchFamily="2" charset="-122"/>
            </a:endParaRPr>
          </a:p>
        </p:txBody>
      </p:sp>
    </p:spTree>
    <p:custDataLst>
      <p:tags r:id="rId1"/>
    </p:custDataLst>
    <p:extLst>
      <p:ext uri="{BB962C8B-B14F-4D97-AF65-F5344CB8AC3E}">
        <p14:creationId xmlns:p14="http://schemas.microsoft.com/office/powerpoint/2010/main" val="127097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43250" y="1700213"/>
            <a:ext cx="5791200" cy="1143000"/>
          </a:xfrm>
        </p:spPr>
        <p:txBody>
          <a:bodyPr>
            <a:prstTxWarp prst="textNoShape">
              <a:avLst/>
            </a:prstTxWarp>
            <a:normAutofit fontScale="90000"/>
          </a:bodyPr>
          <a:lstStyle/>
          <a:p>
            <a:pPr eaLnBrk="1" hangingPunct="1"/>
            <a:r>
              <a:rPr lang="zh-CN" altLang="en-US" smtClean="0">
                <a:latin typeface="宋体" panose="02010600030101010101" pitchFamily="2" charset="-122"/>
                <a:ea typeface="宋体" panose="02010600030101010101" pitchFamily="2" charset="-122"/>
              </a:rPr>
              <a:t>采样</a:t>
            </a:r>
            <a:r>
              <a:rPr lang="en-US" altLang="zh-CN" smtClean="0">
                <a:latin typeface="宋体" panose="02010600030101010101" pitchFamily="2" charset="-122"/>
                <a:ea typeface="宋体" panose="02010600030101010101" pitchFamily="2" charset="-122"/>
              </a:rPr>
              <a:t>? </a:t>
            </a:r>
            <a:r>
              <a:rPr lang="zh-CN" altLang="en-US" smtClean="0">
                <a:latin typeface="宋体" panose="02010600030101010101" pitchFamily="2" charset="-122"/>
                <a:ea typeface="宋体" panose="02010600030101010101" pitchFamily="2" charset="-122"/>
              </a:rPr>
              <a:t>抽样</a:t>
            </a:r>
            <a:r>
              <a:rPr lang="en-US" altLang="zh-CN" smtClean="0">
                <a:latin typeface="宋体" panose="02010600030101010101" pitchFamily="2" charset="-122"/>
                <a:ea typeface="宋体" panose="02010600030101010101" pitchFamily="2" charset="-122"/>
              </a:rPr>
              <a:t>?</a:t>
            </a:r>
            <a:br>
              <a:rPr lang="en-US" altLang="zh-CN" smtClean="0">
                <a:latin typeface="宋体" panose="02010600030101010101" pitchFamily="2" charset="-122"/>
                <a:ea typeface="宋体" panose="02010600030101010101" pitchFamily="2" charset="-122"/>
              </a:rPr>
            </a:br>
            <a:r>
              <a:rPr lang="en-US" altLang="zh-CN" smtClean="0">
                <a:latin typeface="宋体" panose="02010600030101010101" pitchFamily="2" charset="-122"/>
                <a:ea typeface="宋体" panose="02010600030101010101" pitchFamily="2" charset="-122"/>
              </a:rPr>
              <a:t>(sample)</a:t>
            </a:r>
          </a:p>
        </p:txBody>
      </p:sp>
      <p:sp>
        <p:nvSpPr>
          <p:cNvPr id="7170" name="Rectangle 3"/>
          <p:cNvSpPr>
            <a:spLocks noGrp="1" noChangeArrowheads="1"/>
          </p:cNvSpPr>
          <p:nvPr>
            <p:ph type="subTitle" idx="1"/>
          </p:nvPr>
        </p:nvSpPr>
        <p:spPr>
          <a:xfrm>
            <a:off x="3309938" y="3573463"/>
            <a:ext cx="5715000" cy="762000"/>
          </a:xfrm>
        </p:spPr>
        <p:txBody>
          <a:bodyPr/>
          <a:lstStyle/>
          <a:p>
            <a:pPr eaLnBrk="1" hangingPunct="1"/>
            <a:r>
              <a:rPr lang="zh-CN" altLang="en-US" smtClean="0">
                <a:latin typeface="Malgun Gothic" panose="020B0503020000020004" pitchFamily="34" charset="-127"/>
                <a:ea typeface="宋体" panose="02010600030101010101" pitchFamily="2" charset="-122"/>
              </a:rPr>
              <a:t>张帅</a:t>
            </a:r>
          </a:p>
        </p:txBody>
      </p:sp>
    </p:spTree>
    <p:custDataLst>
      <p:tags r:id="rId1"/>
    </p:custDataLst>
    <p:extLst>
      <p:ext uri="{BB962C8B-B14F-4D97-AF65-F5344CB8AC3E}">
        <p14:creationId xmlns:p14="http://schemas.microsoft.com/office/powerpoint/2010/main" val="2416374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
          <p:cNvSpPr txBox="1"/>
          <p:nvPr/>
        </p:nvSpPr>
        <p:spPr>
          <a:xfrm>
            <a:off x="1295400" y="844550"/>
            <a:ext cx="1476375" cy="584200"/>
          </a:xfrm>
          <a:prstGeom prst="rect">
            <a:avLst/>
          </a:prstGeom>
          <a:noFill/>
          <a:ln w="9525">
            <a:noFill/>
          </a:ln>
        </p:spPr>
        <p:txBody>
          <a:bodyPr wrap="square" anchor="t">
            <a:spAutoFit/>
          </a:bodyPr>
          <a:lstStyle/>
          <a:p>
            <a:r>
              <a:rPr lang="zh-CN" altLang="en-US" sz="3200" b="1">
                <a:latin typeface="宋体" panose="02010600030101010101" pitchFamily="2" charset="-122"/>
                <a:ea typeface="宋体" panose="02010600030101010101" pitchFamily="2" charset="-122"/>
              </a:rPr>
              <a:t>信息熵</a:t>
            </a:r>
          </a:p>
        </p:txBody>
      </p:sp>
      <p:sp>
        <p:nvSpPr>
          <p:cNvPr id="6147" name="文本框 2"/>
          <p:cNvSpPr txBox="1"/>
          <p:nvPr/>
        </p:nvSpPr>
        <p:spPr>
          <a:xfrm>
            <a:off x="2295525" y="1577975"/>
            <a:ext cx="8388350" cy="3168650"/>
          </a:xfrm>
          <a:prstGeom prst="rect">
            <a:avLst/>
          </a:prstGeom>
          <a:noFill/>
          <a:ln w="9525">
            <a:noFill/>
          </a:ln>
        </p:spPr>
        <p:txBody>
          <a:bodyPr wrap="square" anchor="t">
            <a:spAutoFit/>
          </a:bodyPr>
          <a:lstStyle/>
          <a:p>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信息熵，是香农从热力学中借用过来的。热力学中的热熵是表示分子状态混乱程度的物理量，香农用信息熵的概念来描述信源的不确定度。通常，一个信源发送出什么符号是不确定的，衡量它可以根据其出现的概率来度量。概率大，出现机会多，不确定性小；反之不确定性就大。</a:t>
            </a:r>
          </a:p>
          <a:p>
            <a:r>
              <a:rPr lang="zh-CN" altLang="en-US" sz="2000">
                <a:latin typeface="宋体" panose="02010600030101010101" pitchFamily="2" charset="-122"/>
                <a:ea typeface="宋体" panose="02010600030101010101" pitchFamily="2" charset="-122"/>
              </a:rPr>
              <a:t>   香浓给出了信息熵的三个性质：</a:t>
            </a:r>
          </a:p>
          <a:p>
            <a:r>
              <a:rPr lang="zh-CN" altLang="en-US" sz="2000">
                <a:latin typeface="宋体" panose="02010600030101010101" pitchFamily="2" charset="-122"/>
                <a:ea typeface="宋体" panose="02010600030101010101" pitchFamily="2" charset="-122"/>
              </a:rPr>
              <a:t> 1.单调性，发生概率越高的事件，其携带的信息量越低；</a:t>
            </a:r>
          </a:p>
          <a:p>
            <a:r>
              <a:rPr lang="zh-CN" altLang="en-US" sz="2000">
                <a:latin typeface="宋体" panose="02010600030101010101" pitchFamily="2" charset="-122"/>
                <a:ea typeface="宋体" panose="02010600030101010101" pitchFamily="2" charset="-122"/>
              </a:rPr>
              <a:t> 2.非负性，信息熵可以看作为一种广度量，非负性是一种合理的必然；</a:t>
            </a:r>
          </a:p>
          <a:p>
            <a:r>
              <a:rPr lang="zh-CN" altLang="en-US" sz="2000">
                <a:latin typeface="宋体" panose="02010600030101010101" pitchFamily="2" charset="-122"/>
                <a:ea typeface="宋体" panose="02010600030101010101" pitchFamily="2" charset="-122"/>
              </a:rPr>
              <a:t> 3.累加性，即多随机事件同时发生存在的总不确定性的量度是可以表示 为各事件不确定性的量度的和，这也是广度量的一种体现。</a:t>
            </a:r>
          </a:p>
          <a:p>
            <a:r>
              <a:rPr lang="zh-CN" altLang="en-US" sz="2000">
                <a:latin typeface="宋体" panose="02010600030101010101" pitchFamily="2" charset="-122"/>
                <a:ea typeface="宋体" panose="02010600030101010101" pitchFamily="2" charset="-122"/>
              </a:rPr>
              <a:t>   </a:t>
            </a:r>
          </a:p>
        </p:txBody>
      </p:sp>
      <p:sp>
        <p:nvSpPr>
          <p:cNvPr id="6148" name="文本框 3"/>
          <p:cNvSpPr txBox="1"/>
          <p:nvPr/>
        </p:nvSpPr>
        <p:spPr>
          <a:xfrm>
            <a:off x="2425700" y="4438650"/>
            <a:ext cx="2416175" cy="400050"/>
          </a:xfrm>
          <a:prstGeom prst="rect">
            <a:avLst/>
          </a:prstGeom>
          <a:noFill/>
          <a:ln w="9525">
            <a:noFill/>
          </a:ln>
        </p:spPr>
        <p:txBody>
          <a:bodyPr wrap="square" anchor="t">
            <a:spAutoFit/>
          </a:bodyPr>
          <a:lstStyle/>
          <a:p>
            <a:r>
              <a:rPr lang="zh-CN" altLang="en-US" sz="2000">
                <a:latin typeface="宋体" panose="02010600030101010101" pitchFamily="2" charset="-122"/>
                <a:ea typeface="宋体" panose="02010600030101010101" pitchFamily="2" charset="-122"/>
              </a:rPr>
              <a:t>信息熵的定义公式：</a:t>
            </a:r>
          </a:p>
        </p:txBody>
      </p:sp>
      <p:pic>
        <p:nvPicPr>
          <p:cNvPr id="6149" name="图片 30"/>
          <p:cNvPicPr>
            <a:picLocks noChangeAspect="1"/>
          </p:cNvPicPr>
          <p:nvPr/>
        </p:nvPicPr>
        <p:blipFill>
          <a:blip r:embed="rId4"/>
          <a:stretch>
            <a:fillRect/>
          </a:stretch>
        </p:blipFill>
        <p:spPr>
          <a:xfrm>
            <a:off x="5264150" y="4746625"/>
            <a:ext cx="2705100" cy="665163"/>
          </a:xfrm>
          <a:prstGeom prst="rect">
            <a:avLst/>
          </a:prstGeom>
          <a:noFill/>
          <a:ln w="9525">
            <a:noFill/>
          </a:ln>
        </p:spPr>
      </p:pic>
    </p:spTree>
    <p:custDataLst>
      <p:tags r:id="rId1"/>
    </p:custDataLst>
    <p:extLst>
      <p:ext uri="{BB962C8B-B14F-4D97-AF65-F5344CB8AC3E}">
        <p14:creationId xmlns:p14="http://schemas.microsoft.com/office/powerpoint/2010/main" val="33343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
          <p:cNvSpPr txBox="1"/>
          <p:nvPr/>
        </p:nvSpPr>
        <p:spPr>
          <a:xfrm>
            <a:off x="1825625" y="466725"/>
            <a:ext cx="9258300" cy="2030413"/>
          </a:xfrm>
          <a:prstGeom prst="rect">
            <a:avLst/>
          </a:prstGeom>
          <a:noFill/>
          <a:ln w="9525">
            <a:noFill/>
          </a:ln>
        </p:spPr>
        <p:txBody>
          <a:bodyPr wrap="square" anchor="t">
            <a:spAutoFit/>
          </a:bodyPr>
          <a:lstStyle/>
          <a:p>
            <a:r>
              <a:rPr lang="zh-CN" altLang="en-US">
                <a:latin typeface="宋体" panose="02010600030101010101" pitchFamily="2" charset="-122"/>
                <a:ea typeface="宋体" panose="02010600030101010101" pitchFamily="2" charset="-122"/>
              </a:rPr>
              <a:t>对信息熵三条性质的理解：</a:t>
            </a:r>
          </a:p>
          <a:p>
            <a:r>
              <a:rPr lang="zh-CN" altLang="en-US">
                <a:latin typeface="宋体" panose="02010600030101010101" pitchFamily="2" charset="-122"/>
                <a:ea typeface="宋体" panose="02010600030101010101" pitchFamily="2" charset="-122"/>
              </a:rPr>
              <a:t>    单调性说的是，事件发生的概率越低，其发生时所能给出的信息量越大。举一个极端的例子，“太阳从西边升起”所携带的信息量就远大于“太阳从东边升起”，因为后者是一个万年不变的事实，不用特意述说大家都知道；而前者是一个相当不可能发生的事情，如果发生了，那代表了太多的可能性，可能太阳系有重大变故，可能物理法则发生了变化，等等。对累加性的解释，考虑到信息熵的定义涉及到了事件发生的概率，我们可以假设信息熵是事件发生概率的函数：</a:t>
            </a:r>
          </a:p>
        </p:txBody>
      </p:sp>
      <p:pic>
        <p:nvPicPr>
          <p:cNvPr id="8195" name="图片 32"/>
          <p:cNvPicPr>
            <a:picLocks noChangeAspect="1"/>
          </p:cNvPicPr>
          <p:nvPr/>
        </p:nvPicPr>
        <p:blipFill>
          <a:blip r:embed="rId4"/>
          <a:stretch>
            <a:fillRect/>
          </a:stretch>
        </p:blipFill>
        <p:spPr>
          <a:xfrm>
            <a:off x="5213350" y="2630488"/>
            <a:ext cx="1612900" cy="368300"/>
          </a:xfrm>
          <a:prstGeom prst="rect">
            <a:avLst/>
          </a:prstGeom>
          <a:noFill/>
          <a:ln w="9525">
            <a:noFill/>
          </a:ln>
        </p:spPr>
      </p:pic>
      <p:sp>
        <p:nvSpPr>
          <p:cNvPr id="8196" name="文本框 99"/>
          <p:cNvSpPr txBox="1"/>
          <p:nvPr/>
        </p:nvSpPr>
        <p:spPr>
          <a:xfrm>
            <a:off x="1584325" y="2998788"/>
            <a:ext cx="7369175" cy="368300"/>
          </a:xfrm>
          <a:prstGeom prst="rect">
            <a:avLst/>
          </a:prstGeom>
          <a:noFill/>
          <a:ln w="9525">
            <a:noFill/>
          </a:ln>
        </p:spPr>
        <p:txBody>
          <a:bodyPr wrap="square" anchor="t">
            <a:spAutoFit/>
          </a:bodyPr>
          <a:lstStyle/>
          <a:p>
            <a:pPr indent="266700"/>
            <a:r>
              <a:rPr lang="zh-CN" altLang="zh-CN">
                <a:latin typeface="Arial" panose="020B0604020202020204" pitchFamily="34" charset="0"/>
                <a:ea typeface="宋体" panose="02010600030101010101" pitchFamily="2" charset="-122"/>
              </a:rPr>
              <a:t>对于两个相互独立的事件</a:t>
            </a:r>
            <a:r>
              <a:rPr lang="zh-CN" altLang="zh-CN">
                <a:latin typeface="Times New Roman" panose="02020603050405020304" charset="0"/>
                <a:ea typeface="宋体" panose="02010600030101010101" pitchFamily="2" charset="-122"/>
              </a:rPr>
              <a:t> X=A,Y=B</a:t>
            </a:r>
            <a:r>
              <a:rPr lang="zh-CN" altLang="zh-CN">
                <a:latin typeface="Arial" panose="020B0604020202020204" pitchFamily="34" charset="0"/>
                <a:ea typeface="宋体" panose="02010600030101010101" pitchFamily="2" charset="-122"/>
              </a:rPr>
              <a:t>来说，其同时发生的概率：</a:t>
            </a:r>
            <a:endParaRPr lang="zh-CN" altLang="en-US">
              <a:latin typeface="Arial" panose="020B0604020202020204" pitchFamily="34" charset="0"/>
              <a:ea typeface="宋体" panose="02010600030101010101" pitchFamily="2" charset="-122"/>
            </a:endParaRPr>
          </a:p>
        </p:txBody>
      </p:sp>
      <p:pic>
        <p:nvPicPr>
          <p:cNvPr id="8197" name="图片 2"/>
          <p:cNvPicPr/>
          <p:nvPr/>
        </p:nvPicPr>
        <p:blipFill>
          <a:blip r:embed="rId5"/>
          <a:stretch>
            <a:fillRect/>
          </a:stretch>
        </p:blipFill>
        <p:spPr>
          <a:xfrm>
            <a:off x="4572000" y="3530600"/>
            <a:ext cx="3465513" cy="369888"/>
          </a:xfrm>
          <a:prstGeom prst="rect">
            <a:avLst/>
          </a:prstGeom>
          <a:noFill/>
          <a:ln w="9525">
            <a:noFill/>
          </a:ln>
        </p:spPr>
      </p:pic>
      <p:sp>
        <p:nvSpPr>
          <p:cNvPr id="8198" name="文本框 100"/>
          <p:cNvSpPr txBox="1"/>
          <p:nvPr/>
        </p:nvSpPr>
        <p:spPr>
          <a:xfrm>
            <a:off x="1644650" y="3971925"/>
            <a:ext cx="4387850" cy="368300"/>
          </a:xfrm>
          <a:prstGeom prst="rect">
            <a:avLst/>
          </a:prstGeom>
          <a:noFill/>
          <a:ln w="9525">
            <a:noFill/>
          </a:ln>
        </p:spPr>
        <p:txBody>
          <a:bodyPr wrap="square" anchor="t">
            <a:spAutoFit/>
          </a:bodyPr>
          <a:lstStyle/>
          <a:p>
            <a:pPr indent="266700" algn="ctr"/>
            <a:r>
              <a:rPr lang="zh-CN" altLang="zh-CN">
                <a:latin typeface="Arial" panose="020B0604020202020204" pitchFamily="34" charset="0"/>
                <a:ea typeface="宋体" panose="02010600030101010101" pitchFamily="2" charset="-122"/>
              </a:rPr>
              <a:t>其同时发生的信息熵，根据累加性</a:t>
            </a:r>
            <a:r>
              <a:rPr lang="zh-CN" altLang="zh-CN" sz="1600">
                <a:latin typeface="Arial" panose="020B0604020202020204" pitchFamily="34" charset="0"/>
                <a:ea typeface="宋体" panose="02010600030101010101" pitchFamily="2" charset="-122"/>
              </a:rPr>
              <a:t>可知</a:t>
            </a:r>
            <a:r>
              <a:rPr lang="zh-CN" altLang="zh-CN">
                <a:latin typeface="Arial" panose="020B0604020202020204" pitchFamily="34" charset="0"/>
                <a:ea typeface="宋体" panose="02010600030101010101" pitchFamily="2" charset="-122"/>
              </a:rPr>
              <a:t>：</a:t>
            </a:r>
            <a:endParaRPr lang="zh-CN" altLang="en-US">
              <a:latin typeface="Arial" panose="020B0604020202020204" pitchFamily="34" charset="0"/>
              <a:ea typeface="宋体" panose="02010600030101010101" pitchFamily="2" charset="-122"/>
            </a:endParaRPr>
          </a:p>
        </p:txBody>
      </p:sp>
      <p:pic>
        <p:nvPicPr>
          <p:cNvPr id="8199" name="图片 3"/>
          <p:cNvPicPr/>
          <p:nvPr/>
        </p:nvPicPr>
        <p:blipFill>
          <a:blip r:embed="rId6"/>
          <a:stretch>
            <a:fillRect/>
          </a:stretch>
        </p:blipFill>
        <p:spPr>
          <a:xfrm>
            <a:off x="3430588" y="4535488"/>
            <a:ext cx="5748337" cy="355600"/>
          </a:xfrm>
          <a:prstGeom prst="rect">
            <a:avLst/>
          </a:prstGeom>
          <a:noFill/>
          <a:ln w="9525">
            <a:noFill/>
          </a:ln>
        </p:spPr>
      </p:pic>
      <p:sp>
        <p:nvSpPr>
          <p:cNvPr id="102" name="文本框 101"/>
          <p:cNvSpPr txBox="1"/>
          <p:nvPr/>
        </p:nvSpPr>
        <p:spPr>
          <a:xfrm>
            <a:off x="1644650" y="4946650"/>
            <a:ext cx="9618663" cy="1390650"/>
          </a:xfrm>
          <a:prstGeom prst="rect">
            <a:avLst/>
          </a:prstGeom>
          <a:noFill/>
          <a:ln w="9525">
            <a:noFill/>
          </a:ln>
        </p:spPr>
        <p:txBody>
          <a:bodyPr wrap="square">
            <a:spAutoFit/>
          </a:bodyPr>
          <a:lstStyle/>
          <a:p>
            <a:pPr indent="266700" fontAlgn="auto"/>
            <a:endParaRPr lang="en-US" sz="1050" b="0" noProof="1">
              <a:latin typeface="宋体" panose="02010600030101010101" pitchFamily="2" charset="-122"/>
              <a:ea typeface="+mn-ea"/>
              <a:cs typeface="+mn-cs"/>
            </a:endParaRPr>
          </a:p>
          <a:p>
            <a:pPr indent="266700" fontAlgn="auto"/>
            <a:r>
              <a:rPr lang="en-US" sz="2000" b="0" noProof="1">
                <a:latin typeface="宋体" panose="02010600030101010101" pitchFamily="2" charset="-122"/>
                <a:ea typeface="+mn-ea"/>
                <a:cs typeface="+mn-cs"/>
              </a:rPr>
              <a:t>    </a:t>
            </a:r>
            <a:r>
              <a:rPr lang="zh-CN" b="0" noProof="1">
                <a:latin typeface="+mn-lt"/>
                <a:ea typeface="宋体" panose="02010600030101010101" pitchFamily="2" charset="-122"/>
                <a:cs typeface="+mn-cs"/>
              </a:rPr>
              <a:t>一种函数形式，满足两个变量乘积函数值等于两个变量函数值的和，那么这种函数形式应该是对数函数。再考虑到概率都是小于等于 1 的，取对数之后小于 0，考虑</a:t>
            </a:r>
            <a:r>
              <a:rPr lang="zh-CN" noProof="1">
                <a:latin typeface="+mn-lt"/>
                <a:ea typeface="宋体" panose="02010600030101010101" pitchFamily="2" charset="-122"/>
                <a:cs typeface="+mn-cs"/>
                <a:sym typeface="+mn-ea"/>
              </a:rPr>
              <a:t>到信息熵的第二条性质，所以需要在前边加上负号。</a:t>
            </a:r>
            <a:endParaRPr lang="zh-CN" altLang="en-US" b="0" noProof="1">
              <a:ea typeface="宋体" panose="02010600030101010101" pitchFamily="2" charset="-122"/>
            </a:endParaRPr>
          </a:p>
          <a:p>
            <a:pPr indent="266700" fontAlgn="auto"/>
            <a:endParaRPr lang="zh-CN" altLang="en-US" b="0" noProof="1">
              <a:ea typeface="宋体" panose="02010600030101010101" pitchFamily="2" charset="-122"/>
            </a:endParaRPr>
          </a:p>
        </p:txBody>
      </p:sp>
    </p:spTree>
    <p:custDataLst>
      <p:tags r:id="rId1"/>
    </p:custDataLst>
    <p:extLst>
      <p:ext uri="{BB962C8B-B14F-4D97-AF65-F5344CB8AC3E}">
        <p14:creationId xmlns:p14="http://schemas.microsoft.com/office/powerpoint/2010/main" val="3588922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1"/>
          <p:cNvSpPr txBox="1"/>
          <p:nvPr/>
        </p:nvSpPr>
        <p:spPr>
          <a:xfrm>
            <a:off x="977900" y="769938"/>
            <a:ext cx="1603375" cy="582612"/>
          </a:xfrm>
          <a:prstGeom prst="rect">
            <a:avLst/>
          </a:prstGeom>
          <a:noFill/>
          <a:ln w="9525">
            <a:noFill/>
          </a:ln>
        </p:spPr>
        <p:txBody>
          <a:bodyPr wrap="square" anchor="t">
            <a:spAutoFit/>
          </a:bodyPr>
          <a:lstStyle/>
          <a:p>
            <a:r>
              <a:rPr lang="zh-CN" altLang="en-US" sz="3200">
                <a:latin typeface="Arial" panose="020B0604020202020204" pitchFamily="34" charset="0"/>
                <a:ea typeface="微软雅黑" panose="020B0503020204020204" charset="-122"/>
              </a:rPr>
              <a:t>KL散度</a:t>
            </a:r>
          </a:p>
        </p:txBody>
      </p:sp>
      <p:sp>
        <p:nvSpPr>
          <p:cNvPr id="10243" name="文本框 2"/>
          <p:cNvSpPr txBox="1"/>
          <p:nvPr/>
        </p:nvSpPr>
        <p:spPr>
          <a:xfrm>
            <a:off x="1635125" y="1487488"/>
            <a:ext cx="8778875" cy="1630362"/>
          </a:xfrm>
          <a:prstGeom prst="rect">
            <a:avLst/>
          </a:prstGeom>
          <a:noFill/>
          <a:ln w="9525">
            <a:noFill/>
          </a:ln>
        </p:spPr>
        <p:txBody>
          <a:bodyPr wrap="square" anchor="t">
            <a:spAutoFit/>
          </a:bodyPr>
          <a:lstStyle/>
          <a:p>
            <a:r>
              <a:rPr lang="en-US" altLang="zh-CN">
                <a:latin typeface="宋体" panose="02010600030101010101" pitchFamily="2" charset="-122"/>
                <a:ea typeface="宋体" panose="02010600030101010101" pitchFamily="2" charset="-122"/>
              </a:rPr>
              <a:t>    </a:t>
            </a:r>
            <a:r>
              <a:rPr lang="zh-CN" altLang="en-US" sz="2000">
                <a:latin typeface="Times New Roman" panose="02020603050405020304" charset="0"/>
                <a:ea typeface="宋体" panose="02010600030101010101" pitchFamily="2" charset="-122"/>
              </a:rPr>
              <a:t>在机器学习中，P往往用来表示样本的真实分布，比如[1,0,0]表示当前样本属于第一类。Q用来表示模型所预测的分布，比如[0.7,0.2,0.1]。直观的理解就是如果用P来描述样本，那么就非常完美。而用Q来描述样本，虽然可以大致描述，但是不是那么的完美，信息量不足，此时需要一个量来衡量近似分布Q比原分布P损失了多少信息量。这就是KL散度起作用的地方。</a:t>
            </a:r>
          </a:p>
        </p:txBody>
      </p:sp>
      <p:sp>
        <p:nvSpPr>
          <p:cNvPr id="10244" name="文本框 3"/>
          <p:cNvSpPr txBox="1"/>
          <p:nvPr/>
        </p:nvSpPr>
        <p:spPr>
          <a:xfrm>
            <a:off x="1635125" y="3117850"/>
            <a:ext cx="8610600" cy="706438"/>
          </a:xfrm>
          <a:prstGeom prst="rect">
            <a:avLst/>
          </a:prstGeom>
          <a:noFill/>
          <a:ln w="9525">
            <a:noFill/>
          </a:ln>
        </p:spPr>
        <p:txBody>
          <a:bodyPr wrap="square" anchor="t">
            <a:spAutoFit/>
          </a:bodyPr>
          <a:lstStyle/>
          <a:p>
            <a:r>
              <a:rPr lang="en-US" altLang="zh-CN" sz="2000">
                <a:latin typeface="Times New Roman" panose="02020603050405020304" charset="0"/>
                <a:ea typeface="宋体" panose="02010600030101010101" pitchFamily="2" charset="-122"/>
              </a:rPr>
              <a:t>       </a:t>
            </a:r>
            <a:r>
              <a:rPr lang="zh-CN" altLang="en-US" sz="2000">
                <a:latin typeface="Times New Roman" panose="02020603050405020304" charset="0"/>
                <a:ea typeface="宋体" panose="02010600030101010101" pitchFamily="2" charset="-122"/>
              </a:rPr>
              <a:t>KL散度</a:t>
            </a:r>
            <a:r>
              <a:rPr lang="zh-CN" altLang="en-US" sz="2000">
                <a:latin typeface="宋体" panose="02010600030101010101" pitchFamily="2" charset="-122"/>
                <a:ea typeface="宋体" panose="02010600030101010101" pitchFamily="2" charset="-122"/>
              </a:rPr>
              <a:t>的计算公式其实是熵计算公式的简单变形,在原有概率分布</a:t>
            </a:r>
            <a:r>
              <a:rPr lang="zh-CN" altLang="en-US" sz="2000">
                <a:latin typeface="Times New Roman" panose="02020603050405020304" charset="0"/>
                <a:ea typeface="宋体" panose="02010600030101010101" pitchFamily="2" charset="-122"/>
              </a:rPr>
              <a:t> p 上，加入我们的近似概率分布q，计</a:t>
            </a:r>
            <a:r>
              <a:rPr lang="zh-CN" altLang="en-US" sz="2000">
                <a:latin typeface="宋体" panose="02010600030101010101" pitchFamily="2" charset="-122"/>
                <a:ea typeface="宋体" panose="02010600030101010101" pitchFamily="2" charset="-122"/>
              </a:rPr>
              <a:t>算他们的每个取值对应对数的差：</a:t>
            </a:r>
          </a:p>
        </p:txBody>
      </p:sp>
      <p:pic>
        <p:nvPicPr>
          <p:cNvPr id="10245" name="图片 35"/>
          <p:cNvPicPr>
            <a:picLocks noChangeAspect="1"/>
          </p:cNvPicPr>
          <p:nvPr/>
        </p:nvPicPr>
        <p:blipFill>
          <a:blip r:embed="rId3"/>
          <a:stretch>
            <a:fillRect/>
          </a:stretch>
        </p:blipFill>
        <p:spPr>
          <a:xfrm>
            <a:off x="3725863" y="3824288"/>
            <a:ext cx="4598987" cy="747712"/>
          </a:xfrm>
          <a:prstGeom prst="rect">
            <a:avLst/>
          </a:prstGeom>
          <a:noFill/>
          <a:ln w="9525">
            <a:noFill/>
          </a:ln>
        </p:spPr>
      </p:pic>
    </p:spTree>
    <p:custDataLst>
      <p:tags r:id="rId1"/>
    </p:custDataLst>
    <p:extLst>
      <p:ext uri="{BB962C8B-B14F-4D97-AF65-F5344CB8AC3E}">
        <p14:creationId xmlns:p14="http://schemas.microsoft.com/office/powerpoint/2010/main" val="3925280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101"/>
          <p:cNvSpPr txBox="1"/>
          <p:nvPr/>
        </p:nvSpPr>
        <p:spPr>
          <a:xfrm>
            <a:off x="2633663" y="696913"/>
            <a:ext cx="6926262" cy="1630362"/>
          </a:xfrm>
          <a:prstGeom prst="rect">
            <a:avLst/>
          </a:prstGeom>
          <a:noFill/>
          <a:ln w="9525">
            <a:noFill/>
          </a:ln>
        </p:spPr>
        <p:txBody>
          <a:bodyPr wrap="square" anchor="t">
            <a:spAutoFit/>
          </a:bodyPr>
          <a:lstStyle/>
          <a:p>
            <a:pPr indent="266700"/>
            <a:r>
              <a:rPr lang="zh-CN" altLang="zh-CN" sz="2000">
                <a:latin typeface="宋体" panose="02010600030101010101" pitchFamily="2" charset="-122"/>
                <a:ea typeface="宋体" panose="02010600030101010101" pitchFamily="2" charset="-122"/>
              </a:rPr>
              <a:t>换句话说，KL散度计算的就是数据的原分布与近似分布的概率的对数差的期望值。</a:t>
            </a:r>
            <a:endParaRPr lang="en-US" altLang="zh-CN" sz="2000">
              <a:latin typeface="宋体" panose="02010600030101010101" pitchFamily="2" charset="-122"/>
              <a:ea typeface="宋体" panose="02010600030101010101" pitchFamily="2" charset="-122"/>
            </a:endParaRPr>
          </a:p>
          <a:p>
            <a:pPr indent="266700"/>
            <a:r>
              <a:rPr lang="en-US" altLang="zh-CN" sz="2000">
                <a:latin typeface="宋体" panose="02010600030101010101" pitchFamily="2" charset="-122"/>
                <a:ea typeface="宋体" panose="02010600030101010101" pitchFamily="2" charset="-122"/>
              </a:rPr>
              <a:t>    </a:t>
            </a:r>
            <a:r>
              <a:rPr lang="zh-CN" altLang="zh-CN" sz="2000">
                <a:latin typeface="宋体" panose="02010600030101010101" pitchFamily="2" charset="-122"/>
                <a:ea typeface="宋体" panose="02010600030101010101" pitchFamily="2" charset="-122"/>
              </a:rPr>
              <a:t>在对数以</a:t>
            </a:r>
            <a:r>
              <a:rPr lang="en-US" altLang="zh-CN" sz="2000">
                <a:latin typeface="宋体" panose="02010600030101010101" pitchFamily="2" charset="-122"/>
                <a:ea typeface="宋体" panose="02010600030101010101" pitchFamily="2" charset="-122"/>
              </a:rPr>
              <a:t>2</a:t>
            </a:r>
            <a:r>
              <a:rPr lang="zh-CN" altLang="zh-CN" sz="2000">
                <a:latin typeface="宋体" panose="02010600030101010101" pitchFamily="2" charset="-122"/>
                <a:ea typeface="宋体" panose="02010600030101010101" pitchFamily="2" charset="-122"/>
              </a:rPr>
              <a:t>为底时，    可以理解为“我们损失了多少位的信息”，写成期望形式：</a:t>
            </a:r>
            <a:endParaRPr lang="zh-CN" altLang="en-US" sz="2000">
              <a:latin typeface="宋体" panose="02010600030101010101" pitchFamily="2" charset="-122"/>
              <a:ea typeface="宋体" panose="02010600030101010101" pitchFamily="2" charset="-122"/>
            </a:endParaRPr>
          </a:p>
          <a:p>
            <a:pPr indent="266700"/>
            <a:endParaRPr lang="zh-CN" altLang="en-US" sz="2000">
              <a:latin typeface="宋体" panose="02010600030101010101" pitchFamily="2" charset="-122"/>
              <a:ea typeface="宋体" panose="02010600030101010101" pitchFamily="2" charset="-122"/>
            </a:endParaRPr>
          </a:p>
        </p:txBody>
      </p:sp>
      <p:pic>
        <p:nvPicPr>
          <p:cNvPr id="11267" name="图片 1"/>
          <p:cNvPicPr/>
          <p:nvPr/>
        </p:nvPicPr>
        <p:blipFill>
          <a:blip r:embed="rId3"/>
          <a:stretch>
            <a:fillRect/>
          </a:stretch>
        </p:blipFill>
        <p:spPr>
          <a:xfrm>
            <a:off x="5619750" y="1374775"/>
            <a:ext cx="512763" cy="276225"/>
          </a:xfrm>
          <a:prstGeom prst="rect">
            <a:avLst/>
          </a:prstGeom>
          <a:noFill/>
          <a:ln w="9525">
            <a:noFill/>
          </a:ln>
        </p:spPr>
      </p:pic>
      <p:pic>
        <p:nvPicPr>
          <p:cNvPr id="11268" name="图片 37"/>
          <p:cNvPicPr>
            <a:picLocks noChangeAspect="1"/>
          </p:cNvPicPr>
          <p:nvPr/>
        </p:nvPicPr>
        <p:blipFill>
          <a:blip r:embed="rId4"/>
          <a:stretch>
            <a:fillRect/>
          </a:stretch>
        </p:blipFill>
        <p:spPr>
          <a:xfrm>
            <a:off x="4832350" y="2133600"/>
            <a:ext cx="3632200" cy="434975"/>
          </a:xfrm>
          <a:prstGeom prst="rect">
            <a:avLst/>
          </a:prstGeom>
          <a:noFill/>
          <a:ln w="9525">
            <a:noFill/>
          </a:ln>
        </p:spPr>
      </p:pic>
      <p:sp>
        <p:nvSpPr>
          <p:cNvPr id="11269" name="文本框 2"/>
          <p:cNvSpPr txBox="1"/>
          <p:nvPr/>
        </p:nvSpPr>
        <p:spPr>
          <a:xfrm>
            <a:off x="2433638" y="2651125"/>
            <a:ext cx="2944812" cy="398463"/>
          </a:xfrm>
          <a:prstGeom prst="rect">
            <a:avLst/>
          </a:prstGeom>
          <a:noFill/>
          <a:ln w="9525">
            <a:noFill/>
          </a:ln>
        </p:spPr>
        <p:txBody>
          <a:bodyPr wrap="square" anchor="t">
            <a:spAutoFit/>
          </a:bodyPr>
          <a:lstStyle/>
          <a:p>
            <a:pPr indent="266700"/>
            <a:r>
              <a:rPr lang="zh-CN" altLang="zh-CN" sz="2000">
                <a:latin typeface="Arial" panose="020B0604020202020204" pitchFamily="34" charset="0"/>
                <a:ea typeface="宋体" panose="02010600030101010101" pitchFamily="2" charset="-122"/>
              </a:rPr>
              <a:t>更常见的是以下形式：</a:t>
            </a:r>
            <a:endParaRPr lang="zh-CN" altLang="en-US" sz="2000">
              <a:latin typeface="Arial" panose="020B0604020202020204" pitchFamily="34" charset="0"/>
              <a:ea typeface="宋体" panose="02010600030101010101" pitchFamily="2" charset="-122"/>
            </a:endParaRPr>
          </a:p>
        </p:txBody>
      </p:sp>
      <p:pic>
        <p:nvPicPr>
          <p:cNvPr id="11270" name="图片 38"/>
          <p:cNvPicPr>
            <a:picLocks noChangeAspect="1"/>
          </p:cNvPicPr>
          <p:nvPr/>
        </p:nvPicPr>
        <p:blipFill>
          <a:blip r:embed="rId5"/>
          <a:stretch>
            <a:fillRect/>
          </a:stretch>
        </p:blipFill>
        <p:spPr>
          <a:xfrm>
            <a:off x="4832350" y="3165475"/>
            <a:ext cx="3224213" cy="696913"/>
          </a:xfrm>
          <a:prstGeom prst="rect">
            <a:avLst/>
          </a:prstGeom>
          <a:noFill/>
          <a:ln w="9525">
            <a:noFill/>
          </a:ln>
        </p:spPr>
      </p:pic>
      <p:sp>
        <p:nvSpPr>
          <p:cNvPr id="11271" name="文本框 3"/>
          <p:cNvSpPr txBox="1"/>
          <p:nvPr/>
        </p:nvSpPr>
        <p:spPr>
          <a:xfrm>
            <a:off x="2633663" y="4079875"/>
            <a:ext cx="5080000" cy="400050"/>
          </a:xfrm>
          <a:prstGeom prst="rect">
            <a:avLst/>
          </a:prstGeom>
          <a:noFill/>
          <a:ln w="9525">
            <a:noFill/>
          </a:ln>
        </p:spPr>
        <p:txBody>
          <a:bodyPr anchor="t">
            <a:spAutoFit/>
          </a:bodyPr>
          <a:lstStyle/>
          <a:p>
            <a:pPr indent="266700"/>
            <a:r>
              <a:rPr lang="zh-CN" altLang="zh-CN" sz="2000">
                <a:latin typeface="Arial" panose="020B0604020202020204" pitchFamily="34" charset="0"/>
                <a:ea typeface="宋体" panose="02010600030101010101" pitchFamily="2" charset="-122"/>
              </a:rPr>
              <a:t>注意：散度不是距离，并不对称。</a:t>
            </a:r>
            <a:endParaRPr lang="zh-CN" altLang="en-US" sz="2000">
              <a:latin typeface="Arial" panose="020B0604020202020204" pitchFamily="34" charset="0"/>
              <a:ea typeface="宋体" panose="02010600030101010101" pitchFamily="2" charset="-122"/>
            </a:endParaRPr>
          </a:p>
        </p:txBody>
      </p:sp>
      <p:pic>
        <p:nvPicPr>
          <p:cNvPr id="11272" name="图片 39"/>
          <p:cNvPicPr>
            <a:picLocks noChangeAspect="1"/>
          </p:cNvPicPr>
          <p:nvPr/>
        </p:nvPicPr>
        <p:blipFill>
          <a:blip r:embed="rId6"/>
          <a:stretch>
            <a:fillRect/>
          </a:stretch>
        </p:blipFill>
        <p:spPr>
          <a:xfrm>
            <a:off x="5270500" y="4659313"/>
            <a:ext cx="2347913" cy="469900"/>
          </a:xfrm>
          <a:prstGeom prst="rect">
            <a:avLst/>
          </a:prstGeom>
          <a:noFill/>
          <a:ln w="9525">
            <a:noFill/>
          </a:ln>
        </p:spPr>
      </p:pic>
      <p:sp>
        <p:nvSpPr>
          <p:cNvPr id="11273" name="文本框 4"/>
          <p:cNvSpPr txBox="1"/>
          <p:nvPr/>
        </p:nvSpPr>
        <p:spPr>
          <a:xfrm>
            <a:off x="2587625" y="5487988"/>
            <a:ext cx="7094538" cy="1014412"/>
          </a:xfrm>
          <a:prstGeom prst="rect">
            <a:avLst/>
          </a:prstGeom>
          <a:noFill/>
          <a:ln w="9525">
            <a:noFill/>
          </a:ln>
        </p:spPr>
        <p:txBody>
          <a:bodyPr wrap="square" anchor="t">
            <a:spAutoFit/>
          </a:bodyPr>
          <a:lstStyle/>
          <a:p>
            <a:pPr indent="266700"/>
            <a:r>
              <a:rPr lang="zh-CN" altLang="zh-CN" sz="2000">
                <a:latin typeface="Arial" panose="020B0604020202020204" pitchFamily="34" charset="0"/>
                <a:ea typeface="宋体" panose="02010600030101010101" pitchFamily="2" charset="-122"/>
              </a:rPr>
              <a:t>因为KL散度不具有交换性，所以不能理解为“距离”的概念，衡量的并不是两个分布在空间中的远近，更准确的理解还是衡量一个分布相比另一个分布的信息损失(infomation lost)</a:t>
            </a:r>
            <a:endParaRPr lang="zh-CN" altLang="en-US" sz="2000">
              <a:latin typeface="Arial" panose="020B0604020202020204" pitchFamily="34" charset="0"/>
              <a:ea typeface="宋体" panose="02010600030101010101" pitchFamily="2" charset="-122"/>
            </a:endParaRPr>
          </a:p>
        </p:txBody>
      </p:sp>
    </p:spTree>
    <p:custDataLst>
      <p:tags r:id="rId1"/>
    </p:custDataLst>
    <p:extLst>
      <p:ext uri="{BB962C8B-B14F-4D97-AF65-F5344CB8AC3E}">
        <p14:creationId xmlns:p14="http://schemas.microsoft.com/office/powerpoint/2010/main" val="194016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1"/>
          <p:cNvSpPr txBox="1"/>
          <p:nvPr/>
        </p:nvSpPr>
        <p:spPr>
          <a:xfrm>
            <a:off x="966788" y="730250"/>
            <a:ext cx="1547812" cy="582613"/>
          </a:xfrm>
          <a:prstGeom prst="rect">
            <a:avLst/>
          </a:prstGeom>
          <a:noFill/>
          <a:ln w="9525">
            <a:noFill/>
          </a:ln>
        </p:spPr>
        <p:txBody>
          <a:bodyPr wrap="square" anchor="t">
            <a:spAutoFit/>
          </a:bodyPr>
          <a:lstStyle/>
          <a:p>
            <a:r>
              <a:rPr lang="zh-CN" altLang="en-US" sz="3200" b="1">
                <a:latin typeface="宋体" panose="02010600030101010101" pitchFamily="2" charset="-122"/>
                <a:ea typeface="宋体" panose="02010600030101010101" pitchFamily="2" charset="-122"/>
              </a:rPr>
              <a:t>交叉熵</a:t>
            </a:r>
          </a:p>
        </p:txBody>
      </p:sp>
      <p:sp>
        <p:nvSpPr>
          <p:cNvPr id="12291" name="文本框 102"/>
          <p:cNvSpPr txBox="1"/>
          <p:nvPr/>
        </p:nvSpPr>
        <p:spPr>
          <a:xfrm>
            <a:off x="2598738" y="1157288"/>
            <a:ext cx="5080000" cy="398462"/>
          </a:xfrm>
          <a:prstGeom prst="rect">
            <a:avLst/>
          </a:prstGeom>
          <a:noFill/>
          <a:ln w="9525">
            <a:noFill/>
          </a:ln>
        </p:spPr>
        <p:txBody>
          <a:bodyPr anchor="t">
            <a:spAutoFit/>
          </a:bodyPr>
          <a:lstStyle/>
          <a:p>
            <a:pPr indent="266700"/>
            <a:r>
              <a:rPr lang="zh-CN" altLang="zh-CN" sz="2000">
                <a:latin typeface="Arial" panose="020B0604020202020204" pitchFamily="34" charset="0"/>
                <a:ea typeface="宋体" panose="02010600030101010101" pitchFamily="2" charset="-122"/>
              </a:rPr>
              <a:t>对KL散度中的公式进行变形操作</a:t>
            </a:r>
            <a:endParaRPr lang="zh-CN" altLang="en-US" sz="2000">
              <a:latin typeface="Arial" panose="020B0604020202020204" pitchFamily="34" charset="0"/>
              <a:ea typeface="宋体" panose="02010600030101010101" pitchFamily="2" charset="-122"/>
            </a:endParaRPr>
          </a:p>
        </p:txBody>
      </p:sp>
      <p:pic>
        <p:nvPicPr>
          <p:cNvPr id="12292" name="图片 41"/>
          <p:cNvPicPr>
            <a:picLocks noChangeAspect="1"/>
          </p:cNvPicPr>
          <p:nvPr/>
        </p:nvPicPr>
        <p:blipFill>
          <a:blip r:embed="rId3"/>
          <a:stretch>
            <a:fillRect/>
          </a:stretch>
        </p:blipFill>
        <p:spPr>
          <a:xfrm>
            <a:off x="4194175" y="1624013"/>
            <a:ext cx="5211763" cy="1433512"/>
          </a:xfrm>
          <a:prstGeom prst="rect">
            <a:avLst/>
          </a:prstGeom>
          <a:noFill/>
          <a:ln w="9525">
            <a:noFill/>
          </a:ln>
        </p:spPr>
      </p:pic>
      <p:sp>
        <p:nvSpPr>
          <p:cNvPr id="12293" name="文本框 2"/>
          <p:cNvSpPr txBox="1"/>
          <p:nvPr/>
        </p:nvSpPr>
        <p:spPr>
          <a:xfrm>
            <a:off x="2886075" y="2982913"/>
            <a:ext cx="6369050" cy="706437"/>
          </a:xfrm>
          <a:prstGeom prst="rect">
            <a:avLst/>
          </a:prstGeom>
          <a:noFill/>
          <a:ln w="9525">
            <a:noFill/>
          </a:ln>
        </p:spPr>
        <p:txBody>
          <a:bodyPr wrap="square" anchor="t">
            <a:spAutoFit/>
          </a:bodyPr>
          <a:lstStyle/>
          <a:p>
            <a:pPr indent="266700"/>
            <a:r>
              <a:rPr lang="zh-CN" altLang="zh-CN" sz="2000">
                <a:latin typeface="Arial" panose="020B0604020202020204" pitchFamily="34" charset="0"/>
                <a:ea typeface="宋体" panose="02010600030101010101" pitchFamily="2" charset="-122"/>
              </a:rPr>
              <a:t>等式的前一部分恰巧就是p的熵，等式的后一部分，就是交叉熵：</a:t>
            </a:r>
            <a:endParaRPr lang="zh-CN" altLang="en-US" sz="2000">
              <a:latin typeface="Arial" panose="020B0604020202020204" pitchFamily="34" charset="0"/>
              <a:ea typeface="宋体" panose="02010600030101010101" pitchFamily="2" charset="-122"/>
            </a:endParaRPr>
          </a:p>
        </p:txBody>
      </p:sp>
      <p:pic>
        <p:nvPicPr>
          <p:cNvPr id="12294" name="图片 42"/>
          <p:cNvPicPr>
            <a:picLocks noChangeAspect="1"/>
          </p:cNvPicPr>
          <p:nvPr/>
        </p:nvPicPr>
        <p:blipFill>
          <a:blip r:embed="rId4"/>
          <a:stretch>
            <a:fillRect/>
          </a:stretch>
        </p:blipFill>
        <p:spPr>
          <a:xfrm>
            <a:off x="5180013" y="3779838"/>
            <a:ext cx="3051175" cy="690562"/>
          </a:xfrm>
          <a:prstGeom prst="rect">
            <a:avLst/>
          </a:prstGeom>
          <a:noFill/>
          <a:ln w="9525">
            <a:noFill/>
          </a:ln>
        </p:spPr>
      </p:pic>
      <p:sp>
        <p:nvSpPr>
          <p:cNvPr id="12295" name="文本框 5"/>
          <p:cNvSpPr txBox="1"/>
          <p:nvPr/>
        </p:nvSpPr>
        <p:spPr>
          <a:xfrm>
            <a:off x="2886075" y="4470400"/>
            <a:ext cx="6667500" cy="1628775"/>
          </a:xfrm>
          <a:prstGeom prst="rect">
            <a:avLst/>
          </a:prstGeom>
          <a:noFill/>
          <a:ln w="9525">
            <a:noFill/>
          </a:ln>
        </p:spPr>
        <p:txBody>
          <a:bodyPr wrap="square" anchor="t">
            <a:spAutoFit/>
          </a:bodyPr>
          <a:lstStyle/>
          <a:p>
            <a:r>
              <a:rPr lang="zh-CN" altLang="zh-CN" sz="2000">
                <a:latin typeface="Arial" panose="020B0604020202020204" pitchFamily="34" charset="0"/>
                <a:ea typeface="宋体" panose="02010600030101010101" pitchFamily="2" charset="-122"/>
              </a:rPr>
              <a:t>在机器学习中，我们需要评估真实值和预测值之间的差距，使用KL散度刚刚好，即               ，由于KL散度中的前一部分−H(y)不变，故在优化过程中，只需要关注交叉熵就可以了。</a:t>
            </a:r>
            <a:endParaRPr lang="zh-CN" altLang="en-US" sz="2000">
              <a:latin typeface="Arial" panose="020B0604020202020204" pitchFamily="34" charset="0"/>
              <a:ea typeface="宋体" panose="02010600030101010101" pitchFamily="2" charset="-122"/>
            </a:endParaRPr>
          </a:p>
          <a:p>
            <a:endParaRPr lang="zh-CN" altLang="en-US" sz="2000">
              <a:latin typeface="Arial" panose="020B0604020202020204" pitchFamily="34" charset="0"/>
              <a:ea typeface="宋体" panose="02010600030101010101" pitchFamily="2" charset="-122"/>
            </a:endParaRPr>
          </a:p>
        </p:txBody>
      </p:sp>
      <p:pic>
        <p:nvPicPr>
          <p:cNvPr id="12296" name="图片 6"/>
          <p:cNvPicPr/>
          <p:nvPr/>
        </p:nvPicPr>
        <p:blipFill>
          <a:blip r:embed="rId5"/>
          <a:stretch>
            <a:fillRect/>
          </a:stretch>
        </p:blipFill>
        <p:spPr>
          <a:xfrm>
            <a:off x="5564188" y="4694238"/>
            <a:ext cx="1033462" cy="403225"/>
          </a:xfrm>
          <a:prstGeom prst="rect">
            <a:avLst/>
          </a:prstGeom>
          <a:noFill/>
          <a:ln w="9525">
            <a:noFill/>
          </a:ln>
        </p:spPr>
      </p:pic>
    </p:spTree>
    <p:custDataLst>
      <p:tags r:id="rId1"/>
    </p:custDataLst>
    <p:extLst>
      <p:ext uri="{BB962C8B-B14F-4D97-AF65-F5344CB8AC3E}">
        <p14:creationId xmlns:p14="http://schemas.microsoft.com/office/powerpoint/2010/main" val="1942626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1"/>
          <p:cNvSpPr txBox="1"/>
          <p:nvPr/>
        </p:nvSpPr>
        <p:spPr>
          <a:xfrm>
            <a:off x="1057275" y="660400"/>
            <a:ext cx="3989388" cy="582613"/>
          </a:xfrm>
          <a:prstGeom prst="rect">
            <a:avLst/>
          </a:prstGeom>
          <a:noFill/>
          <a:ln w="9525">
            <a:noFill/>
          </a:ln>
        </p:spPr>
        <p:txBody>
          <a:bodyPr wrap="square" anchor="t">
            <a:spAutoFit/>
          </a:bodyPr>
          <a:lstStyle/>
          <a:p>
            <a:r>
              <a:rPr lang="zh-CN" altLang="en-US" sz="3200">
                <a:latin typeface="Arial" panose="020B0604020202020204" pitchFamily="34" charset="0"/>
                <a:ea typeface="微软雅黑" panose="020B0503020204020204" charset="-122"/>
              </a:rPr>
              <a:t>应用</a:t>
            </a:r>
          </a:p>
        </p:txBody>
      </p:sp>
      <p:sp>
        <p:nvSpPr>
          <p:cNvPr id="13315" name="文本框 104"/>
          <p:cNvSpPr txBox="1"/>
          <p:nvPr/>
        </p:nvSpPr>
        <p:spPr>
          <a:xfrm>
            <a:off x="1970088" y="1397000"/>
            <a:ext cx="5080000" cy="398463"/>
          </a:xfrm>
          <a:prstGeom prst="rect">
            <a:avLst/>
          </a:prstGeom>
          <a:noFill/>
          <a:ln w="9525">
            <a:noFill/>
          </a:ln>
        </p:spPr>
        <p:txBody>
          <a:bodyPr anchor="t">
            <a:spAutoFit/>
          </a:bodyPr>
          <a:lstStyle/>
          <a:p>
            <a:r>
              <a:rPr lang="zh-CN" altLang="zh-CN" sz="2000">
                <a:latin typeface="Arial" panose="020B0604020202020204" pitchFamily="34" charset="0"/>
                <a:ea typeface="宋体" panose="02010600030101010101" pitchFamily="2" charset="-122"/>
              </a:rPr>
              <a:t>交叉熵在单分类问题上基本是标配的方法：</a:t>
            </a:r>
            <a:endParaRPr lang="zh-CN" altLang="en-US" sz="2000">
              <a:latin typeface="Arial" panose="020B0604020202020204" pitchFamily="34" charset="0"/>
              <a:ea typeface="宋体" panose="02010600030101010101" pitchFamily="2" charset="-122"/>
            </a:endParaRPr>
          </a:p>
        </p:txBody>
      </p:sp>
      <p:pic>
        <p:nvPicPr>
          <p:cNvPr id="13316" name="图片 45"/>
          <p:cNvPicPr>
            <a:picLocks noChangeAspect="1"/>
          </p:cNvPicPr>
          <p:nvPr/>
        </p:nvPicPr>
        <p:blipFill>
          <a:blip r:embed="rId3"/>
          <a:stretch>
            <a:fillRect/>
          </a:stretch>
        </p:blipFill>
        <p:spPr>
          <a:xfrm>
            <a:off x="7050088" y="1243013"/>
            <a:ext cx="2647950" cy="933450"/>
          </a:xfrm>
          <a:prstGeom prst="rect">
            <a:avLst/>
          </a:prstGeom>
          <a:noFill/>
          <a:ln w="9525">
            <a:noFill/>
          </a:ln>
        </p:spPr>
      </p:pic>
      <p:sp>
        <p:nvSpPr>
          <p:cNvPr id="13317" name="文本框 2"/>
          <p:cNvSpPr txBox="1"/>
          <p:nvPr/>
        </p:nvSpPr>
        <p:spPr>
          <a:xfrm>
            <a:off x="2028825" y="2254250"/>
            <a:ext cx="2038350" cy="400050"/>
          </a:xfrm>
          <a:prstGeom prst="rect">
            <a:avLst/>
          </a:prstGeom>
          <a:noFill/>
          <a:ln w="9525">
            <a:noFill/>
          </a:ln>
        </p:spPr>
        <p:txBody>
          <a:bodyPr wrap="square" anchor="t">
            <a:spAutoFit/>
          </a:bodyPr>
          <a:lstStyle/>
          <a:p>
            <a:r>
              <a:rPr lang="zh-CN" altLang="zh-CN" sz="2000">
                <a:latin typeface="Arial" panose="020B0604020202020204" pitchFamily="34" charset="0"/>
                <a:ea typeface="宋体" panose="02010600030101010101" pitchFamily="2" charset="-122"/>
              </a:rPr>
              <a:t>例如有如下样本：</a:t>
            </a:r>
            <a:endParaRPr lang="zh-CN" altLang="en-US" sz="2000">
              <a:latin typeface="Arial" panose="020B0604020202020204" pitchFamily="34" charset="0"/>
              <a:ea typeface="宋体" panose="02010600030101010101" pitchFamily="2" charset="-122"/>
            </a:endParaRPr>
          </a:p>
        </p:txBody>
      </p:sp>
      <p:pic>
        <p:nvPicPr>
          <p:cNvPr id="13318" name="图片 46"/>
          <p:cNvPicPr>
            <a:picLocks noChangeAspect="1"/>
          </p:cNvPicPr>
          <p:nvPr/>
        </p:nvPicPr>
        <p:blipFill>
          <a:blip r:embed="rId4"/>
          <a:stretch>
            <a:fillRect/>
          </a:stretch>
        </p:blipFill>
        <p:spPr>
          <a:xfrm>
            <a:off x="4159250" y="2041525"/>
            <a:ext cx="887413" cy="825500"/>
          </a:xfrm>
          <a:prstGeom prst="rect">
            <a:avLst/>
          </a:prstGeom>
          <a:noFill/>
          <a:ln w="9525">
            <a:noFill/>
          </a:ln>
        </p:spPr>
      </p:pic>
      <p:sp>
        <p:nvSpPr>
          <p:cNvPr id="13319" name="文本框 3"/>
          <p:cNvSpPr txBox="1"/>
          <p:nvPr/>
        </p:nvSpPr>
        <p:spPr>
          <a:xfrm>
            <a:off x="2028825" y="3228975"/>
            <a:ext cx="2786063" cy="400050"/>
          </a:xfrm>
          <a:prstGeom prst="rect">
            <a:avLst/>
          </a:prstGeom>
          <a:noFill/>
          <a:ln w="9525">
            <a:noFill/>
          </a:ln>
        </p:spPr>
        <p:txBody>
          <a:bodyPr wrap="square" anchor="t">
            <a:spAutoFit/>
          </a:bodyPr>
          <a:lstStyle/>
          <a:p>
            <a:r>
              <a:rPr lang="zh-CN" altLang="zh-CN" sz="2000">
                <a:latin typeface="Arial" panose="020B0604020202020204" pitchFamily="34" charset="0"/>
                <a:ea typeface="宋体" panose="02010600030101010101" pitchFamily="2" charset="-122"/>
              </a:rPr>
              <a:t>对应的标签和预测值：</a:t>
            </a:r>
            <a:endParaRPr lang="zh-CN" altLang="en-US" sz="2000">
              <a:latin typeface="Arial" panose="020B0604020202020204" pitchFamily="34" charset="0"/>
              <a:ea typeface="宋体" panose="02010600030101010101" pitchFamily="2" charset="-122"/>
            </a:endParaRPr>
          </a:p>
        </p:txBody>
      </p:sp>
      <p:graphicFrame>
        <p:nvGraphicFramePr>
          <p:cNvPr id="5" name="表格 4"/>
          <p:cNvGraphicFramePr/>
          <p:nvPr/>
        </p:nvGraphicFramePr>
        <p:xfrm>
          <a:off x="4676775" y="3017838"/>
          <a:ext cx="5411788" cy="822960"/>
        </p:xfrm>
        <a:graphic>
          <a:graphicData uri="http://schemas.openxmlformats.org/drawingml/2006/table">
            <a:tbl>
              <a:tblPr firstRow="1" bandRow="1">
                <a:tableStyleId>{5940675A-B579-460E-94D1-54222C63F5DA}</a:tableStyleId>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gridCol w="1354138">
                  <a:extLst>
                    <a:ext uri="{9D8B030D-6E8A-4147-A177-3AD203B41FA5}">
                      <a16:colId xmlns:a16="http://schemas.microsoft.com/office/drawing/2014/main" val="20003"/>
                    </a:ext>
                  </a:extLst>
                </a:gridCol>
              </a:tblGrid>
              <a:tr h="274320">
                <a:tc>
                  <a:txBody>
                    <a:bodyPr/>
                    <a:lstStyle/>
                    <a:p>
                      <a:pPr indent="0" algn="ctr">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猫</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青蛙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Label</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Pred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0.3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0.6</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0.1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3342" name="图片 47"/>
          <p:cNvPicPr>
            <a:picLocks noChangeAspect="1"/>
          </p:cNvPicPr>
          <p:nvPr/>
        </p:nvPicPr>
        <p:blipFill>
          <a:blip r:embed="rId5"/>
          <a:stretch>
            <a:fillRect/>
          </a:stretch>
        </p:blipFill>
        <p:spPr>
          <a:xfrm>
            <a:off x="3251200" y="4152900"/>
            <a:ext cx="5689600" cy="927100"/>
          </a:xfrm>
          <a:prstGeom prst="rect">
            <a:avLst/>
          </a:prstGeom>
          <a:noFill/>
          <a:ln w="9525">
            <a:noFill/>
          </a:ln>
        </p:spPr>
      </p:pic>
      <p:sp>
        <p:nvSpPr>
          <p:cNvPr id="13343" name="文本框 5"/>
          <p:cNvSpPr txBox="1"/>
          <p:nvPr/>
        </p:nvSpPr>
        <p:spPr>
          <a:xfrm>
            <a:off x="2105025" y="4351338"/>
            <a:ext cx="738188" cy="398462"/>
          </a:xfrm>
          <a:prstGeom prst="rect">
            <a:avLst/>
          </a:prstGeom>
          <a:noFill/>
          <a:ln w="9525">
            <a:noFill/>
          </a:ln>
        </p:spPr>
        <p:txBody>
          <a:bodyPr wrap="square" anchor="t">
            <a:spAutoFit/>
          </a:bodyPr>
          <a:lstStyle/>
          <a:p>
            <a:r>
              <a:rPr lang="zh-CN" altLang="en-US" sz="2000">
                <a:latin typeface="宋体" panose="02010600030101010101" pitchFamily="2" charset="-122"/>
                <a:ea typeface="宋体" panose="02010600030101010101" pitchFamily="2" charset="-122"/>
              </a:rPr>
              <a:t>那么</a:t>
            </a:r>
          </a:p>
        </p:txBody>
      </p:sp>
      <p:sp>
        <p:nvSpPr>
          <p:cNvPr id="13344" name="文本框 6"/>
          <p:cNvSpPr txBox="1"/>
          <p:nvPr/>
        </p:nvSpPr>
        <p:spPr>
          <a:xfrm>
            <a:off x="2085975" y="5287963"/>
            <a:ext cx="3065463" cy="398462"/>
          </a:xfrm>
          <a:prstGeom prst="rect">
            <a:avLst/>
          </a:prstGeom>
          <a:noFill/>
          <a:ln w="9525">
            <a:noFill/>
          </a:ln>
        </p:spPr>
        <p:txBody>
          <a:bodyPr wrap="square" anchor="t">
            <a:spAutoFit/>
          </a:bodyPr>
          <a:lstStyle/>
          <a:p>
            <a:r>
              <a:rPr lang="zh-CN" altLang="zh-CN" sz="2000">
                <a:latin typeface="Arial" panose="020B0604020202020204" pitchFamily="34" charset="0"/>
                <a:ea typeface="宋体" panose="02010600030101010101" pitchFamily="2" charset="-122"/>
              </a:rPr>
              <a:t>对应一个</a:t>
            </a:r>
            <a:r>
              <a:rPr lang="zh-CN" altLang="zh-CN" sz="2000">
                <a:latin typeface="Times New Roman" panose="02020603050405020304" charset="0"/>
                <a:ea typeface="宋体" panose="02010600030101010101" pitchFamily="2" charset="-122"/>
              </a:rPr>
              <a:t>batch的loss就是</a:t>
            </a:r>
            <a:endParaRPr lang="zh-CN" altLang="en-US" sz="2000">
              <a:latin typeface="Times New Roman" panose="02020603050405020304" charset="0"/>
              <a:ea typeface="宋体" panose="02010600030101010101" pitchFamily="2" charset="-122"/>
            </a:endParaRPr>
          </a:p>
        </p:txBody>
      </p:sp>
      <p:pic>
        <p:nvPicPr>
          <p:cNvPr id="13345" name="图片 48"/>
          <p:cNvPicPr>
            <a:picLocks noChangeAspect="1"/>
          </p:cNvPicPr>
          <p:nvPr/>
        </p:nvPicPr>
        <p:blipFill>
          <a:blip r:embed="rId6"/>
          <a:stretch>
            <a:fillRect/>
          </a:stretch>
        </p:blipFill>
        <p:spPr>
          <a:xfrm>
            <a:off x="4962525" y="5046663"/>
            <a:ext cx="3225800" cy="881062"/>
          </a:xfrm>
          <a:prstGeom prst="rect">
            <a:avLst/>
          </a:prstGeom>
          <a:noFill/>
          <a:ln w="9525">
            <a:noFill/>
          </a:ln>
        </p:spPr>
      </p:pic>
      <p:sp>
        <p:nvSpPr>
          <p:cNvPr id="13346" name="文本框 7"/>
          <p:cNvSpPr txBox="1"/>
          <p:nvPr/>
        </p:nvSpPr>
        <p:spPr>
          <a:xfrm>
            <a:off x="1833563" y="5988050"/>
            <a:ext cx="3213100" cy="398463"/>
          </a:xfrm>
          <a:prstGeom prst="rect">
            <a:avLst/>
          </a:prstGeom>
          <a:noFill/>
          <a:ln w="9525">
            <a:noFill/>
          </a:ln>
        </p:spPr>
        <p:txBody>
          <a:bodyPr wrap="square" anchor="t">
            <a:spAutoFit/>
          </a:bodyPr>
          <a:lstStyle/>
          <a:p>
            <a:pPr indent="266700"/>
            <a:r>
              <a:rPr lang="zh-CN" altLang="zh-CN" sz="2000">
                <a:latin typeface="Arial" panose="020B0604020202020204" pitchFamily="34" charset="0"/>
                <a:ea typeface="宋体" panose="02010600030101010101" pitchFamily="2" charset="-122"/>
              </a:rPr>
              <a:t>m为当前batch的样本数</a:t>
            </a:r>
            <a:endParaRPr lang="zh-CN" altLang="en-US" sz="2000">
              <a:latin typeface="Arial" panose="020B0604020202020204" pitchFamily="34" charset="0"/>
              <a:ea typeface="宋体" panose="02010600030101010101" pitchFamily="2" charset="-122"/>
            </a:endParaRPr>
          </a:p>
        </p:txBody>
      </p:sp>
    </p:spTree>
    <p:custDataLst>
      <p:tags r:id="rId1"/>
    </p:custDataLst>
    <p:extLst>
      <p:ext uri="{BB962C8B-B14F-4D97-AF65-F5344CB8AC3E}">
        <p14:creationId xmlns:p14="http://schemas.microsoft.com/office/powerpoint/2010/main" val="4174320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5"/>
          <p:cNvSpPr txBox="1"/>
          <p:nvPr/>
        </p:nvSpPr>
        <p:spPr>
          <a:xfrm>
            <a:off x="933450" y="673100"/>
            <a:ext cx="1651000" cy="582613"/>
          </a:xfrm>
          <a:prstGeom prst="rect">
            <a:avLst/>
          </a:prstGeom>
          <a:noFill/>
          <a:ln w="9525">
            <a:noFill/>
          </a:ln>
        </p:spPr>
        <p:txBody>
          <a:bodyPr wrap="square" anchor="t">
            <a:spAutoFit/>
          </a:bodyPr>
          <a:lstStyle/>
          <a:p>
            <a:r>
              <a:rPr lang="en-US" altLang="zh-CN" sz="3200">
                <a:latin typeface="Arial" panose="020B0604020202020204" pitchFamily="34" charset="0"/>
                <a:ea typeface="微软雅黑" panose="020B0503020204020204" charset="-122"/>
              </a:rPr>
              <a:t>JS</a:t>
            </a:r>
            <a:r>
              <a:rPr lang="zh-CN" altLang="en-US" sz="3200">
                <a:latin typeface="Arial" panose="020B0604020202020204" pitchFamily="34" charset="0"/>
                <a:ea typeface="微软雅黑" panose="020B0503020204020204" charset="-122"/>
              </a:rPr>
              <a:t>散度</a:t>
            </a:r>
          </a:p>
        </p:txBody>
      </p:sp>
      <p:sp>
        <p:nvSpPr>
          <p:cNvPr id="14339" name="文本框 104"/>
          <p:cNvSpPr txBox="1"/>
          <p:nvPr/>
        </p:nvSpPr>
        <p:spPr>
          <a:xfrm>
            <a:off x="2455863" y="1862138"/>
            <a:ext cx="7413625" cy="1322387"/>
          </a:xfrm>
          <a:prstGeom prst="rect">
            <a:avLst/>
          </a:prstGeom>
          <a:noFill/>
          <a:ln w="9525">
            <a:noFill/>
          </a:ln>
        </p:spPr>
        <p:txBody>
          <a:bodyPr wrap="square" anchor="t">
            <a:spAutoFit/>
          </a:bodyPr>
          <a:lstStyle/>
          <a:p>
            <a:pPr indent="266700"/>
            <a:r>
              <a:rPr lang="en-US" altLang="zh-CN" sz="2000">
                <a:latin typeface="Times New Roman" panose="02020603050405020304" charset="0"/>
                <a:ea typeface="宋体" panose="02010600030101010101" pitchFamily="2" charset="-122"/>
              </a:rPr>
              <a:t>KL</a:t>
            </a:r>
            <a:r>
              <a:rPr lang="zh-CN" altLang="en-US" sz="2000">
                <a:latin typeface="Times New Roman" panose="02020603050405020304" charset="0"/>
                <a:ea typeface="宋体" panose="02010600030101010101" pitchFamily="2" charset="-122"/>
              </a:rPr>
              <a:t>散度</a:t>
            </a:r>
            <a:r>
              <a:rPr lang="zh-CN" altLang="zh-CN" sz="2000">
                <a:latin typeface="Times New Roman" panose="02020603050405020304" charset="0"/>
                <a:ea typeface="宋体" panose="02010600030101010101" pitchFamily="2" charset="-122"/>
              </a:rPr>
              <a:t>可以用来表示两个概率分布之间的差异，但有个不大好的地方是它并不是对称的，因此有时用它来训练神经网络会有顺序不同造成不一样的训练结果的情况。为了克服这个问题，有人就提出了一个新的衡量公式，叫做JS散度，式子如下：</a:t>
            </a:r>
            <a:endParaRPr lang="zh-CN" altLang="en-US" sz="2000">
              <a:latin typeface="Times New Roman" panose="02020603050405020304" charset="0"/>
              <a:ea typeface="宋体" panose="02010600030101010101" pitchFamily="2" charset="-122"/>
            </a:endParaRPr>
          </a:p>
        </p:txBody>
      </p:sp>
      <p:pic>
        <p:nvPicPr>
          <p:cNvPr id="14340" name="图片 49"/>
          <p:cNvPicPr>
            <a:picLocks noChangeAspect="1"/>
          </p:cNvPicPr>
          <p:nvPr/>
        </p:nvPicPr>
        <p:blipFill>
          <a:blip r:embed="rId4"/>
          <a:stretch>
            <a:fillRect/>
          </a:stretch>
        </p:blipFill>
        <p:spPr>
          <a:xfrm>
            <a:off x="3754438" y="3184525"/>
            <a:ext cx="5529262" cy="685800"/>
          </a:xfrm>
          <a:prstGeom prst="rect">
            <a:avLst/>
          </a:prstGeom>
          <a:noFill/>
          <a:ln w="9525">
            <a:noFill/>
          </a:ln>
        </p:spPr>
      </p:pic>
      <p:sp>
        <p:nvSpPr>
          <p:cNvPr id="14341" name="文本框 6"/>
          <p:cNvSpPr txBox="1"/>
          <p:nvPr/>
        </p:nvSpPr>
        <p:spPr>
          <a:xfrm>
            <a:off x="2455863" y="4357688"/>
            <a:ext cx="6881812" cy="1014412"/>
          </a:xfrm>
          <a:prstGeom prst="rect">
            <a:avLst/>
          </a:prstGeom>
          <a:noFill/>
          <a:ln w="9525">
            <a:noFill/>
          </a:ln>
        </p:spPr>
        <p:txBody>
          <a:bodyPr wrap="square" anchor="t">
            <a:spAutoFit/>
          </a:bodyPr>
          <a:lstStyle/>
          <a:p>
            <a:pPr indent="266700"/>
            <a:r>
              <a:rPr lang="zh-CN" altLang="zh-CN" sz="2000">
                <a:latin typeface="Times New Roman" panose="02020603050405020304" charset="0"/>
                <a:ea typeface="宋体" panose="02010600030101010101" pitchFamily="2" charset="-122"/>
              </a:rPr>
              <a:t>JS散度是利用KL散度来得到的，JS是对称的而且值是有界的[0,1]。显然，如果P1，P2完全相同，那么JS =0，如果完全不相同，那么就是1。</a:t>
            </a:r>
            <a:endParaRPr lang="zh-CN" altLang="en-US" sz="2000">
              <a:latin typeface="Times New Roman" panose="02020603050405020304" charset="0"/>
              <a:ea typeface="宋体" panose="02010600030101010101" pitchFamily="2" charset="-122"/>
            </a:endParaRPr>
          </a:p>
        </p:txBody>
      </p:sp>
    </p:spTree>
    <p:custDataLst>
      <p:tags r:id="rId1"/>
    </p:custDataLst>
    <p:extLst>
      <p:ext uri="{BB962C8B-B14F-4D97-AF65-F5344CB8AC3E}">
        <p14:creationId xmlns:p14="http://schemas.microsoft.com/office/powerpoint/2010/main" val="3320461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数据生成</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Data generation</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t>数字的生成</a:t>
            </a:r>
            <a:endParaRPr lang="en-US" altLang="zh-CN" dirty="0" smtClean="0"/>
          </a:p>
          <a:p>
            <a:pPr marL="0" indent="0">
              <a:buNone/>
            </a:pPr>
            <a:r>
              <a:rPr lang="zh-CN" altLang="en-US" dirty="0" smtClean="0"/>
              <a:t>生成数字</a:t>
            </a:r>
            <a:r>
              <a:rPr lang="en-US" altLang="zh-CN" dirty="0" smtClean="0"/>
              <a:t>1</a:t>
            </a:r>
            <a:r>
              <a:rPr lang="zh-CN" altLang="en-US" dirty="0" smtClean="0"/>
              <a:t>：极有可能学习到一个分布使得像素落在图像中轴线上的概率大大增加。</a:t>
            </a:r>
            <a:endParaRPr lang="en-US" altLang="zh-CN" dirty="0" smtClean="0"/>
          </a:p>
          <a:p>
            <a:pPr marL="0" indent="0">
              <a:buNone/>
            </a:pPr>
            <a:r>
              <a:rPr lang="zh-CN" altLang="en-US" dirty="0" smtClean="0"/>
              <a:t>输入：</a:t>
            </a:r>
            <a:r>
              <a:rPr lang="en-US" altLang="zh-CN" dirty="0" smtClean="0"/>
              <a:t>x</a:t>
            </a:r>
            <a:r>
              <a:rPr lang="zh-CN" altLang="en-US" dirty="0" smtClean="0"/>
              <a:t>→</a:t>
            </a:r>
            <a:r>
              <a:rPr lang="en-US" altLang="zh-CN" dirty="0" smtClean="0"/>
              <a:t>P(x)</a:t>
            </a:r>
            <a:r>
              <a:rPr lang="zh-CN" altLang="en-US" dirty="0" smtClean="0"/>
              <a:t>，</a:t>
            </a:r>
            <a:r>
              <a:rPr lang="en-US" altLang="zh-CN" dirty="0" smtClean="0"/>
              <a:t>x</a:t>
            </a:r>
            <a:r>
              <a:rPr lang="zh-CN" altLang="en-US" dirty="0" smtClean="0"/>
              <a:t>可以是坐标点</a:t>
            </a:r>
            <a:endParaRPr lang="en-US" altLang="zh-CN" dirty="0" smtClean="0"/>
          </a:p>
          <a:p>
            <a:pPr marL="0" indent="0">
              <a:buNone/>
            </a:pPr>
            <a:r>
              <a:rPr lang="zh-CN" altLang="en-US" dirty="0" smtClean="0"/>
              <a:t>输出：在该坐标处有像素点的概率，最终根据概率生成数字。</a:t>
            </a:r>
            <a:endParaRPr lang="en-US" altLang="zh-CN" dirty="0" smtClean="0"/>
          </a:p>
          <a:p>
            <a:pPr marL="0" indent="0">
              <a:buNone/>
            </a:pP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10761390" y="2814978"/>
            <a:ext cx="1184819" cy="1186316"/>
          </a:xfrm>
          <a:prstGeom prst="rect">
            <a:avLst/>
          </a:prstGeom>
        </p:spPr>
      </p:pic>
    </p:spTree>
    <p:extLst>
      <p:ext uri="{BB962C8B-B14F-4D97-AF65-F5344CB8AC3E}">
        <p14:creationId xmlns:p14="http://schemas.microsoft.com/office/powerpoint/2010/main" val="494328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p:cNvSpPr/>
              <p:nvPr/>
            </p:nvSpPr>
            <p:spPr>
              <a:xfrm>
                <a:off x="4021383" y="2218031"/>
                <a:ext cx="4305987" cy="23696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m>
                        <m:mPr>
                          <m:mcs>
                            <m:mc>
                              <m:mcPr>
                                <m:count m:val="3"/>
                                <m:mcJc m:val="center"/>
                              </m:mcPr>
                            </m:mc>
                          </m:mcs>
                          <m:ctrlPr>
                            <a:rPr lang="zh-CN" altLang="en-US">
                              <a:latin typeface="Cambria Math" panose="02040503050406030204" pitchFamily="18" charset="0"/>
                            </a:rPr>
                          </m:ctrlPr>
                        </m:mPr>
                        <m:mr>
                          <m:e>
                            <m:m>
                              <m:mPr>
                                <m:mcs>
                                  <m:mc>
                                    <m:mcPr>
                                      <m:count m:val="3"/>
                                      <m:mcJc m:val="center"/>
                                    </m:mcPr>
                                  </m:mc>
                                </m:mcs>
                                <m:ctrlPr>
                                  <a:rPr lang="zh-CN" altLang="en-US">
                                    <a:latin typeface="Cambria Math" panose="02040503050406030204" pitchFamily="18" charset="0"/>
                                  </a:rPr>
                                </m:ctrlPr>
                              </m:mPr>
                              <m:mr>
                                <m:e>
                                  <m:r>
                                    <a:rPr lang="zh-CN" altLang="en-US">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mr>
                              <m:mr>
                                <m:e>
                                  <m:r>
                                    <a:rPr lang="zh-CN" altLang="en-US" i="0">
                                      <a:latin typeface="Cambria Math" panose="02040503050406030204" pitchFamily="18" charset="0"/>
                                    </a:rPr>
                                    <m:t>0</m:t>
                                  </m:r>
                                </m:e>
                                <m:e>
                                  <m:r>
                                    <a:rPr lang="zh-CN" altLang="en-US" i="0">
                                      <a:latin typeface="Cambria Math" panose="02040503050406030204" pitchFamily="18" charset="0"/>
                                    </a:rPr>
                                    <m:t>0.1</m:t>
                                  </m:r>
                                </m:e>
                                <m:e>
                                  <m:r>
                                    <a:rPr lang="zh-CN" altLang="en-US" i="0">
                                      <a:latin typeface="Cambria Math" panose="02040503050406030204" pitchFamily="18" charset="0"/>
                                    </a:rPr>
                                    <m:t>0.2</m:t>
                                  </m:r>
                                </m:e>
                              </m:mr>
                              <m:mr>
                                <m:e>
                                  <m:r>
                                    <a:rPr lang="zh-CN" altLang="en-US" i="0">
                                      <a:latin typeface="Cambria Math" panose="02040503050406030204" pitchFamily="18" charset="0"/>
                                    </a:rPr>
                                    <m:t>0</m:t>
                                  </m:r>
                                </m:e>
                                <m:e>
                                  <m:r>
                                    <a:rPr lang="zh-CN" altLang="en-US" i="0">
                                      <a:latin typeface="Cambria Math" panose="02040503050406030204" pitchFamily="18" charset="0"/>
                                    </a:rPr>
                                    <m:t>0.1</m:t>
                                  </m:r>
                                </m:e>
                                <m:e>
                                  <m:r>
                                    <a:rPr lang="zh-CN" altLang="en-US" i="0">
                                      <a:latin typeface="Cambria Math" panose="02040503050406030204" pitchFamily="18" charset="0"/>
                                    </a:rPr>
                                    <m:t>0.2</m:t>
                                  </m:r>
                                </m:e>
                              </m:mr>
                            </m:m>
                          </m:e>
                          <m:e>
                            <m:m>
                              <m:mPr>
                                <m:mcs>
                                  <m:mc>
                                    <m:mcPr>
                                      <m:count m:val="3"/>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mr>
                              <m:mr>
                                <m:e>
                                  <m:r>
                                    <a:rPr lang="zh-CN" altLang="en-US" i="0">
                                      <a:latin typeface="Cambria Math" panose="02040503050406030204" pitchFamily="18" charset="0"/>
                                    </a:rPr>
                                    <m:t>0.9</m:t>
                                  </m:r>
                                </m:e>
                                <m:e>
                                  <m:r>
                                    <a:rPr lang="zh-CN" altLang="en-US" i="0">
                                      <a:latin typeface="Cambria Math" panose="02040503050406030204" pitchFamily="18" charset="0"/>
                                    </a:rPr>
                                    <m:t>0.8</m:t>
                                  </m:r>
                                </m:e>
                                <m:e>
                                  <m:r>
                                    <a:rPr lang="zh-CN" altLang="en-US" i="0">
                                      <a:latin typeface="Cambria Math" panose="02040503050406030204" pitchFamily="18" charset="0"/>
                                    </a:rPr>
                                    <m:t>0.2</m:t>
                                  </m:r>
                                </m:e>
                              </m:mr>
                              <m:mr>
                                <m:e>
                                  <m:r>
                                    <a:rPr lang="zh-CN" altLang="en-US" i="0">
                                      <a:latin typeface="Cambria Math" panose="02040503050406030204" pitchFamily="18" charset="0"/>
                                    </a:rPr>
                                    <m:t>0.9</m:t>
                                  </m:r>
                                </m:e>
                                <m:e>
                                  <m:r>
                                    <a:rPr lang="zh-CN" altLang="en-US" i="0">
                                      <a:latin typeface="Cambria Math" panose="02040503050406030204" pitchFamily="18" charset="0"/>
                                    </a:rPr>
                                    <m:t>0.8</m:t>
                                  </m:r>
                                </m:e>
                                <m:e>
                                  <m:r>
                                    <a:rPr lang="zh-CN" altLang="en-US" i="0">
                                      <a:latin typeface="Cambria Math" panose="02040503050406030204" pitchFamily="18" charset="0"/>
                                    </a:rPr>
                                    <m:t>0.2</m:t>
                                  </m:r>
                                </m:e>
                              </m:mr>
                            </m:m>
                          </m:e>
                          <m:e>
                            <m:m>
                              <m:mPr>
                                <m:mcs>
                                  <m:mc>
                                    <m:mcPr>
                                      <m:count m:val="3"/>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mr>
                              <m:mr>
                                <m:e>
                                  <m:r>
                                    <a:rPr lang="zh-CN" altLang="en-US" i="0">
                                      <a:latin typeface="Cambria Math" panose="02040503050406030204" pitchFamily="18" charset="0"/>
                                    </a:rPr>
                                    <m:t>0.1</m:t>
                                  </m:r>
                                </m:e>
                                <m:e>
                                  <m:r>
                                    <a:rPr lang="zh-CN" altLang="en-US" i="0">
                                      <a:latin typeface="Cambria Math" panose="02040503050406030204" pitchFamily="18" charset="0"/>
                                    </a:rPr>
                                    <m:t>0</m:t>
                                  </m:r>
                                </m:e>
                                <m:e>
                                  <m:r>
                                    <a:rPr lang="zh-CN" altLang="en-US" i="0">
                                      <a:latin typeface="Cambria Math" panose="02040503050406030204" pitchFamily="18" charset="0"/>
                                    </a:rPr>
                                    <m:t>0</m:t>
                                  </m:r>
                                </m:e>
                              </m:mr>
                              <m:mr>
                                <m:e>
                                  <m:r>
                                    <a:rPr lang="zh-CN" altLang="en-US" i="0">
                                      <a:latin typeface="Cambria Math" panose="02040503050406030204" pitchFamily="18" charset="0"/>
                                    </a:rPr>
                                    <m:t>0.1</m:t>
                                  </m:r>
                                </m:e>
                                <m:e>
                                  <m:r>
                                    <a:rPr lang="zh-CN" altLang="en-US" i="0">
                                      <a:latin typeface="Cambria Math" panose="02040503050406030204" pitchFamily="18" charset="0"/>
                                    </a:rPr>
                                    <m:t>0</m:t>
                                  </m:r>
                                </m:e>
                                <m:e>
                                  <m:r>
                                    <a:rPr lang="zh-CN" altLang="en-US" i="0">
                                      <a:latin typeface="Cambria Math" panose="02040503050406030204" pitchFamily="18" charset="0"/>
                                    </a:rPr>
                                    <m:t>0</m:t>
                                  </m:r>
                                </m:e>
                              </m:mr>
                            </m:m>
                          </m:e>
                        </m:mr>
                        <m:mr>
                          <m:e>
                            <m:m>
                              <m:mPr>
                                <m:mcs>
                                  <m:mc>
                                    <m:mcPr>
                                      <m:count m:val="3"/>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m:t>
                                  </m:r>
                                </m:e>
                                <m:e>
                                  <m:r>
                                    <a:rPr lang="zh-CN" altLang="en-US" i="0">
                                      <a:latin typeface="Cambria Math" panose="02040503050406030204" pitchFamily="18" charset="0"/>
                                    </a:rPr>
                                    <m:t>0.1</m:t>
                                  </m:r>
                                </m:e>
                                <m:e>
                                  <m:r>
                                    <a:rPr lang="zh-CN" altLang="en-US" i="0">
                                      <a:latin typeface="Cambria Math" panose="02040503050406030204" pitchFamily="18" charset="0"/>
                                    </a:rPr>
                                    <m:t>0.2</m:t>
                                  </m:r>
                                </m:e>
                              </m:mr>
                              <m:mr>
                                <m:e>
                                  <m:r>
                                    <a:rPr lang="zh-CN" altLang="en-US" i="0">
                                      <a:latin typeface="Cambria Math" panose="02040503050406030204" pitchFamily="18" charset="0"/>
                                    </a:rPr>
                                    <m:t>0</m:t>
                                  </m:r>
                                </m:e>
                                <m:e>
                                  <m:r>
                                    <a:rPr lang="zh-CN" altLang="en-US" i="0">
                                      <a:latin typeface="Cambria Math" panose="02040503050406030204" pitchFamily="18" charset="0"/>
                                    </a:rPr>
                                    <m:t>0.1</m:t>
                                  </m:r>
                                </m:e>
                                <m:e>
                                  <m:r>
                                    <a:rPr lang="zh-CN" altLang="en-US" i="0">
                                      <a:latin typeface="Cambria Math" panose="02040503050406030204" pitchFamily="18" charset="0"/>
                                    </a:rPr>
                                    <m:t>0.2</m:t>
                                  </m:r>
                                </m:e>
                              </m:mr>
                              <m:mr>
                                <m:e>
                                  <m:r>
                                    <a:rPr lang="zh-CN" altLang="en-US" i="0">
                                      <a:latin typeface="Cambria Math" panose="02040503050406030204" pitchFamily="18" charset="0"/>
                                    </a:rPr>
                                    <m:t>0</m:t>
                                  </m:r>
                                </m:e>
                                <m:e>
                                  <m:r>
                                    <a:rPr lang="zh-CN" altLang="en-US" i="0">
                                      <a:latin typeface="Cambria Math" panose="02040503050406030204" pitchFamily="18" charset="0"/>
                                    </a:rPr>
                                    <m:t>0.1</m:t>
                                  </m:r>
                                </m:e>
                                <m:e>
                                  <m:r>
                                    <a:rPr lang="zh-CN" altLang="en-US" i="0">
                                      <a:latin typeface="Cambria Math" panose="02040503050406030204" pitchFamily="18" charset="0"/>
                                    </a:rPr>
                                    <m:t>0.2</m:t>
                                  </m:r>
                                </m:e>
                              </m:mr>
                            </m:m>
                          </m:e>
                          <m:e>
                            <m:m>
                              <m:mPr>
                                <m:mcs>
                                  <m:mc>
                                    <m:mcPr>
                                      <m:count m:val="3"/>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0.8</m:t>
                                  </m:r>
                                </m:e>
                                <m:e>
                                  <m:r>
                                    <a:rPr lang="zh-CN" altLang="en-US" i="0">
                                      <a:latin typeface="Cambria Math" panose="02040503050406030204" pitchFamily="18" charset="0"/>
                                    </a:rPr>
                                    <m:t>0.9</m:t>
                                  </m:r>
                                </m:e>
                                <m:e>
                                  <m:r>
                                    <a:rPr lang="zh-CN" altLang="en-US" i="0">
                                      <a:latin typeface="Cambria Math" panose="02040503050406030204" pitchFamily="18" charset="0"/>
                                    </a:rPr>
                                    <m:t>0.2</m:t>
                                  </m:r>
                                </m:e>
                              </m:mr>
                              <m:mr>
                                <m:e>
                                  <m:r>
                                    <a:rPr lang="zh-CN" altLang="en-US" i="0">
                                      <a:latin typeface="Cambria Math" panose="02040503050406030204" pitchFamily="18" charset="0"/>
                                    </a:rPr>
                                    <m:t>0.8</m:t>
                                  </m:r>
                                </m:e>
                                <m:e>
                                  <m:r>
                                    <a:rPr lang="zh-CN" altLang="en-US" i="0">
                                      <a:latin typeface="Cambria Math" panose="02040503050406030204" pitchFamily="18" charset="0"/>
                                    </a:rPr>
                                    <m:t>0.9</m:t>
                                  </m:r>
                                </m:e>
                                <m:e>
                                  <m:r>
                                    <a:rPr lang="zh-CN" altLang="en-US" i="0">
                                      <a:latin typeface="Cambria Math" panose="02040503050406030204" pitchFamily="18" charset="0"/>
                                    </a:rPr>
                                    <m:t>0.2</m:t>
                                  </m:r>
                                </m:e>
                              </m:mr>
                              <m:mr>
                                <m:e>
                                  <m:r>
                                    <a:rPr lang="zh-CN" altLang="en-US" i="0">
                                      <a:latin typeface="Cambria Math" panose="02040503050406030204" pitchFamily="18" charset="0"/>
                                    </a:rPr>
                                    <m:t>0.9</m:t>
                                  </m:r>
                                </m:e>
                                <m:e>
                                  <m:r>
                                    <a:rPr lang="zh-CN" altLang="en-US" i="0">
                                      <a:latin typeface="Cambria Math" panose="02040503050406030204" pitchFamily="18" charset="0"/>
                                    </a:rPr>
                                    <m:t>0.8</m:t>
                                  </m:r>
                                </m:e>
                                <m:e>
                                  <m:r>
                                    <a:rPr lang="zh-CN" altLang="en-US" i="0">
                                      <a:latin typeface="Cambria Math" panose="02040503050406030204" pitchFamily="18" charset="0"/>
                                    </a:rPr>
                                    <m:t>0.2</m:t>
                                  </m:r>
                                </m:e>
                              </m:mr>
                            </m:m>
                          </m:e>
                          <m:e>
                            <m:m>
                              <m:mPr>
                                <m:mcs>
                                  <m:mc>
                                    <m:mcPr>
                                      <m:count m:val="3"/>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0.1</m:t>
                                  </m:r>
                                </m:e>
                                <m:e>
                                  <m:r>
                                    <a:rPr lang="zh-CN" altLang="en-US" i="0">
                                      <a:latin typeface="Cambria Math" panose="02040503050406030204" pitchFamily="18" charset="0"/>
                                    </a:rPr>
                                    <m:t>0</m:t>
                                  </m:r>
                                </m:e>
                                <m:e>
                                  <m:r>
                                    <a:rPr lang="zh-CN" altLang="en-US" i="0">
                                      <a:latin typeface="Cambria Math" panose="02040503050406030204" pitchFamily="18" charset="0"/>
                                    </a:rPr>
                                    <m:t>0</m:t>
                                  </m:r>
                                </m:e>
                              </m:mr>
                              <m:mr>
                                <m:e>
                                  <m:r>
                                    <a:rPr lang="zh-CN" altLang="en-US" i="0">
                                      <a:latin typeface="Cambria Math" panose="02040503050406030204" pitchFamily="18" charset="0"/>
                                    </a:rPr>
                                    <m:t>0.1</m:t>
                                  </m:r>
                                </m:e>
                                <m:e>
                                  <m:r>
                                    <a:rPr lang="zh-CN" altLang="en-US" i="0">
                                      <a:latin typeface="Cambria Math" panose="02040503050406030204" pitchFamily="18" charset="0"/>
                                    </a:rPr>
                                    <m:t>0</m:t>
                                  </m:r>
                                </m:e>
                                <m:e>
                                  <m:r>
                                    <a:rPr lang="zh-CN" altLang="en-US" i="0">
                                      <a:latin typeface="Cambria Math" panose="02040503050406030204" pitchFamily="18" charset="0"/>
                                    </a:rPr>
                                    <m:t>0</m:t>
                                  </m:r>
                                </m:e>
                              </m:mr>
                              <m:mr>
                                <m:e>
                                  <m:r>
                                    <a:rPr lang="zh-CN" altLang="en-US" i="0">
                                      <a:latin typeface="Cambria Math" panose="02040503050406030204" pitchFamily="18" charset="0"/>
                                    </a:rPr>
                                    <m:t>0.1</m:t>
                                  </m:r>
                                </m:e>
                                <m:e>
                                  <m:r>
                                    <a:rPr lang="zh-CN" altLang="en-US" i="0">
                                      <a:latin typeface="Cambria Math" panose="02040503050406030204" pitchFamily="18" charset="0"/>
                                    </a:rPr>
                                    <m:t>0</m:t>
                                  </m:r>
                                </m:e>
                                <m:e>
                                  <m:r>
                                    <a:rPr lang="zh-CN" altLang="en-US" i="0">
                                      <a:latin typeface="Cambria Math" panose="02040503050406030204" pitchFamily="18" charset="0"/>
                                    </a:rPr>
                                    <m:t>0</m:t>
                                  </m:r>
                                </m:e>
                              </m:mr>
                            </m:m>
                          </m:e>
                        </m:mr>
                        <m:mr>
                          <m:e>
                            <m:m>
                              <m:mPr>
                                <m:mcs>
                                  <m:mc>
                                    <m:mcPr>
                                      <m:count m:val="3"/>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m:t>
                                  </m:r>
                                </m:e>
                                <m:e>
                                  <m:r>
                                    <a:rPr lang="zh-CN" altLang="en-US" i="0">
                                      <a:latin typeface="Cambria Math" panose="02040503050406030204" pitchFamily="18" charset="0"/>
                                    </a:rPr>
                                    <m:t>0.1</m:t>
                                  </m:r>
                                </m:e>
                                <m:e>
                                  <m:r>
                                    <a:rPr lang="zh-CN" altLang="en-US" i="0">
                                      <a:latin typeface="Cambria Math" panose="02040503050406030204" pitchFamily="18" charset="0"/>
                                    </a:rPr>
                                    <m:t>0.2</m:t>
                                  </m:r>
                                </m:e>
                              </m:mr>
                              <m:mr>
                                <m:e>
                                  <m:r>
                                    <a:rPr lang="zh-CN" altLang="en-US" i="0">
                                      <a:latin typeface="Cambria Math" panose="02040503050406030204" pitchFamily="18" charset="0"/>
                                    </a:rPr>
                                    <m:t>0</m:t>
                                  </m:r>
                                </m:e>
                                <m:e>
                                  <m:r>
                                    <a:rPr lang="zh-CN" altLang="en-US" i="0">
                                      <a:latin typeface="Cambria Math" panose="02040503050406030204" pitchFamily="18" charset="0"/>
                                    </a:rPr>
                                    <m:t>0.1</m:t>
                                  </m:r>
                                </m:e>
                                <m:e>
                                  <m:r>
                                    <a:rPr lang="zh-CN" altLang="en-US" i="0">
                                      <a:latin typeface="Cambria Math" panose="02040503050406030204" pitchFamily="18" charset="0"/>
                                    </a:rPr>
                                    <m:t>0.2</m:t>
                                  </m:r>
                                </m:e>
                              </m:m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mr>
                            </m:m>
                          </m:e>
                          <m:e>
                            <m:m>
                              <m:mPr>
                                <m:mcs>
                                  <m:mc>
                                    <m:mcPr>
                                      <m:count m:val="3"/>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0.9</m:t>
                                  </m:r>
                                </m:e>
                                <m:e>
                                  <m:r>
                                    <a:rPr lang="zh-CN" altLang="en-US" i="0">
                                      <a:latin typeface="Cambria Math" panose="02040503050406030204" pitchFamily="18" charset="0"/>
                                    </a:rPr>
                                    <m:t>0.8</m:t>
                                  </m:r>
                                </m:e>
                                <m:e>
                                  <m:r>
                                    <a:rPr lang="zh-CN" altLang="en-US" i="0">
                                      <a:latin typeface="Cambria Math" panose="02040503050406030204" pitchFamily="18" charset="0"/>
                                    </a:rPr>
                                    <m:t>0.2</m:t>
                                  </m:r>
                                </m:e>
                              </m:mr>
                              <m:mr>
                                <m:e>
                                  <m:r>
                                    <a:rPr lang="zh-CN" altLang="en-US" i="0">
                                      <a:latin typeface="Cambria Math" panose="02040503050406030204" pitchFamily="18" charset="0"/>
                                    </a:rPr>
                                    <m:t>0.9</m:t>
                                  </m:r>
                                </m:e>
                                <m:e>
                                  <m:r>
                                    <a:rPr lang="zh-CN" altLang="en-US" i="0">
                                      <a:latin typeface="Cambria Math" panose="02040503050406030204" pitchFamily="18" charset="0"/>
                                    </a:rPr>
                                    <m:t>0.8</m:t>
                                  </m:r>
                                </m:e>
                                <m:e>
                                  <m:r>
                                    <a:rPr lang="zh-CN" altLang="en-US" i="0">
                                      <a:latin typeface="Cambria Math" panose="02040503050406030204" pitchFamily="18" charset="0"/>
                                    </a:rPr>
                                    <m:t>0.2</m:t>
                                  </m:r>
                                </m:e>
                              </m:m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mr>
                            </m:m>
                          </m:e>
                          <m:e>
                            <m:m>
                              <m:mPr>
                                <m:mcs>
                                  <m:mc>
                                    <m:mcPr>
                                      <m:count m:val="3"/>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0.1</m:t>
                                  </m:r>
                                </m:e>
                                <m:e>
                                  <m:r>
                                    <a:rPr lang="zh-CN" altLang="en-US" i="0">
                                      <a:latin typeface="Cambria Math" panose="02040503050406030204" pitchFamily="18" charset="0"/>
                                    </a:rPr>
                                    <m:t>0</m:t>
                                  </m:r>
                                </m:e>
                                <m:e>
                                  <m:r>
                                    <a:rPr lang="zh-CN" altLang="en-US" i="0">
                                      <a:latin typeface="Cambria Math" panose="02040503050406030204" pitchFamily="18" charset="0"/>
                                    </a:rPr>
                                    <m:t>0</m:t>
                                  </m:r>
                                </m:e>
                              </m:mr>
                              <m:mr>
                                <m:e>
                                  <m:r>
                                    <a:rPr lang="zh-CN" altLang="en-US" i="0">
                                      <a:latin typeface="Cambria Math" panose="02040503050406030204" pitchFamily="18" charset="0"/>
                                    </a:rPr>
                                    <m:t>0.1</m:t>
                                  </m:r>
                                </m:e>
                                <m:e>
                                  <m:r>
                                    <a:rPr lang="zh-CN" altLang="en-US" i="0">
                                      <a:latin typeface="Cambria Math" panose="02040503050406030204" pitchFamily="18" charset="0"/>
                                    </a:rPr>
                                    <m:t>0</m:t>
                                  </m:r>
                                </m:e>
                                <m:e>
                                  <m:r>
                                    <a:rPr lang="zh-CN" altLang="en-US" i="0">
                                      <a:latin typeface="Cambria Math" panose="02040503050406030204" pitchFamily="18" charset="0"/>
                                    </a:rPr>
                                    <m:t>0</m:t>
                                  </m:r>
                                </m:e>
                              </m:m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mr>
                            </m:m>
                          </m:e>
                        </m:mr>
                      </m:m>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4021383" y="2218031"/>
                <a:ext cx="4305987" cy="2369688"/>
              </a:xfrm>
              <a:prstGeom prst="rect">
                <a:avLst/>
              </a:prstGeom>
              <a:blipFill>
                <a:blip r:embed="rId2"/>
                <a:stretch>
                  <a:fillRect/>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数据生成</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Data generation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3" name="内容占位符 2"/>
          <p:cNvSpPr>
            <a:spLocks noGrp="1"/>
          </p:cNvSpPr>
          <p:nvPr>
            <p:ph idx="1"/>
          </p:nvPr>
        </p:nvSpPr>
        <p:spPr>
          <a:xfrm>
            <a:off x="838200" y="1825625"/>
            <a:ext cx="8940973" cy="4274729"/>
          </a:xfrm>
        </p:spPr>
        <p:txBody>
          <a:bodyPr/>
          <a:lstStyle/>
          <a:p>
            <a:r>
              <a:rPr lang="zh-CN" altLang="en-US" dirty="0" smtClean="0"/>
              <a:t>绘画</a:t>
            </a:r>
            <a:endParaRPr lang="en-US" altLang="zh-CN" dirty="0" smtClean="0"/>
          </a:p>
          <a:p>
            <a:pPr marL="0" indent="0">
              <a:buNone/>
            </a:pPr>
            <a:r>
              <a:rPr lang="zh-CN" altLang="en-US" dirty="0" smtClean="0"/>
              <a:t>生成一幅画：可以通过当前要画的像素点的坐标和附近像素点的颜色，画出下一个点。</a:t>
            </a:r>
            <a:endParaRPr lang="en-US" altLang="zh-CN" dirty="0" smtClean="0"/>
          </a:p>
          <a:p>
            <a:pPr marL="0" indent="0">
              <a:buNone/>
            </a:pPr>
            <a:r>
              <a:rPr lang="zh-CN" altLang="en-US" dirty="0" smtClean="0"/>
              <a:t>输入：</a:t>
            </a:r>
            <a:r>
              <a:rPr lang="en-US" altLang="zh-CN" dirty="0" smtClean="0"/>
              <a:t>x</a:t>
            </a:r>
            <a:r>
              <a:rPr lang="zh-CN" altLang="en-US" dirty="0" smtClean="0"/>
              <a:t>→</a:t>
            </a:r>
            <a:r>
              <a:rPr lang="en-US" altLang="zh-CN" dirty="0" smtClean="0"/>
              <a:t>P(</a:t>
            </a:r>
            <a:r>
              <a:rPr lang="en-US" altLang="zh-CN" dirty="0" err="1" smtClean="0"/>
              <a:t>x|pre_pixel</a:t>
            </a:r>
            <a:r>
              <a:rPr lang="en-US" altLang="zh-CN" dirty="0" smtClean="0"/>
              <a:t>)</a:t>
            </a:r>
          </a:p>
          <a:p>
            <a:pPr marL="0" indent="0">
              <a:buNone/>
            </a:pPr>
            <a:r>
              <a:rPr lang="zh-CN" altLang="en-US" dirty="0" smtClean="0"/>
              <a:t>输出：该坐标处下一个像素颜色的概率</a:t>
            </a:r>
            <a:endParaRPr lang="en-US" altLang="zh-CN" dirty="0" smtClean="0"/>
          </a:p>
          <a:p>
            <a:pPr marL="0" indent="0">
              <a:buNone/>
            </a:pPr>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9173" y="2023962"/>
            <a:ext cx="2412827" cy="4287938"/>
          </a:xfrm>
          <a:prstGeom prst="rect">
            <a:avLst/>
          </a:prstGeom>
        </p:spPr>
      </p:pic>
    </p:spTree>
    <p:extLst>
      <p:ext uri="{BB962C8B-B14F-4D97-AF65-F5344CB8AC3E}">
        <p14:creationId xmlns:p14="http://schemas.microsoft.com/office/powerpoint/2010/main" val="322141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defRPr/>
            </a:pPr>
            <a:r>
              <a:rPr kumimoji="1" lang="zh-CN" altLang="en-US" dirty="0">
                <a:latin typeface="宋体" panose="02010600030101010101" pitchFamily="2" charset="-122"/>
                <a:ea typeface="宋体" panose="02010600030101010101" pitchFamily="2" charset="-122"/>
              </a:rPr>
              <a:t>采样的定义</a:t>
            </a:r>
          </a:p>
        </p:txBody>
      </p:sp>
      <p:sp>
        <p:nvSpPr>
          <p:cNvPr id="8194" name="内容占位符 5"/>
          <p:cNvSpPr>
            <a:spLocks noGrp="1" noChangeArrowheads="1"/>
          </p:cNvSpPr>
          <p:nvPr>
            <p:ph idx="1"/>
          </p:nvPr>
        </p:nvSpPr>
        <p:spPr/>
        <p:txBody>
          <a:bodyPr/>
          <a:lstStyle/>
          <a:p>
            <a:pPr>
              <a:spcBef>
                <a:spcPct val="0"/>
              </a:spcBef>
            </a:pPr>
            <a:r>
              <a:rPr lang="zh-CN" altLang="zh-CN">
                <a:latin typeface="宋体" panose="02010600030101010101" pitchFamily="2" charset="-122"/>
                <a:ea typeface="宋体" panose="02010600030101010101" pitchFamily="2" charset="-122"/>
              </a:rPr>
              <a:t>采样（Sampling）是指从目标总体中抽取一部分个体作为样本，通过观察样本的某一或某些属性，依据所获得的数据对总体的数量特征得出具有一定可靠性的估计判断，从而到达对总体的认识。</a:t>
            </a:r>
          </a:p>
        </p:txBody>
      </p:sp>
    </p:spTree>
    <p:extLst>
      <p:ext uri="{BB962C8B-B14F-4D97-AF65-F5344CB8AC3E}">
        <p14:creationId xmlns:p14="http://schemas.microsoft.com/office/powerpoint/2010/main" val="2223828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绘画</a:t>
            </a:r>
            <a:endParaRPr lang="zh-CN" altLang="en-US" dirty="0"/>
          </a:p>
        </p:txBody>
      </p:sp>
      <p:pic>
        <p:nvPicPr>
          <p:cNvPr id="4" name="图片 3"/>
          <p:cNvPicPr>
            <a:picLocks noChangeAspect="1"/>
          </p:cNvPicPr>
          <p:nvPr/>
        </p:nvPicPr>
        <p:blipFill>
          <a:blip r:embed="rId2"/>
          <a:stretch>
            <a:fillRect/>
          </a:stretch>
        </p:blipFill>
        <p:spPr>
          <a:xfrm>
            <a:off x="1071153" y="1959429"/>
            <a:ext cx="7148959" cy="3801291"/>
          </a:xfrm>
          <a:prstGeom prst="rect">
            <a:avLst/>
          </a:prstGeom>
        </p:spPr>
      </p:pic>
      <p:cxnSp>
        <p:nvCxnSpPr>
          <p:cNvPr id="6" name="直接箭头连接符 5"/>
          <p:cNvCxnSpPr/>
          <p:nvPr/>
        </p:nvCxnSpPr>
        <p:spPr>
          <a:xfrm flipV="1">
            <a:off x="1071153" y="1690688"/>
            <a:ext cx="0" cy="440218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653143" y="5760720"/>
            <a:ext cx="95750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flipV="1">
            <a:off x="10371909" y="6087291"/>
            <a:ext cx="0" cy="5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44581" y="1705893"/>
            <a:ext cx="1058092" cy="369332"/>
          </a:xfrm>
          <a:prstGeom prst="rect">
            <a:avLst/>
          </a:prstGeom>
          <a:noFill/>
        </p:spPr>
        <p:txBody>
          <a:bodyPr wrap="square" rtlCol="0">
            <a:spAutoFit/>
          </a:bodyPr>
          <a:lstStyle/>
          <a:p>
            <a:r>
              <a:rPr lang="en-US" altLang="zh-CN" dirty="0" smtClean="0"/>
              <a:t>p</a:t>
            </a:r>
            <a:endParaRPr lang="zh-CN" altLang="en-US" dirty="0"/>
          </a:p>
        </p:txBody>
      </p:sp>
      <p:sp>
        <p:nvSpPr>
          <p:cNvPr id="17" name="文本框 16"/>
          <p:cNvSpPr txBox="1"/>
          <p:nvPr/>
        </p:nvSpPr>
        <p:spPr>
          <a:xfrm flipH="1">
            <a:off x="10371908" y="5760720"/>
            <a:ext cx="718457" cy="369332"/>
          </a:xfrm>
          <a:prstGeom prst="rect">
            <a:avLst/>
          </a:prstGeom>
          <a:noFill/>
        </p:spPr>
        <p:txBody>
          <a:bodyPr wrap="square" rtlCol="0">
            <a:spAutoFit/>
          </a:bodyPr>
          <a:lstStyle/>
          <a:p>
            <a:r>
              <a:rPr lang="en-US" altLang="zh-CN" dirty="0" smtClean="0"/>
              <a:t>RGB</a:t>
            </a:r>
            <a:endParaRPr lang="zh-CN" altLang="en-US" dirty="0"/>
          </a:p>
        </p:txBody>
      </p:sp>
      <p:sp>
        <p:nvSpPr>
          <p:cNvPr id="21" name="任意多边形 20"/>
          <p:cNvSpPr/>
          <p:nvPr/>
        </p:nvSpPr>
        <p:spPr>
          <a:xfrm>
            <a:off x="1084217" y="2090430"/>
            <a:ext cx="7135895" cy="3657227"/>
          </a:xfrm>
          <a:custGeom>
            <a:avLst/>
            <a:gdLst>
              <a:gd name="connsiteX0" fmla="*/ 0 w 7576457"/>
              <a:gd name="connsiteY0" fmla="*/ 2508068 h 2508068"/>
              <a:gd name="connsiteX1" fmla="*/ 26126 w 7576457"/>
              <a:gd name="connsiteY1" fmla="*/ 2390502 h 2508068"/>
              <a:gd name="connsiteX2" fmla="*/ 39189 w 7576457"/>
              <a:gd name="connsiteY2" fmla="*/ 2351314 h 2508068"/>
              <a:gd name="connsiteX3" fmla="*/ 52252 w 7576457"/>
              <a:gd name="connsiteY3" fmla="*/ 2259874 h 2508068"/>
              <a:gd name="connsiteX4" fmla="*/ 78377 w 7576457"/>
              <a:gd name="connsiteY4" fmla="*/ 2207622 h 2508068"/>
              <a:gd name="connsiteX5" fmla="*/ 130629 w 7576457"/>
              <a:gd name="connsiteY5" fmla="*/ 2116182 h 2508068"/>
              <a:gd name="connsiteX6" fmla="*/ 143692 w 7576457"/>
              <a:gd name="connsiteY6" fmla="*/ 2063931 h 2508068"/>
              <a:gd name="connsiteX7" fmla="*/ 209006 w 7576457"/>
              <a:gd name="connsiteY7" fmla="*/ 1959428 h 2508068"/>
              <a:gd name="connsiteX8" fmla="*/ 235132 w 7576457"/>
              <a:gd name="connsiteY8" fmla="*/ 1867988 h 2508068"/>
              <a:gd name="connsiteX9" fmla="*/ 287383 w 7576457"/>
              <a:gd name="connsiteY9" fmla="*/ 1750422 h 2508068"/>
              <a:gd name="connsiteX10" fmla="*/ 313509 w 7576457"/>
              <a:gd name="connsiteY10" fmla="*/ 1645920 h 2508068"/>
              <a:gd name="connsiteX11" fmla="*/ 339634 w 7576457"/>
              <a:gd name="connsiteY11" fmla="*/ 1593668 h 2508068"/>
              <a:gd name="connsiteX12" fmla="*/ 352697 w 7576457"/>
              <a:gd name="connsiteY12" fmla="*/ 1541417 h 2508068"/>
              <a:gd name="connsiteX13" fmla="*/ 378823 w 7576457"/>
              <a:gd name="connsiteY13" fmla="*/ 1449977 h 2508068"/>
              <a:gd name="connsiteX14" fmla="*/ 391886 w 7576457"/>
              <a:gd name="connsiteY14" fmla="*/ 1345474 h 2508068"/>
              <a:gd name="connsiteX15" fmla="*/ 418012 w 7576457"/>
              <a:gd name="connsiteY15" fmla="*/ 1254034 h 2508068"/>
              <a:gd name="connsiteX16" fmla="*/ 457200 w 7576457"/>
              <a:gd name="connsiteY16" fmla="*/ 1162594 h 2508068"/>
              <a:gd name="connsiteX17" fmla="*/ 483326 w 7576457"/>
              <a:gd name="connsiteY17" fmla="*/ 1110342 h 2508068"/>
              <a:gd name="connsiteX18" fmla="*/ 496389 w 7576457"/>
              <a:gd name="connsiteY18" fmla="*/ 1058091 h 2508068"/>
              <a:gd name="connsiteX19" fmla="*/ 535577 w 7576457"/>
              <a:gd name="connsiteY19" fmla="*/ 1018902 h 2508068"/>
              <a:gd name="connsiteX20" fmla="*/ 627017 w 7576457"/>
              <a:gd name="connsiteY20" fmla="*/ 862148 h 2508068"/>
              <a:gd name="connsiteX21" fmla="*/ 692332 w 7576457"/>
              <a:gd name="connsiteY21" fmla="*/ 744582 h 2508068"/>
              <a:gd name="connsiteX22" fmla="*/ 757646 w 7576457"/>
              <a:gd name="connsiteY22" fmla="*/ 640080 h 2508068"/>
              <a:gd name="connsiteX23" fmla="*/ 783772 w 7576457"/>
              <a:gd name="connsiteY23" fmla="*/ 600891 h 2508068"/>
              <a:gd name="connsiteX24" fmla="*/ 822960 w 7576457"/>
              <a:gd name="connsiteY24" fmla="*/ 574765 h 2508068"/>
              <a:gd name="connsiteX25" fmla="*/ 836023 w 7576457"/>
              <a:gd name="connsiteY25" fmla="*/ 509451 h 2508068"/>
              <a:gd name="connsiteX26" fmla="*/ 888274 w 7576457"/>
              <a:gd name="connsiteY26" fmla="*/ 431074 h 2508068"/>
              <a:gd name="connsiteX27" fmla="*/ 1005840 w 7576457"/>
              <a:gd name="connsiteY27" fmla="*/ 300445 h 2508068"/>
              <a:gd name="connsiteX28" fmla="*/ 1045029 w 7576457"/>
              <a:gd name="connsiteY28" fmla="*/ 287382 h 2508068"/>
              <a:gd name="connsiteX29" fmla="*/ 1149532 w 7576457"/>
              <a:gd name="connsiteY29" fmla="*/ 209005 h 2508068"/>
              <a:gd name="connsiteX30" fmla="*/ 1188720 w 7576457"/>
              <a:gd name="connsiteY30" fmla="*/ 195942 h 2508068"/>
              <a:gd name="connsiteX31" fmla="*/ 1267097 w 7576457"/>
              <a:gd name="connsiteY31" fmla="*/ 143691 h 2508068"/>
              <a:gd name="connsiteX32" fmla="*/ 1345474 w 7576457"/>
              <a:gd name="connsiteY32" fmla="*/ 91440 h 2508068"/>
              <a:gd name="connsiteX33" fmla="*/ 1384663 w 7576457"/>
              <a:gd name="connsiteY33" fmla="*/ 65314 h 2508068"/>
              <a:gd name="connsiteX34" fmla="*/ 1423852 w 7576457"/>
              <a:gd name="connsiteY34" fmla="*/ 52251 h 2508068"/>
              <a:gd name="connsiteX35" fmla="*/ 1476103 w 7576457"/>
              <a:gd name="connsiteY35" fmla="*/ 26125 h 2508068"/>
              <a:gd name="connsiteX36" fmla="*/ 1554480 w 7576457"/>
              <a:gd name="connsiteY36" fmla="*/ 13062 h 2508068"/>
              <a:gd name="connsiteX37" fmla="*/ 1802674 w 7576457"/>
              <a:gd name="connsiteY37" fmla="*/ 26125 h 2508068"/>
              <a:gd name="connsiteX38" fmla="*/ 1867989 w 7576457"/>
              <a:gd name="connsiteY38" fmla="*/ 78377 h 2508068"/>
              <a:gd name="connsiteX39" fmla="*/ 1933303 w 7576457"/>
              <a:gd name="connsiteY39" fmla="*/ 104502 h 2508068"/>
              <a:gd name="connsiteX40" fmla="*/ 1998617 w 7576457"/>
              <a:gd name="connsiteY40" fmla="*/ 169817 h 2508068"/>
              <a:gd name="connsiteX41" fmla="*/ 2050869 w 7576457"/>
              <a:gd name="connsiteY41" fmla="*/ 248194 h 2508068"/>
              <a:gd name="connsiteX42" fmla="*/ 2116183 w 7576457"/>
              <a:gd name="connsiteY42" fmla="*/ 352697 h 2508068"/>
              <a:gd name="connsiteX43" fmla="*/ 2142309 w 7576457"/>
              <a:gd name="connsiteY43" fmla="*/ 404948 h 2508068"/>
              <a:gd name="connsiteX44" fmla="*/ 2272937 w 7576457"/>
              <a:gd name="connsiteY44" fmla="*/ 561702 h 2508068"/>
              <a:gd name="connsiteX45" fmla="*/ 2312126 w 7576457"/>
              <a:gd name="connsiteY45" fmla="*/ 574765 h 2508068"/>
              <a:gd name="connsiteX46" fmla="*/ 2364377 w 7576457"/>
              <a:gd name="connsiteY46" fmla="*/ 640080 h 2508068"/>
              <a:gd name="connsiteX47" fmla="*/ 2390503 w 7576457"/>
              <a:gd name="connsiteY47" fmla="*/ 718457 h 2508068"/>
              <a:gd name="connsiteX48" fmla="*/ 2455817 w 7576457"/>
              <a:gd name="connsiteY48" fmla="*/ 849085 h 2508068"/>
              <a:gd name="connsiteX49" fmla="*/ 2508069 w 7576457"/>
              <a:gd name="connsiteY49" fmla="*/ 1018902 h 2508068"/>
              <a:gd name="connsiteX50" fmla="*/ 2586446 w 7576457"/>
              <a:gd name="connsiteY50" fmla="*/ 1227908 h 2508068"/>
              <a:gd name="connsiteX51" fmla="*/ 2704012 w 7576457"/>
              <a:gd name="connsiteY51" fmla="*/ 1345474 h 2508068"/>
              <a:gd name="connsiteX52" fmla="*/ 2847703 w 7576457"/>
              <a:gd name="connsiteY52" fmla="*/ 1332411 h 2508068"/>
              <a:gd name="connsiteX53" fmla="*/ 2926080 w 7576457"/>
              <a:gd name="connsiteY53" fmla="*/ 1280160 h 2508068"/>
              <a:gd name="connsiteX54" fmla="*/ 2952206 w 7576457"/>
              <a:gd name="connsiteY54" fmla="*/ 1240971 h 2508068"/>
              <a:gd name="connsiteX55" fmla="*/ 3004457 w 7576457"/>
              <a:gd name="connsiteY55" fmla="*/ 1201782 h 2508068"/>
              <a:gd name="connsiteX56" fmla="*/ 3030583 w 7576457"/>
              <a:gd name="connsiteY56" fmla="*/ 1149531 h 2508068"/>
              <a:gd name="connsiteX57" fmla="*/ 3069772 w 7576457"/>
              <a:gd name="connsiteY57" fmla="*/ 1110342 h 2508068"/>
              <a:gd name="connsiteX58" fmla="*/ 3082834 w 7576457"/>
              <a:gd name="connsiteY58" fmla="*/ 1058091 h 2508068"/>
              <a:gd name="connsiteX59" fmla="*/ 3108960 w 7576457"/>
              <a:gd name="connsiteY59" fmla="*/ 914400 h 2508068"/>
              <a:gd name="connsiteX60" fmla="*/ 3135086 w 7576457"/>
              <a:gd name="connsiteY60" fmla="*/ 849085 h 2508068"/>
              <a:gd name="connsiteX61" fmla="*/ 3161212 w 7576457"/>
              <a:gd name="connsiteY61" fmla="*/ 587828 h 2508068"/>
              <a:gd name="connsiteX62" fmla="*/ 3226526 w 7576457"/>
              <a:gd name="connsiteY62" fmla="*/ 313508 h 2508068"/>
              <a:gd name="connsiteX63" fmla="*/ 3252652 w 7576457"/>
              <a:gd name="connsiteY63" fmla="*/ 274320 h 2508068"/>
              <a:gd name="connsiteX64" fmla="*/ 3278777 w 7576457"/>
              <a:gd name="connsiteY64" fmla="*/ 195942 h 2508068"/>
              <a:gd name="connsiteX65" fmla="*/ 3304903 w 7576457"/>
              <a:gd name="connsiteY65" fmla="*/ 65314 h 2508068"/>
              <a:gd name="connsiteX66" fmla="*/ 3344092 w 7576457"/>
              <a:gd name="connsiteY66" fmla="*/ 0 h 2508068"/>
              <a:gd name="connsiteX67" fmla="*/ 3435532 w 7576457"/>
              <a:gd name="connsiteY67" fmla="*/ 39188 h 2508068"/>
              <a:gd name="connsiteX68" fmla="*/ 3526972 w 7576457"/>
              <a:gd name="connsiteY68" fmla="*/ 65314 h 2508068"/>
              <a:gd name="connsiteX69" fmla="*/ 3670663 w 7576457"/>
              <a:gd name="connsiteY69" fmla="*/ 143691 h 2508068"/>
              <a:gd name="connsiteX70" fmla="*/ 3801292 w 7576457"/>
              <a:gd name="connsiteY70" fmla="*/ 195942 h 2508068"/>
              <a:gd name="connsiteX71" fmla="*/ 3840480 w 7576457"/>
              <a:gd name="connsiteY71" fmla="*/ 248194 h 2508068"/>
              <a:gd name="connsiteX72" fmla="*/ 3853543 w 7576457"/>
              <a:gd name="connsiteY72" fmla="*/ 287382 h 2508068"/>
              <a:gd name="connsiteX73" fmla="*/ 3892732 w 7576457"/>
              <a:gd name="connsiteY73" fmla="*/ 326571 h 2508068"/>
              <a:gd name="connsiteX74" fmla="*/ 3984172 w 7576457"/>
              <a:gd name="connsiteY74" fmla="*/ 444137 h 2508068"/>
              <a:gd name="connsiteX75" fmla="*/ 4023360 w 7576457"/>
              <a:gd name="connsiteY75" fmla="*/ 548640 h 2508068"/>
              <a:gd name="connsiteX76" fmla="*/ 4062549 w 7576457"/>
              <a:gd name="connsiteY76" fmla="*/ 600891 h 2508068"/>
              <a:gd name="connsiteX77" fmla="*/ 4075612 w 7576457"/>
              <a:gd name="connsiteY77" fmla="*/ 679268 h 2508068"/>
              <a:gd name="connsiteX78" fmla="*/ 4088674 w 7576457"/>
              <a:gd name="connsiteY78" fmla="*/ 718457 h 2508068"/>
              <a:gd name="connsiteX79" fmla="*/ 4101737 w 7576457"/>
              <a:gd name="connsiteY79" fmla="*/ 809897 h 2508068"/>
              <a:gd name="connsiteX80" fmla="*/ 4127863 w 7576457"/>
              <a:gd name="connsiteY80" fmla="*/ 862148 h 2508068"/>
              <a:gd name="connsiteX81" fmla="*/ 4167052 w 7576457"/>
              <a:gd name="connsiteY81" fmla="*/ 966651 h 2508068"/>
              <a:gd name="connsiteX82" fmla="*/ 4180114 w 7576457"/>
              <a:gd name="connsiteY82" fmla="*/ 1018902 h 2508068"/>
              <a:gd name="connsiteX83" fmla="*/ 4167052 w 7576457"/>
              <a:gd name="connsiteY83" fmla="*/ 1136468 h 2508068"/>
              <a:gd name="connsiteX84" fmla="*/ 4193177 w 7576457"/>
              <a:gd name="connsiteY84" fmla="*/ 1227908 h 2508068"/>
              <a:gd name="connsiteX85" fmla="*/ 4206240 w 7576457"/>
              <a:gd name="connsiteY85" fmla="*/ 1267097 h 2508068"/>
              <a:gd name="connsiteX86" fmla="*/ 4297680 w 7576457"/>
              <a:gd name="connsiteY86" fmla="*/ 1319348 h 2508068"/>
              <a:gd name="connsiteX87" fmla="*/ 4362994 w 7576457"/>
              <a:gd name="connsiteY87" fmla="*/ 1358537 h 2508068"/>
              <a:gd name="connsiteX88" fmla="*/ 4376057 w 7576457"/>
              <a:gd name="connsiteY88" fmla="*/ 1397725 h 2508068"/>
              <a:gd name="connsiteX89" fmla="*/ 4493623 w 7576457"/>
              <a:gd name="connsiteY89" fmla="*/ 1436914 h 2508068"/>
              <a:gd name="connsiteX90" fmla="*/ 4585063 w 7576457"/>
              <a:gd name="connsiteY90" fmla="*/ 1463040 h 2508068"/>
              <a:gd name="connsiteX91" fmla="*/ 4689566 w 7576457"/>
              <a:gd name="connsiteY91" fmla="*/ 1489165 h 2508068"/>
              <a:gd name="connsiteX92" fmla="*/ 4807132 w 7576457"/>
              <a:gd name="connsiteY92" fmla="*/ 1528354 h 2508068"/>
              <a:gd name="connsiteX93" fmla="*/ 4950823 w 7576457"/>
              <a:gd name="connsiteY93" fmla="*/ 1541417 h 2508068"/>
              <a:gd name="connsiteX94" fmla="*/ 5094514 w 7576457"/>
              <a:gd name="connsiteY94" fmla="*/ 1580605 h 2508068"/>
              <a:gd name="connsiteX95" fmla="*/ 5159829 w 7576457"/>
              <a:gd name="connsiteY95" fmla="*/ 1593668 h 2508068"/>
              <a:gd name="connsiteX96" fmla="*/ 5212080 w 7576457"/>
              <a:gd name="connsiteY96" fmla="*/ 1606731 h 2508068"/>
              <a:gd name="connsiteX97" fmla="*/ 5368834 w 7576457"/>
              <a:gd name="connsiteY97" fmla="*/ 1632857 h 2508068"/>
              <a:gd name="connsiteX98" fmla="*/ 5499463 w 7576457"/>
              <a:gd name="connsiteY98" fmla="*/ 1658982 h 2508068"/>
              <a:gd name="connsiteX99" fmla="*/ 5891349 w 7576457"/>
              <a:gd name="connsiteY99" fmla="*/ 1672045 h 2508068"/>
              <a:gd name="connsiteX100" fmla="*/ 6217920 w 7576457"/>
              <a:gd name="connsiteY100" fmla="*/ 1724297 h 2508068"/>
              <a:gd name="connsiteX101" fmla="*/ 6257109 w 7576457"/>
              <a:gd name="connsiteY101" fmla="*/ 1815737 h 2508068"/>
              <a:gd name="connsiteX102" fmla="*/ 6374674 w 7576457"/>
              <a:gd name="connsiteY102" fmla="*/ 1920240 h 2508068"/>
              <a:gd name="connsiteX103" fmla="*/ 6426926 w 7576457"/>
              <a:gd name="connsiteY103" fmla="*/ 1946365 h 2508068"/>
              <a:gd name="connsiteX104" fmla="*/ 6910252 w 7576457"/>
              <a:gd name="connsiteY104" fmla="*/ 1959428 h 2508068"/>
              <a:gd name="connsiteX105" fmla="*/ 6988629 w 7576457"/>
              <a:gd name="connsiteY105" fmla="*/ 2011680 h 2508068"/>
              <a:gd name="connsiteX106" fmla="*/ 7067006 w 7576457"/>
              <a:gd name="connsiteY106" fmla="*/ 2076994 h 2508068"/>
              <a:gd name="connsiteX107" fmla="*/ 7093132 w 7576457"/>
              <a:gd name="connsiteY107" fmla="*/ 2116182 h 2508068"/>
              <a:gd name="connsiteX108" fmla="*/ 7080069 w 7576457"/>
              <a:gd name="connsiteY108" fmla="*/ 2207622 h 2508068"/>
              <a:gd name="connsiteX109" fmla="*/ 7132320 w 7576457"/>
              <a:gd name="connsiteY109" fmla="*/ 2233748 h 2508068"/>
              <a:gd name="connsiteX110" fmla="*/ 7576457 w 7576457"/>
              <a:gd name="connsiteY110" fmla="*/ 2233748 h 2508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7576457" h="2508068">
                <a:moveTo>
                  <a:pt x="0" y="2508068"/>
                </a:moveTo>
                <a:cubicBezTo>
                  <a:pt x="8709" y="2468879"/>
                  <a:pt x="16389" y="2429448"/>
                  <a:pt x="26126" y="2390502"/>
                </a:cubicBezTo>
                <a:cubicBezTo>
                  <a:pt x="29466" y="2377144"/>
                  <a:pt x="36489" y="2364816"/>
                  <a:pt x="39189" y="2351314"/>
                </a:cubicBezTo>
                <a:cubicBezTo>
                  <a:pt x="45227" y="2321122"/>
                  <a:pt x="44151" y="2289579"/>
                  <a:pt x="52252" y="2259874"/>
                </a:cubicBezTo>
                <a:cubicBezTo>
                  <a:pt x="57376" y="2241087"/>
                  <a:pt x="70706" y="2225521"/>
                  <a:pt x="78377" y="2207622"/>
                </a:cubicBezTo>
                <a:cubicBezTo>
                  <a:pt x="111621" y="2130052"/>
                  <a:pt x="62155" y="2207480"/>
                  <a:pt x="130629" y="2116182"/>
                </a:cubicBezTo>
                <a:cubicBezTo>
                  <a:pt x="134983" y="2098765"/>
                  <a:pt x="135663" y="2079989"/>
                  <a:pt x="143692" y="2063931"/>
                </a:cubicBezTo>
                <a:cubicBezTo>
                  <a:pt x="205343" y="1940630"/>
                  <a:pt x="163503" y="2080769"/>
                  <a:pt x="209006" y="1959428"/>
                </a:cubicBezTo>
                <a:cubicBezTo>
                  <a:pt x="221563" y="1925944"/>
                  <a:pt x="219342" y="1899569"/>
                  <a:pt x="235132" y="1867988"/>
                </a:cubicBezTo>
                <a:cubicBezTo>
                  <a:pt x="278022" y="1782207"/>
                  <a:pt x="253680" y="1885231"/>
                  <a:pt x="287383" y="1750422"/>
                </a:cubicBezTo>
                <a:cubicBezTo>
                  <a:pt x="296092" y="1715588"/>
                  <a:pt x="297452" y="1678036"/>
                  <a:pt x="313509" y="1645920"/>
                </a:cubicBezTo>
                <a:cubicBezTo>
                  <a:pt x="322217" y="1628503"/>
                  <a:pt x="332797" y="1611901"/>
                  <a:pt x="339634" y="1593668"/>
                </a:cubicBezTo>
                <a:cubicBezTo>
                  <a:pt x="345938" y="1576858"/>
                  <a:pt x="347765" y="1558679"/>
                  <a:pt x="352697" y="1541417"/>
                </a:cubicBezTo>
                <a:cubicBezTo>
                  <a:pt x="390178" y="1410237"/>
                  <a:pt x="337986" y="1613320"/>
                  <a:pt x="378823" y="1449977"/>
                </a:cubicBezTo>
                <a:cubicBezTo>
                  <a:pt x="383177" y="1415143"/>
                  <a:pt x="386115" y="1380102"/>
                  <a:pt x="391886" y="1345474"/>
                </a:cubicBezTo>
                <a:cubicBezTo>
                  <a:pt x="395426" y="1324237"/>
                  <a:pt x="409137" y="1276222"/>
                  <a:pt x="418012" y="1254034"/>
                </a:cubicBezTo>
                <a:cubicBezTo>
                  <a:pt x="430328" y="1223245"/>
                  <a:pt x="443478" y="1192783"/>
                  <a:pt x="457200" y="1162594"/>
                </a:cubicBezTo>
                <a:cubicBezTo>
                  <a:pt x="465258" y="1144866"/>
                  <a:pt x="476488" y="1128575"/>
                  <a:pt x="483326" y="1110342"/>
                </a:cubicBezTo>
                <a:cubicBezTo>
                  <a:pt x="489630" y="1093532"/>
                  <a:pt x="487482" y="1073679"/>
                  <a:pt x="496389" y="1058091"/>
                </a:cubicBezTo>
                <a:cubicBezTo>
                  <a:pt x="505554" y="1042051"/>
                  <a:pt x="525659" y="1034487"/>
                  <a:pt x="535577" y="1018902"/>
                </a:cubicBezTo>
                <a:cubicBezTo>
                  <a:pt x="709155" y="746138"/>
                  <a:pt x="502081" y="1028733"/>
                  <a:pt x="627017" y="862148"/>
                </a:cubicBezTo>
                <a:cubicBezTo>
                  <a:pt x="663144" y="753771"/>
                  <a:pt x="602492" y="924266"/>
                  <a:pt x="692332" y="744582"/>
                </a:cubicBezTo>
                <a:cubicBezTo>
                  <a:pt x="733249" y="662746"/>
                  <a:pt x="701120" y="719215"/>
                  <a:pt x="757646" y="640080"/>
                </a:cubicBezTo>
                <a:cubicBezTo>
                  <a:pt x="766771" y="627305"/>
                  <a:pt x="772671" y="611993"/>
                  <a:pt x="783772" y="600891"/>
                </a:cubicBezTo>
                <a:cubicBezTo>
                  <a:pt x="794873" y="589790"/>
                  <a:pt x="809897" y="583474"/>
                  <a:pt x="822960" y="574765"/>
                </a:cubicBezTo>
                <a:cubicBezTo>
                  <a:pt x="827314" y="552994"/>
                  <a:pt x="826836" y="529663"/>
                  <a:pt x="836023" y="509451"/>
                </a:cubicBezTo>
                <a:cubicBezTo>
                  <a:pt x="849016" y="480866"/>
                  <a:pt x="869435" y="456193"/>
                  <a:pt x="888274" y="431074"/>
                </a:cubicBezTo>
                <a:cubicBezTo>
                  <a:pt x="912794" y="398381"/>
                  <a:pt x="974583" y="310864"/>
                  <a:pt x="1005840" y="300445"/>
                </a:cubicBezTo>
                <a:lnTo>
                  <a:pt x="1045029" y="287382"/>
                </a:lnTo>
                <a:cubicBezTo>
                  <a:pt x="1061052" y="274564"/>
                  <a:pt x="1121804" y="222869"/>
                  <a:pt x="1149532" y="209005"/>
                </a:cubicBezTo>
                <a:cubicBezTo>
                  <a:pt x="1161848" y="202847"/>
                  <a:pt x="1176683" y="202629"/>
                  <a:pt x="1188720" y="195942"/>
                </a:cubicBezTo>
                <a:cubicBezTo>
                  <a:pt x="1216168" y="180693"/>
                  <a:pt x="1240971" y="161108"/>
                  <a:pt x="1267097" y="143691"/>
                </a:cubicBezTo>
                <a:lnTo>
                  <a:pt x="1345474" y="91440"/>
                </a:lnTo>
                <a:cubicBezTo>
                  <a:pt x="1358537" y="82731"/>
                  <a:pt x="1369769" y="70279"/>
                  <a:pt x="1384663" y="65314"/>
                </a:cubicBezTo>
                <a:cubicBezTo>
                  <a:pt x="1397726" y="60960"/>
                  <a:pt x="1411196" y="57675"/>
                  <a:pt x="1423852" y="52251"/>
                </a:cubicBezTo>
                <a:cubicBezTo>
                  <a:pt x="1441750" y="44580"/>
                  <a:pt x="1457451" y="31721"/>
                  <a:pt x="1476103" y="26125"/>
                </a:cubicBezTo>
                <a:cubicBezTo>
                  <a:pt x="1501472" y="18514"/>
                  <a:pt x="1528354" y="17416"/>
                  <a:pt x="1554480" y="13062"/>
                </a:cubicBezTo>
                <a:cubicBezTo>
                  <a:pt x="1637211" y="17416"/>
                  <a:pt x="1720168" y="18624"/>
                  <a:pt x="1802674" y="26125"/>
                </a:cubicBezTo>
                <a:cubicBezTo>
                  <a:pt x="1873050" y="32523"/>
                  <a:pt x="1815648" y="40991"/>
                  <a:pt x="1867989" y="78377"/>
                </a:cubicBezTo>
                <a:cubicBezTo>
                  <a:pt x="1887070" y="92006"/>
                  <a:pt x="1911532" y="95794"/>
                  <a:pt x="1933303" y="104502"/>
                </a:cubicBezTo>
                <a:cubicBezTo>
                  <a:pt x="2037805" y="261254"/>
                  <a:pt x="1876700" y="30483"/>
                  <a:pt x="1998617" y="169817"/>
                </a:cubicBezTo>
                <a:cubicBezTo>
                  <a:pt x="2019294" y="193447"/>
                  <a:pt x="2036827" y="220110"/>
                  <a:pt x="2050869" y="248194"/>
                </a:cubicBezTo>
                <a:cubicBezTo>
                  <a:pt x="2117059" y="380576"/>
                  <a:pt x="2031402" y="217048"/>
                  <a:pt x="2116183" y="352697"/>
                </a:cubicBezTo>
                <a:cubicBezTo>
                  <a:pt x="2126504" y="369210"/>
                  <a:pt x="2132290" y="388250"/>
                  <a:pt x="2142309" y="404948"/>
                </a:cubicBezTo>
                <a:cubicBezTo>
                  <a:pt x="2163224" y="439806"/>
                  <a:pt x="2233347" y="548505"/>
                  <a:pt x="2272937" y="561702"/>
                </a:cubicBezTo>
                <a:lnTo>
                  <a:pt x="2312126" y="574765"/>
                </a:lnTo>
                <a:cubicBezTo>
                  <a:pt x="2359766" y="717686"/>
                  <a:pt x="2279969" y="505026"/>
                  <a:pt x="2364377" y="640080"/>
                </a:cubicBezTo>
                <a:cubicBezTo>
                  <a:pt x="2378973" y="663433"/>
                  <a:pt x="2380275" y="692888"/>
                  <a:pt x="2390503" y="718457"/>
                </a:cubicBezTo>
                <a:cubicBezTo>
                  <a:pt x="2426059" y="807344"/>
                  <a:pt x="2404565" y="763664"/>
                  <a:pt x="2455817" y="849085"/>
                </a:cubicBezTo>
                <a:cubicBezTo>
                  <a:pt x="2504898" y="1045408"/>
                  <a:pt x="2457331" y="875143"/>
                  <a:pt x="2508069" y="1018902"/>
                </a:cubicBezTo>
                <a:cubicBezTo>
                  <a:pt x="2578161" y="1217496"/>
                  <a:pt x="2531557" y="1118133"/>
                  <a:pt x="2586446" y="1227908"/>
                </a:cubicBezTo>
                <a:cubicBezTo>
                  <a:pt x="2620040" y="1362281"/>
                  <a:pt x="2577026" y="1327333"/>
                  <a:pt x="2704012" y="1345474"/>
                </a:cubicBezTo>
                <a:cubicBezTo>
                  <a:pt x="2751909" y="1341120"/>
                  <a:pt x="2801563" y="1345982"/>
                  <a:pt x="2847703" y="1332411"/>
                </a:cubicBezTo>
                <a:cubicBezTo>
                  <a:pt x="2877826" y="1323551"/>
                  <a:pt x="2926080" y="1280160"/>
                  <a:pt x="2926080" y="1280160"/>
                </a:cubicBezTo>
                <a:cubicBezTo>
                  <a:pt x="2934789" y="1267097"/>
                  <a:pt x="2941105" y="1252072"/>
                  <a:pt x="2952206" y="1240971"/>
                </a:cubicBezTo>
                <a:cubicBezTo>
                  <a:pt x="2967601" y="1225576"/>
                  <a:pt x="2990288" y="1218312"/>
                  <a:pt x="3004457" y="1201782"/>
                </a:cubicBezTo>
                <a:cubicBezTo>
                  <a:pt x="3017130" y="1186997"/>
                  <a:pt x="3019265" y="1165377"/>
                  <a:pt x="3030583" y="1149531"/>
                </a:cubicBezTo>
                <a:cubicBezTo>
                  <a:pt x="3041321" y="1134498"/>
                  <a:pt x="3056709" y="1123405"/>
                  <a:pt x="3069772" y="1110342"/>
                </a:cubicBezTo>
                <a:cubicBezTo>
                  <a:pt x="3074126" y="1092925"/>
                  <a:pt x="3079313" y="1075695"/>
                  <a:pt x="3082834" y="1058091"/>
                </a:cubicBezTo>
                <a:cubicBezTo>
                  <a:pt x="3087795" y="1033286"/>
                  <a:pt x="3100554" y="942419"/>
                  <a:pt x="3108960" y="914400"/>
                </a:cubicBezTo>
                <a:cubicBezTo>
                  <a:pt x="3115698" y="891940"/>
                  <a:pt x="3126377" y="870857"/>
                  <a:pt x="3135086" y="849085"/>
                </a:cubicBezTo>
                <a:cubicBezTo>
                  <a:pt x="3143795" y="761999"/>
                  <a:pt x="3150357" y="674672"/>
                  <a:pt x="3161212" y="587828"/>
                </a:cubicBezTo>
                <a:cubicBezTo>
                  <a:pt x="3167446" y="537952"/>
                  <a:pt x="3191392" y="366207"/>
                  <a:pt x="3226526" y="313508"/>
                </a:cubicBezTo>
                <a:lnTo>
                  <a:pt x="3252652" y="274320"/>
                </a:lnTo>
                <a:cubicBezTo>
                  <a:pt x="3261360" y="248194"/>
                  <a:pt x="3274250" y="223106"/>
                  <a:pt x="3278777" y="195942"/>
                </a:cubicBezTo>
                <a:cubicBezTo>
                  <a:pt x="3281375" y="180351"/>
                  <a:pt x="3294510" y="88698"/>
                  <a:pt x="3304903" y="65314"/>
                </a:cubicBezTo>
                <a:cubicBezTo>
                  <a:pt x="3315215" y="42113"/>
                  <a:pt x="3331029" y="21771"/>
                  <a:pt x="3344092" y="0"/>
                </a:cubicBezTo>
                <a:cubicBezTo>
                  <a:pt x="3395068" y="25488"/>
                  <a:pt x="3387480" y="24772"/>
                  <a:pt x="3435532" y="39188"/>
                </a:cubicBezTo>
                <a:cubicBezTo>
                  <a:pt x="3465895" y="48297"/>
                  <a:pt x="3497835" y="52827"/>
                  <a:pt x="3526972" y="65314"/>
                </a:cubicBezTo>
                <a:cubicBezTo>
                  <a:pt x="3572349" y="84761"/>
                  <a:pt x="3621943" y="125421"/>
                  <a:pt x="3670663" y="143691"/>
                </a:cubicBezTo>
                <a:cubicBezTo>
                  <a:pt x="3831854" y="204139"/>
                  <a:pt x="3575715" y="83157"/>
                  <a:pt x="3801292" y="195942"/>
                </a:cubicBezTo>
                <a:cubicBezTo>
                  <a:pt x="3814355" y="213359"/>
                  <a:pt x="3829678" y="229291"/>
                  <a:pt x="3840480" y="248194"/>
                </a:cubicBezTo>
                <a:cubicBezTo>
                  <a:pt x="3847311" y="260149"/>
                  <a:pt x="3845905" y="275925"/>
                  <a:pt x="3853543" y="287382"/>
                </a:cubicBezTo>
                <a:cubicBezTo>
                  <a:pt x="3863791" y="302753"/>
                  <a:pt x="3881390" y="311989"/>
                  <a:pt x="3892732" y="326571"/>
                </a:cubicBezTo>
                <a:cubicBezTo>
                  <a:pt x="4002105" y="467194"/>
                  <a:pt x="3895201" y="355166"/>
                  <a:pt x="3984172" y="444137"/>
                </a:cubicBezTo>
                <a:cubicBezTo>
                  <a:pt x="3993949" y="473471"/>
                  <a:pt x="4010341" y="525207"/>
                  <a:pt x="4023360" y="548640"/>
                </a:cubicBezTo>
                <a:cubicBezTo>
                  <a:pt x="4033933" y="567672"/>
                  <a:pt x="4049486" y="583474"/>
                  <a:pt x="4062549" y="600891"/>
                </a:cubicBezTo>
                <a:cubicBezTo>
                  <a:pt x="4066903" y="627017"/>
                  <a:pt x="4069867" y="653413"/>
                  <a:pt x="4075612" y="679268"/>
                </a:cubicBezTo>
                <a:cubicBezTo>
                  <a:pt x="4078599" y="692710"/>
                  <a:pt x="4085974" y="704955"/>
                  <a:pt x="4088674" y="718457"/>
                </a:cubicBezTo>
                <a:cubicBezTo>
                  <a:pt x="4094712" y="748649"/>
                  <a:pt x="4093636" y="780192"/>
                  <a:pt x="4101737" y="809897"/>
                </a:cubicBezTo>
                <a:cubicBezTo>
                  <a:pt x="4106861" y="828684"/>
                  <a:pt x="4119954" y="844354"/>
                  <a:pt x="4127863" y="862148"/>
                </a:cubicBezTo>
                <a:cubicBezTo>
                  <a:pt x="4138906" y="886993"/>
                  <a:pt x="4158434" y="936489"/>
                  <a:pt x="4167052" y="966651"/>
                </a:cubicBezTo>
                <a:cubicBezTo>
                  <a:pt x="4171984" y="983913"/>
                  <a:pt x="4175760" y="1001485"/>
                  <a:pt x="4180114" y="1018902"/>
                </a:cubicBezTo>
                <a:cubicBezTo>
                  <a:pt x="4175760" y="1058091"/>
                  <a:pt x="4164592" y="1097115"/>
                  <a:pt x="4167052" y="1136468"/>
                </a:cubicBezTo>
                <a:cubicBezTo>
                  <a:pt x="4169029" y="1168106"/>
                  <a:pt x="4184068" y="1197545"/>
                  <a:pt x="4193177" y="1227908"/>
                </a:cubicBezTo>
                <a:cubicBezTo>
                  <a:pt x="4197134" y="1241097"/>
                  <a:pt x="4197425" y="1256519"/>
                  <a:pt x="4206240" y="1267097"/>
                </a:cubicBezTo>
                <a:cubicBezTo>
                  <a:pt x="4251363" y="1321244"/>
                  <a:pt x="4249313" y="1295164"/>
                  <a:pt x="4297680" y="1319348"/>
                </a:cubicBezTo>
                <a:cubicBezTo>
                  <a:pt x="4320389" y="1330703"/>
                  <a:pt x="4341223" y="1345474"/>
                  <a:pt x="4362994" y="1358537"/>
                </a:cubicBezTo>
                <a:cubicBezTo>
                  <a:pt x="4367348" y="1371600"/>
                  <a:pt x="4366321" y="1387989"/>
                  <a:pt x="4376057" y="1397725"/>
                </a:cubicBezTo>
                <a:cubicBezTo>
                  <a:pt x="4405030" y="1426697"/>
                  <a:pt x="4458398" y="1428108"/>
                  <a:pt x="4493623" y="1436914"/>
                </a:cubicBezTo>
                <a:cubicBezTo>
                  <a:pt x="4524376" y="1444602"/>
                  <a:pt x="4554434" y="1454872"/>
                  <a:pt x="4585063" y="1463040"/>
                </a:cubicBezTo>
                <a:cubicBezTo>
                  <a:pt x="4619757" y="1472292"/>
                  <a:pt x="4655502" y="1477810"/>
                  <a:pt x="4689566" y="1489165"/>
                </a:cubicBezTo>
                <a:cubicBezTo>
                  <a:pt x="4728755" y="1502228"/>
                  <a:pt x="4765993" y="1524614"/>
                  <a:pt x="4807132" y="1528354"/>
                </a:cubicBezTo>
                <a:lnTo>
                  <a:pt x="4950823" y="1541417"/>
                </a:lnTo>
                <a:cubicBezTo>
                  <a:pt x="5015602" y="1563010"/>
                  <a:pt x="4998750" y="1558506"/>
                  <a:pt x="5094514" y="1580605"/>
                </a:cubicBezTo>
                <a:cubicBezTo>
                  <a:pt x="5116148" y="1585597"/>
                  <a:pt x="5138155" y="1588851"/>
                  <a:pt x="5159829" y="1593668"/>
                </a:cubicBezTo>
                <a:cubicBezTo>
                  <a:pt x="5177355" y="1597563"/>
                  <a:pt x="5194434" y="1603422"/>
                  <a:pt x="5212080" y="1606731"/>
                </a:cubicBezTo>
                <a:cubicBezTo>
                  <a:pt x="5264145" y="1616493"/>
                  <a:pt x="5316891" y="1622469"/>
                  <a:pt x="5368834" y="1632857"/>
                </a:cubicBezTo>
                <a:cubicBezTo>
                  <a:pt x="5412377" y="1641565"/>
                  <a:pt x="5455082" y="1657503"/>
                  <a:pt x="5499463" y="1658982"/>
                </a:cubicBezTo>
                <a:lnTo>
                  <a:pt x="5891349" y="1672045"/>
                </a:lnTo>
                <a:cubicBezTo>
                  <a:pt x="5982924" y="1679089"/>
                  <a:pt x="6131260" y="1680967"/>
                  <a:pt x="6217920" y="1724297"/>
                </a:cubicBezTo>
                <a:cubicBezTo>
                  <a:pt x="6238646" y="1734660"/>
                  <a:pt x="6246061" y="1796403"/>
                  <a:pt x="6257109" y="1815737"/>
                </a:cubicBezTo>
                <a:cubicBezTo>
                  <a:pt x="6286872" y="1867823"/>
                  <a:pt x="6318946" y="1892377"/>
                  <a:pt x="6374674" y="1920240"/>
                </a:cubicBezTo>
                <a:cubicBezTo>
                  <a:pt x="6392091" y="1928948"/>
                  <a:pt x="6407505" y="1944944"/>
                  <a:pt x="6426926" y="1946365"/>
                </a:cubicBezTo>
                <a:cubicBezTo>
                  <a:pt x="6587664" y="1958126"/>
                  <a:pt x="6749143" y="1955074"/>
                  <a:pt x="6910252" y="1959428"/>
                </a:cubicBezTo>
                <a:lnTo>
                  <a:pt x="6988629" y="2011680"/>
                </a:lnTo>
                <a:cubicBezTo>
                  <a:pt x="7027164" y="2037370"/>
                  <a:pt x="7035573" y="2039274"/>
                  <a:pt x="7067006" y="2076994"/>
                </a:cubicBezTo>
                <a:cubicBezTo>
                  <a:pt x="7077057" y="2089055"/>
                  <a:pt x="7084423" y="2103119"/>
                  <a:pt x="7093132" y="2116182"/>
                </a:cubicBezTo>
                <a:cubicBezTo>
                  <a:pt x="7088778" y="2146662"/>
                  <a:pt x="7070333" y="2178413"/>
                  <a:pt x="7080069" y="2207622"/>
                </a:cubicBezTo>
                <a:cubicBezTo>
                  <a:pt x="7086227" y="2226096"/>
                  <a:pt x="7112874" y="2232725"/>
                  <a:pt x="7132320" y="2233748"/>
                </a:cubicBezTo>
                <a:cubicBezTo>
                  <a:pt x="7280161" y="2241529"/>
                  <a:pt x="7428411" y="2233748"/>
                  <a:pt x="7576457" y="2233748"/>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239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数据生成</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Data generation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3" name="内容占位符 2"/>
          <p:cNvSpPr>
            <a:spLocks noGrp="1"/>
          </p:cNvSpPr>
          <p:nvPr>
            <p:ph idx="1"/>
          </p:nvPr>
        </p:nvSpPr>
        <p:spPr/>
        <p:txBody>
          <a:bodyPr/>
          <a:lstStyle/>
          <a:p>
            <a:r>
              <a:rPr lang="zh-CN" altLang="en-US" dirty="0" smtClean="0"/>
              <a:t>真实图像</a:t>
            </a:r>
            <a:endParaRPr lang="en-US" altLang="zh-CN" dirty="0" smtClean="0"/>
          </a:p>
          <a:p>
            <a:pPr marL="0" indent="0">
              <a:buNone/>
            </a:pPr>
            <a:r>
              <a:rPr lang="zh-CN" altLang="en-US" dirty="0" smtClean="0"/>
              <a:t>生成一张狗的图像：学习到狗的外貌分布，以及图片的背景分布</a:t>
            </a:r>
            <a:endParaRPr lang="en-US" altLang="zh-CN" dirty="0" smtClean="0"/>
          </a:p>
          <a:p>
            <a:pPr marL="0" indent="0">
              <a:buNone/>
            </a:pPr>
            <a:r>
              <a:rPr lang="zh-CN" altLang="en-US" dirty="0" smtClean="0"/>
              <a:t>输入：</a:t>
            </a:r>
            <a:r>
              <a:rPr lang="en-US" altLang="zh-CN" dirty="0" smtClean="0"/>
              <a:t>x</a:t>
            </a:r>
            <a:r>
              <a:rPr lang="zh-CN" altLang="en-US" dirty="0" smtClean="0"/>
              <a:t>→</a:t>
            </a:r>
            <a:r>
              <a:rPr lang="en-US" altLang="zh-CN" dirty="0" smtClean="0"/>
              <a:t>P(x)</a:t>
            </a:r>
            <a:r>
              <a:rPr lang="zh-CN" altLang="en-US" dirty="0" smtClean="0"/>
              <a:t>，</a:t>
            </a:r>
            <a:r>
              <a:rPr lang="en-US" altLang="zh-CN" dirty="0" smtClean="0"/>
              <a:t>x</a:t>
            </a:r>
            <a:r>
              <a:rPr lang="zh-CN" altLang="en-US" dirty="0" smtClean="0"/>
              <a:t>可以是从其他分布采样得到的</a:t>
            </a:r>
            <a:endParaRPr lang="en-US" altLang="zh-CN" dirty="0" smtClean="0"/>
          </a:p>
          <a:p>
            <a:pPr marL="0" indent="0">
              <a:buNone/>
            </a:pPr>
            <a:r>
              <a:rPr lang="zh-CN" altLang="en-US" dirty="0" smtClean="0"/>
              <a:t>输出：一张狗的图像</a:t>
            </a:r>
            <a:endParaRPr lang="en-US" altLang="zh-CN" dirty="0" smtClean="0"/>
          </a:p>
          <a:p>
            <a:pPr marL="0" indent="0">
              <a:buNone/>
            </a:pP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5025" y="2806042"/>
            <a:ext cx="2265233" cy="3188752"/>
          </a:xfrm>
          <a:prstGeom prst="rect">
            <a:avLst/>
          </a:prstGeom>
        </p:spPr>
      </p:pic>
    </p:spTree>
    <p:extLst>
      <p:ext uri="{BB962C8B-B14F-4D97-AF65-F5344CB8AC3E}">
        <p14:creationId xmlns:p14="http://schemas.microsoft.com/office/powerpoint/2010/main" val="422475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769848" y="1690688"/>
            <a:ext cx="2827292" cy="37957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真实图像</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68083" y="1688123"/>
            <a:ext cx="2813874" cy="3961070"/>
          </a:xfrm>
          <a:prstGeom prst="rect">
            <a:avLst/>
          </a:prstGeom>
        </p:spPr>
      </p:pic>
      <p:sp>
        <p:nvSpPr>
          <p:cNvPr id="5" name="任意多边形 4"/>
          <p:cNvSpPr/>
          <p:nvPr/>
        </p:nvSpPr>
        <p:spPr>
          <a:xfrm>
            <a:off x="1769847" y="1688123"/>
            <a:ext cx="2745883" cy="3798277"/>
          </a:xfrm>
          <a:custGeom>
            <a:avLst/>
            <a:gdLst>
              <a:gd name="connsiteX0" fmla="*/ 959285 w 2745883"/>
              <a:gd name="connsiteY0" fmla="*/ 3770142 h 3798277"/>
              <a:gd name="connsiteX1" fmla="*/ 776405 w 2745883"/>
              <a:gd name="connsiteY1" fmla="*/ 3559126 h 3798277"/>
              <a:gd name="connsiteX2" fmla="*/ 677931 w 2745883"/>
              <a:gd name="connsiteY2" fmla="*/ 3530991 h 3798277"/>
              <a:gd name="connsiteX3" fmla="*/ 452848 w 2745883"/>
              <a:gd name="connsiteY3" fmla="*/ 3488788 h 3798277"/>
              <a:gd name="connsiteX4" fmla="*/ 424713 w 2745883"/>
              <a:gd name="connsiteY4" fmla="*/ 3460652 h 3798277"/>
              <a:gd name="connsiteX5" fmla="*/ 368442 w 2745883"/>
              <a:gd name="connsiteY5" fmla="*/ 3432517 h 3798277"/>
              <a:gd name="connsiteX6" fmla="*/ 326239 w 2745883"/>
              <a:gd name="connsiteY6" fmla="*/ 3376246 h 3798277"/>
              <a:gd name="connsiteX7" fmla="*/ 227765 w 2745883"/>
              <a:gd name="connsiteY7" fmla="*/ 3277772 h 3798277"/>
              <a:gd name="connsiteX8" fmla="*/ 199630 w 2745883"/>
              <a:gd name="connsiteY8" fmla="*/ 3235569 h 3798277"/>
              <a:gd name="connsiteX9" fmla="*/ 171495 w 2745883"/>
              <a:gd name="connsiteY9" fmla="*/ 3179299 h 3798277"/>
              <a:gd name="connsiteX10" fmla="*/ 129291 w 2745883"/>
              <a:gd name="connsiteY10" fmla="*/ 3151163 h 3798277"/>
              <a:gd name="connsiteX11" fmla="*/ 115224 w 2745883"/>
              <a:gd name="connsiteY11" fmla="*/ 3094892 h 3798277"/>
              <a:gd name="connsiteX12" fmla="*/ 44885 w 2745883"/>
              <a:gd name="connsiteY12" fmla="*/ 2982351 h 3798277"/>
              <a:gd name="connsiteX13" fmla="*/ 16750 w 2745883"/>
              <a:gd name="connsiteY13" fmla="*/ 2588455 h 3798277"/>
              <a:gd name="connsiteX14" fmla="*/ 58953 w 2745883"/>
              <a:gd name="connsiteY14" fmla="*/ 2504049 h 3798277"/>
              <a:gd name="connsiteX15" fmla="*/ 129291 w 2745883"/>
              <a:gd name="connsiteY15" fmla="*/ 2489982 h 3798277"/>
              <a:gd name="connsiteX16" fmla="*/ 284036 w 2745883"/>
              <a:gd name="connsiteY16" fmla="*/ 2419643 h 3798277"/>
              <a:gd name="connsiteX17" fmla="*/ 340307 w 2745883"/>
              <a:gd name="connsiteY17" fmla="*/ 2377440 h 3798277"/>
              <a:gd name="connsiteX18" fmla="*/ 424713 w 2745883"/>
              <a:gd name="connsiteY18" fmla="*/ 2264899 h 3798277"/>
              <a:gd name="connsiteX19" fmla="*/ 452848 w 2745883"/>
              <a:gd name="connsiteY19" fmla="*/ 2236763 h 3798277"/>
              <a:gd name="connsiteX20" fmla="*/ 480984 w 2745883"/>
              <a:gd name="connsiteY20" fmla="*/ 2194560 h 3798277"/>
              <a:gd name="connsiteX21" fmla="*/ 523187 w 2745883"/>
              <a:gd name="connsiteY21" fmla="*/ 2180492 h 3798277"/>
              <a:gd name="connsiteX22" fmla="*/ 551322 w 2745883"/>
              <a:gd name="connsiteY22" fmla="*/ 2124222 h 3798277"/>
              <a:gd name="connsiteX23" fmla="*/ 621661 w 2745883"/>
              <a:gd name="connsiteY23" fmla="*/ 2025748 h 3798277"/>
              <a:gd name="connsiteX24" fmla="*/ 649796 w 2745883"/>
              <a:gd name="connsiteY24" fmla="*/ 1899139 h 3798277"/>
              <a:gd name="connsiteX25" fmla="*/ 663864 w 2745883"/>
              <a:gd name="connsiteY25" fmla="*/ 1828800 h 3798277"/>
              <a:gd name="connsiteX26" fmla="*/ 635728 w 2745883"/>
              <a:gd name="connsiteY26" fmla="*/ 1674055 h 3798277"/>
              <a:gd name="connsiteX27" fmla="*/ 607593 w 2745883"/>
              <a:gd name="connsiteY27" fmla="*/ 1631852 h 3798277"/>
              <a:gd name="connsiteX28" fmla="*/ 551322 w 2745883"/>
              <a:gd name="connsiteY28" fmla="*/ 1463040 h 3798277"/>
              <a:gd name="connsiteX29" fmla="*/ 438781 w 2745883"/>
              <a:gd name="connsiteY29" fmla="*/ 1420837 h 3798277"/>
              <a:gd name="connsiteX30" fmla="*/ 396578 w 2745883"/>
              <a:gd name="connsiteY30" fmla="*/ 1392702 h 3798277"/>
              <a:gd name="connsiteX31" fmla="*/ 269968 w 2745883"/>
              <a:gd name="connsiteY31" fmla="*/ 1350499 h 3798277"/>
              <a:gd name="connsiteX32" fmla="*/ 227765 w 2745883"/>
              <a:gd name="connsiteY32" fmla="*/ 1336431 h 3798277"/>
              <a:gd name="connsiteX33" fmla="*/ 185562 w 2745883"/>
              <a:gd name="connsiteY33" fmla="*/ 1322363 h 3798277"/>
              <a:gd name="connsiteX34" fmla="*/ 101156 w 2745883"/>
              <a:gd name="connsiteY34" fmla="*/ 1266092 h 3798277"/>
              <a:gd name="connsiteX35" fmla="*/ 58953 w 2745883"/>
              <a:gd name="connsiteY35" fmla="*/ 1237957 h 3798277"/>
              <a:gd name="connsiteX36" fmla="*/ 73021 w 2745883"/>
              <a:gd name="connsiteY36" fmla="*/ 970671 h 3798277"/>
              <a:gd name="connsiteX37" fmla="*/ 101156 w 2745883"/>
              <a:gd name="connsiteY37" fmla="*/ 858129 h 3798277"/>
              <a:gd name="connsiteX38" fmla="*/ 115224 w 2745883"/>
              <a:gd name="connsiteY38" fmla="*/ 815926 h 3798277"/>
              <a:gd name="connsiteX39" fmla="*/ 171495 w 2745883"/>
              <a:gd name="connsiteY39" fmla="*/ 745588 h 3798277"/>
              <a:gd name="connsiteX40" fmla="*/ 213698 w 2745883"/>
              <a:gd name="connsiteY40" fmla="*/ 647114 h 3798277"/>
              <a:gd name="connsiteX41" fmla="*/ 298104 w 2745883"/>
              <a:gd name="connsiteY41" fmla="*/ 422031 h 3798277"/>
              <a:gd name="connsiteX42" fmla="*/ 326239 w 2745883"/>
              <a:gd name="connsiteY42" fmla="*/ 281354 h 3798277"/>
              <a:gd name="connsiteX43" fmla="*/ 340307 w 2745883"/>
              <a:gd name="connsiteY43" fmla="*/ 239151 h 3798277"/>
              <a:gd name="connsiteX44" fmla="*/ 396578 w 2745883"/>
              <a:gd name="connsiteY44" fmla="*/ 182880 h 3798277"/>
              <a:gd name="connsiteX45" fmla="*/ 452848 w 2745883"/>
              <a:gd name="connsiteY45" fmla="*/ 196948 h 3798277"/>
              <a:gd name="connsiteX46" fmla="*/ 537255 w 2745883"/>
              <a:gd name="connsiteY46" fmla="*/ 225083 h 3798277"/>
              <a:gd name="connsiteX47" fmla="*/ 565390 w 2745883"/>
              <a:gd name="connsiteY47" fmla="*/ 253219 h 3798277"/>
              <a:gd name="connsiteX48" fmla="*/ 593525 w 2745883"/>
              <a:gd name="connsiteY48" fmla="*/ 295422 h 3798277"/>
              <a:gd name="connsiteX49" fmla="*/ 706067 w 2745883"/>
              <a:gd name="connsiteY49" fmla="*/ 351692 h 3798277"/>
              <a:gd name="connsiteX50" fmla="*/ 790473 w 2745883"/>
              <a:gd name="connsiteY50" fmla="*/ 379828 h 3798277"/>
              <a:gd name="connsiteX51" fmla="*/ 917082 w 2745883"/>
              <a:gd name="connsiteY51" fmla="*/ 351692 h 3798277"/>
              <a:gd name="connsiteX52" fmla="*/ 945218 w 2745883"/>
              <a:gd name="connsiteY52" fmla="*/ 323557 h 3798277"/>
              <a:gd name="connsiteX53" fmla="*/ 987421 w 2745883"/>
              <a:gd name="connsiteY53" fmla="*/ 295422 h 3798277"/>
              <a:gd name="connsiteX54" fmla="*/ 1071827 w 2745883"/>
              <a:gd name="connsiteY54" fmla="*/ 211015 h 3798277"/>
              <a:gd name="connsiteX55" fmla="*/ 1170301 w 2745883"/>
              <a:gd name="connsiteY55" fmla="*/ 154745 h 3798277"/>
              <a:gd name="connsiteX56" fmla="*/ 1240639 w 2745883"/>
              <a:gd name="connsiteY56" fmla="*/ 98474 h 3798277"/>
              <a:gd name="connsiteX57" fmla="*/ 1296910 w 2745883"/>
              <a:gd name="connsiteY57" fmla="*/ 70339 h 3798277"/>
              <a:gd name="connsiteX58" fmla="*/ 1367248 w 2745883"/>
              <a:gd name="connsiteY58" fmla="*/ 14068 h 3798277"/>
              <a:gd name="connsiteX59" fmla="*/ 1423519 w 2745883"/>
              <a:gd name="connsiteY59" fmla="*/ 0 h 3798277"/>
              <a:gd name="connsiteX60" fmla="*/ 1493858 w 2745883"/>
              <a:gd name="connsiteY60" fmla="*/ 14068 h 3798277"/>
              <a:gd name="connsiteX61" fmla="*/ 1536061 w 2745883"/>
              <a:gd name="connsiteY61" fmla="*/ 28135 h 3798277"/>
              <a:gd name="connsiteX62" fmla="*/ 1564196 w 2745883"/>
              <a:gd name="connsiteY62" fmla="*/ 126609 h 3798277"/>
              <a:gd name="connsiteX63" fmla="*/ 1578264 w 2745883"/>
              <a:gd name="connsiteY63" fmla="*/ 168812 h 3798277"/>
              <a:gd name="connsiteX64" fmla="*/ 1493858 w 2745883"/>
              <a:gd name="connsiteY64" fmla="*/ 365760 h 3798277"/>
              <a:gd name="connsiteX65" fmla="*/ 1479790 w 2745883"/>
              <a:gd name="connsiteY65" fmla="*/ 407963 h 3798277"/>
              <a:gd name="connsiteX66" fmla="*/ 1409451 w 2745883"/>
              <a:gd name="connsiteY66" fmla="*/ 590843 h 3798277"/>
              <a:gd name="connsiteX67" fmla="*/ 1395384 w 2745883"/>
              <a:gd name="connsiteY67" fmla="*/ 731520 h 3798277"/>
              <a:gd name="connsiteX68" fmla="*/ 1381316 w 2745883"/>
              <a:gd name="connsiteY68" fmla="*/ 829994 h 3798277"/>
              <a:gd name="connsiteX69" fmla="*/ 1409451 w 2745883"/>
              <a:gd name="connsiteY69" fmla="*/ 984739 h 3798277"/>
              <a:gd name="connsiteX70" fmla="*/ 1564196 w 2745883"/>
              <a:gd name="connsiteY70" fmla="*/ 1069145 h 3798277"/>
              <a:gd name="connsiteX71" fmla="*/ 1606399 w 2745883"/>
              <a:gd name="connsiteY71" fmla="*/ 1083212 h 3798277"/>
              <a:gd name="connsiteX72" fmla="*/ 1648602 w 2745883"/>
              <a:gd name="connsiteY72" fmla="*/ 1111348 h 3798277"/>
              <a:gd name="connsiteX73" fmla="*/ 1690805 w 2745883"/>
              <a:gd name="connsiteY73" fmla="*/ 1125415 h 3798277"/>
              <a:gd name="connsiteX74" fmla="*/ 1718941 w 2745883"/>
              <a:gd name="connsiteY74" fmla="*/ 1153551 h 3798277"/>
              <a:gd name="connsiteX75" fmla="*/ 1817415 w 2745883"/>
              <a:gd name="connsiteY75" fmla="*/ 1237957 h 3798277"/>
              <a:gd name="connsiteX76" fmla="*/ 1873685 w 2745883"/>
              <a:gd name="connsiteY76" fmla="*/ 1336431 h 3798277"/>
              <a:gd name="connsiteX77" fmla="*/ 1901821 w 2745883"/>
              <a:gd name="connsiteY77" fmla="*/ 1378634 h 3798277"/>
              <a:gd name="connsiteX78" fmla="*/ 1958091 w 2745883"/>
              <a:gd name="connsiteY78" fmla="*/ 1519311 h 3798277"/>
              <a:gd name="connsiteX79" fmla="*/ 1972159 w 2745883"/>
              <a:gd name="connsiteY79" fmla="*/ 1561514 h 3798277"/>
              <a:gd name="connsiteX80" fmla="*/ 1986227 w 2745883"/>
              <a:gd name="connsiteY80" fmla="*/ 1631852 h 3798277"/>
              <a:gd name="connsiteX81" fmla="*/ 2000295 w 2745883"/>
              <a:gd name="connsiteY81" fmla="*/ 1674055 h 3798277"/>
              <a:gd name="connsiteX82" fmla="*/ 2070633 w 2745883"/>
              <a:gd name="connsiteY82" fmla="*/ 1856935 h 3798277"/>
              <a:gd name="connsiteX83" fmla="*/ 2140971 w 2745883"/>
              <a:gd name="connsiteY83" fmla="*/ 2025748 h 3798277"/>
              <a:gd name="connsiteX84" fmla="*/ 2239445 w 2745883"/>
              <a:gd name="connsiteY84" fmla="*/ 2194560 h 3798277"/>
              <a:gd name="connsiteX85" fmla="*/ 2267581 w 2745883"/>
              <a:gd name="connsiteY85" fmla="*/ 2222695 h 3798277"/>
              <a:gd name="connsiteX86" fmla="*/ 2295716 w 2745883"/>
              <a:gd name="connsiteY86" fmla="*/ 2293034 h 3798277"/>
              <a:gd name="connsiteX87" fmla="*/ 2351987 w 2745883"/>
              <a:gd name="connsiteY87" fmla="*/ 2377440 h 3798277"/>
              <a:gd name="connsiteX88" fmla="*/ 2380122 w 2745883"/>
              <a:gd name="connsiteY88" fmla="*/ 2433711 h 3798277"/>
              <a:gd name="connsiteX89" fmla="*/ 2408258 w 2745883"/>
              <a:gd name="connsiteY89" fmla="*/ 2475914 h 3798277"/>
              <a:gd name="connsiteX90" fmla="*/ 2520799 w 2745883"/>
              <a:gd name="connsiteY90" fmla="*/ 2644726 h 3798277"/>
              <a:gd name="connsiteX91" fmla="*/ 2548935 w 2745883"/>
              <a:gd name="connsiteY91" fmla="*/ 2700997 h 3798277"/>
              <a:gd name="connsiteX92" fmla="*/ 2591138 w 2745883"/>
              <a:gd name="connsiteY92" fmla="*/ 2757268 h 3798277"/>
              <a:gd name="connsiteX93" fmla="*/ 2619273 w 2745883"/>
              <a:gd name="connsiteY93" fmla="*/ 2841674 h 3798277"/>
              <a:gd name="connsiteX94" fmla="*/ 2661476 w 2745883"/>
              <a:gd name="connsiteY94" fmla="*/ 3052689 h 3798277"/>
              <a:gd name="connsiteX95" fmla="*/ 2675544 w 2745883"/>
              <a:gd name="connsiteY95" fmla="*/ 3094892 h 3798277"/>
              <a:gd name="connsiteX96" fmla="*/ 2731815 w 2745883"/>
              <a:gd name="connsiteY96" fmla="*/ 3165231 h 3798277"/>
              <a:gd name="connsiteX97" fmla="*/ 2731815 w 2745883"/>
              <a:gd name="connsiteY97" fmla="*/ 3460652 h 3798277"/>
              <a:gd name="connsiteX98" fmla="*/ 2661476 w 2745883"/>
              <a:gd name="connsiteY98" fmla="*/ 3502855 h 3798277"/>
              <a:gd name="connsiteX99" fmla="*/ 2619273 w 2745883"/>
              <a:gd name="connsiteY99" fmla="*/ 3530991 h 3798277"/>
              <a:gd name="connsiteX100" fmla="*/ 2337919 w 2745883"/>
              <a:gd name="connsiteY100" fmla="*/ 3474720 h 3798277"/>
              <a:gd name="connsiteX101" fmla="*/ 2309784 w 2745883"/>
              <a:gd name="connsiteY101" fmla="*/ 3432517 h 3798277"/>
              <a:gd name="connsiteX102" fmla="*/ 2267581 w 2745883"/>
              <a:gd name="connsiteY102" fmla="*/ 3334043 h 3798277"/>
              <a:gd name="connsiteX103" fmla="*/ 2239445 w 2745883"/>
              <a:gd name="connsiteY103" fmla="*/ 3305908 h 3798277"/>
              <a:gd name="connsiteX104" fmla="*/ 2169107 w 2745883"/>
              <a:gd name="connsiteY104" fmla="*/ 3348111 h 3798277"/>
              <a:gd name="connsiteX105" fmla="*/ 2112836 w 2745883"/>
              <a:gd name="connsiteY105" fmla="*/ 3362179 h 3798277"/>
              <a:gd name="connsiteX106" fmla="*/ 1958091 w 2745883"/>
              <a:gd name="connsiteY106" fmla="*/ 3376246 h 3798277"/>
              <a:gd name="connsiteX107" fmla="*/ 1887753 w 2745883"/>
              <a:gd name="connsiteY107" fmla="*/ 3446585 h 3798277"/>
              <a:gd name="connsiteX108" fmla="*/ 1859618 w 2745883"/>
              <a:gd name="connsiteY108" fmla="*/ 3488788 h 3798277"/>
              <a:gd name="connsiteX109" fmla="*/ 1761144 w 2745883"/>
              <a:gd name="connsiteY109" fmla="*/ 3545059 h 3798277"/>
              <a:gd name="connsiteX110" fmla="*/ 1718941 w 2745883"/>
              <a:gd name="connsiteY110" fmla="*/ 3573194 h 3798277"/>
              <a:gd name="connsiteX111" fmla="*/ 1536061 w 2745883"/>
              <a:gd name="connsiteY111" fmla="*/ 3559126 h 3798277"/>
              <a:gd name="connsiteX112" fmla="*/ 1479790 w 2745883"/>
              <a:gd name="connsiteY112" fmla="*/ 3545059 h 3798277"/>
              <a:gd name="connsiteX113" fmla="*/ 1395384 w 2745883"/>
              <a:gd name="connsiteY113" fmla="*/ 3559126 h 3798277"/>
              <a:gd name="connsiteX114" fmla="*/ 1240639 w 2745883"/>
              <a:gd name="connsiteY114" fmla="*/ 3671668 h 3798277"/>
              <a:gd name="connsiteX115" fmla="*/ 1198436 w 2745883"/>
              <a:gd name="connsiteY115" fmla="*/ 3699803 h 3798277"/>
              <a:gd name="connsiteX116" fmla="*/ 1170301 w 2745883"/>
              <a:gd name="connsiteY116" fmla="*/ 3742006 h 3798277"/>
              <a:gd name="connsiteX117" fmla="*/ 1114030 w 2745883"/>
              <a:gd name="connsiteY117" fmla="*/ 3798277 h 3798277"/>
              <a:gd name="connsiteX118" fmla="*/ 959285 w 2745883"/>
              <a:gd name="connsiteY118" fmla="*/ 3770142 h 3798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745883" h="3798277">
                <a:moveTo>
                  <a:pt x="959285" y="3770142"/>
                </a:moveTo>
                <a:cubicBezTo>
                  <a:pt x="898325" y="3699803"/>
                  <a:pt x="842222" y="3624943"/>
                  <a:pt x="776405" y="3559126"/>
                </a:cubicBezTo>
                <a:cubicBezTo>
                  <a:pt x="769703" y="3552424"/>
                  <a:pt x="678385" y="3531082"/>
                  <a:pt x="677931" y="3530991"/>
                </a:cubicBezTo>
                <a:cubicBezTo>
                  <a:pt x="603078" y="3516020"/>
                  <a:pt x="527876" y="3502856"/>
                  <a:pt x="452848" y="3488788"/>
                </a:cubicBezTo>
                <a:cubicBezTo>
                  <a:pt x="443470" y="3479409"/>
                  <a:pt x="435749" y="3468009"/>
                  <a:pt x="424713" y="3460652"/>
                </a:cubicBezTo>
                <a:cubicBezTo>
                  <a:pt x="407264" y="3449019"/>
                  <a:pt x="384364" y="3446165"/>
                  <a:pt x="368442" y="3432517"/>
                </a:cubicBezTo>
                <a:cubicBezTo>
                  <a:pt x="350640" y="3417258"/>
                  <a:pt x="342011" y="3393595"/>
                  <a:pt x="326239" y="3376246"/>
                </a:cubicBezTo>
                <a:cubicBezTo>
                  <a:pt x="295013" y="3341897"/>
                  <a:pt x="253515" y="3316397"/>
                  <a:pt x="227765" y="3277772"/>
                </a:cubicBezTo>
                <a:cubicBezTo>
                  <a:pt x="218387" y="3263704"/>
                  <a:pt x="208018" y="3250249"/>
                  <a:pt x="199630" y="3235569"/>
                </a:cubicBezTo>
                <a:cubicBezTo>
                  <a:pt x="189226" y="3217361"/>
                  <a:pt x="184920" y="3195409"/>
                  <a:pt x="171495" y="3179299"/>
                </a:cubicBezTo>
                <a:cubicBezTo>
                  <a:pt x="160671" y="3166310"/>
                  <a:pt x="143359" y="3160542"/>
                  <a:pt x="129291" y="3151163"/>
                </a:cubicBezTo>
                <a:cubicBezTo>
                  <a:pt x="124602" y="3132406"/>
                  <a:pt x="122013" y="3112995"/>
                  <a:pt x="115224" y="3094892"/>
                </a:cubicBezTo>
                <a:cubicBezTo>
                  <a:pt x="95915" y="3043402"/>
                  <a:pt x="78078" y="3026608"/>
                  <a:pt x="44885" y="2982351"/>
                </a:cubicBezTo>
                <a:cubicBezTo>
                  <a:pt x="-9702" y="2764003"/>
                  <a:pt x="-8516" y="2841109"/>
                  <a:pt x="16750" y="2588455"/>
                </a:cubicBezTo>
                <a:cubicBezTo>
                  <a:pt x="19561" y="2560347"/>
                  <a:pt x="27076" y="2517711"/>
                  <a:pt x="58953" y="2504049"/>
                </a:cubicBezTo>
                <a:cubicBezTo>
                  <a:pt x="80930" y="2494630"/>
                  <a:pt x="106095" y="2495781"/>
                  <a:pt x="129291" y="2489982"/>
                </a:cubicBezTo>
                <a:cubicBezTo>
                  <a:pt x="175379" y="2478460"/>
                  <a:pt x="259785" y="2437831"/>
                  <a:pt x="284036" y="2419643"/>
                </a:cubicBezTo>
                <a:cubicBezTo>
                  <a:pt x="302793" y="2405575"/>
                  <a:pt x="324535" y="2394789"/>
                  <a:pt x="340307" y="2377440"/>
                </a:cubicBezTo>
                <a:cubicBezTo>
                  <a:pt x="371850" y="2342743"/>
                  <a:pt x="391556" y="2298057"/>
                  <a:pt x="424713" y="2264899"/>
                </a:cubicBezTo>
                <a:cubicBezTo>
                  <a:pt x="434091" y="2255520"/>
                  <a:pt x="444563" y="2247120"/>
                  <a:pt x="452848" y="2236763"/>
                </a:cubicBezTo>
                <a:cubicBezTo>
                  <a:pt x="463410" y="2223561"/>
                  <a:pt x="467782" y="2205122"/>
                  <a:pt x="480984" y="2194560"/>
                </a:cubicBezTo>
                <a:cubicBezTo>
                  <a:pt x="492563" y="2185297"/>
                  <a:pt x="509119" y="2185181"/>
                  <a:pt x="523187" y="2180492"/>
                </a:cubicBezTo>
                <a:cubicBezTo>
                  <a:pt x="532565" y="2161735"/>
                  <a:pt x="539133" y="2141286"/>
                  <a:pt x="551322" y="2124222"/>
                </a:cubicBezTo>
                <a:cubicBezTo>
                  <a:pt x="620247" y="2027728"/>
                  <a:pt x="572091" y="2141411"/>
                  <a:pt x="621661" y="2025748"/>
                </a:cubicBezTo>
                <a:cubicBezTo>
                  <a:pt x="641241" y="1980061"/>
                  <a:pt x="640035" y="1952822"/>
                  <a:pt x="649796" y="1899139"/>
                </a:cubicBezTo>
                <a:cubicBezTo>
                  <a:pt x="654073" y="1875614"/>
                  <a:pt x="659175" y="1852246"/>
                  <a:pt x="663864" y="1828800"/>
                </a:cubicBezTo>
                <a:cubicBezTo>
                  <a:pt x="659014" y="1790003"/>
                  <a:pt x="657414" y="1717427"/>
                  <a:pt x="635728" y="1674055"/>
                </a:cubicBezTo>
                <a:cubicBezTo>
                  <a:pt x="628167" y="1658933"/>
                  <a:pt x="616971" y="1645920"/>
                  <a:pt x="607593" y="1631852"/>
                </a:cubicBezTo>
                <a:cubicBezTo>
                  <a:pt x="596270" y="1575238"/>
                  <a:pt x="588383" y="1510690"/>
                  <a:pt x="551322" y="1463040"/>
                </a:cubicBezTo>
                <a:cubicBezTo>
                  <a:pt x="533566" y="1440211"/>
                  <a:pt x="463944" y="1427128"/>
                  <a:pt x="438781" y="1420837"/>
                </a:cubicBezTo>
                <a:cubicBezTo>
                  <a:pt x="424713" y="1411459"/>
                  <a:pt x="412028" y="1399569"/>
                  <a:pt x="396578" y="1392702"/>
                </a:cubicBezTo>
                <a:cubicBezTo>
                  <a:pt x="396556" y="1392692"/>
                  <a:pt x="291081" y="1357537"/>
                  <a:pt x="269968" y="1350499"/>
                </a:cubicBezTo>
                <a:lnTo>
                  <a:pt x="227765" y="1336431"/>
                </a:lnTo>
                <a:cubicBezTo>
                  <a:pt x="213697" y="1331742"/>
                  <a:pt x="197900" y="1330588"/>
                  <a:pt x="185562" y="1322363"/>
                </a:cubicBezTo>
                <a:lnTo>
                  <a:pt x="101156" y="1266092"/>
                </a:lnTo>
                <a:lnTo>
                  <a:pt x="58953" y="1237957"/>
                </a:lnTo>
                <a:cubicBezTo>
                  <a:pt x="-9092" y="1135889"/>
                  <a:pt x="16717" y="1195893"/>
                  <a:pt x="73021" y="970671"/>
                </a:cubicBezTo>
                <a:cubicBezTo>
                  <a:pt x="82399" y="933157"/>
                  <a:pt x="88928" y="894813"/>
                  <a:pt x="101156" y="858129"/>
                </a:cubicBezTo>
                <a:cubicBezTo>
                  <a:pt x="105845" y="844061"/>
                  <a:pt x="107365" y="828501"/>
                  <a:pt x="115224" y="815926"/>
                </a:cubicBezTo>
                <a:cubicBezTo>
                  <a:pt x="131138" y="790464"/>
                  <a:pt x="152738" y="769034"/>
                  <a:pt x="171495" y="745588"/>
                </a:cubicBezTo>
                <a:cubicBezTo>
                  <a:pt x="216771" y="609753"/>
                  <a:pt x="144171" y="820930"/>
                  <a:pt x="213698" y="647114"/>
                </a:cubicBezTo>
                <a:cubicBezTo>
                  <a:pt x="243457" y="572716"/>
                  <a:pt x="269969" y="497059"/>
                  <a:pt x="298104" y="422031"/>
                </a:cubicBezTo>
                <a:cubicBezTo>
                  <a:pt x="309158" y="355702"/>
                  <a:pt x="309450" y="340116"/>
                  <a:pt x="326239" y="281354"/>
                </a:cubicBezTo>
                <a:cubicBezTo>
                  <a:pt x="330313" y="267096"/>
                  <a:pt x="331688" y="251218"/>
                  <a:pt x="340307" y="239151"/>
                </a:cubicBezTo>
                <a:cubicBezTo>
                  <a:pt x="355725" y="217566"/>
                  <a:pt x="396578" y="182880"/>
                  <a:pt x="396578" y="182880"/>
                </a:cubicBezTo>
                <a:cubicBezTo>
                  <a:pt x="415335" y="187569"/>
                  <a:pt x="434329" y="191392"/>
                  <a:pt x="452848" y="196948"/>
                </a:cubicBezTo>
                <a:cubicBezTo>
                  <a:pt x="481255" y="205470"/>
                  <a:pt x="537255" y="225083"/>
                  <a:pt x="537255" y="225083"/>
                </a:cubicBezTo>
                <a:cubicBezTo>
                  <a:pt x="546633" y="234462"/>
                  <a:pt x="557105" y="242862"/>
                  <a:pt x="565390" y="253219"/>
                </a:cubicBezTo>
                <a:cubicBezTo>
                  <a:pt x="575952" y="266421"/>
                  <a:pt x="579674" y="285726"/>
                  <a:pt x="593525" y="295422"/>
                </a:cubicBezTo>
                <a:cubicBezTo>
                  <a:pt x="627885" y="319474"/>
                  <a:pt x="666278" y="338429"/>
                  <a:pt x="706067" y="351692"/>
                </a:cubicBezTo>
                <a:lnTo>
                  <a:pt x="790473" y="379828"/>
                </a:lnTo>
                <a:cubicBezTo>
                  <a:pt x="832676" y="370449"/>
                  <a:pt x="876452" y="366466"/>
                  <a:pt x="917082" y="351692"/>
                </a:cubicBezTo>
                <a:cubicBezTo>
                  <a:pt x="929547" y="347159"/>
                  <a:pt x="934861" y="331842"/>
                  <a:pt x="945218" y="323557"/>
                </a:cubicBezTo>
                <a:cubicBezTo>
                  <a:pt x="958420" y="312995"/>
                  <a:pt x="973353" y="304800"/>
                  <a:pt x="987421" y="295422"/>
                </a:cubicBezTo>
                <a:cubicBezTo>
                  <a:pt x="1011421" y="223419"/>
                  <a:pt x="986400" y="267967"/>
                  <a:pt x="1071827" y="211015"/>
                </a:cubicBezTo>
                <a:cubicBezTo>
                  <a:pt x="1156992" y="154238"/>
                  <a:pt x="1095084" y="179816"/>
                  <a:pt x="1170301" y="154745"/>
                </a:cubicBezTo>
                <a:cubicBezTo>
                  <a:pt x="1193747" y="135988"/>
                  <a:pt x="1215656" y="115129"/>
                  <a:pt x="1240639" y="98474"/>
                </a:cubicBezTo>
                <a:cubicBezTo>
                  <a:pt x="1258088" y="86841"/>
                  <a:pt x="1279461" y="81972"/>
                  <a:pt x="1296910" y="70339"/>
                </a:cubicBezTo>
                <a:cubicBezTo>
                  <a:pt x="1351368" y="34034"/>
                  <a:pt x="1295694" y="44734"/>
                  <a:pt x="1367248" y="14068"/>
                </a:cubicBezTo>
                <a:cubicBezTo>
                  <a:pt x="1385019" y="6452"/>
                  <a:pt x="1404762" y="4689"/>
                  <a:pt x="1423519" y="0"/>
                </a:cubicBezTo>
                <a:cubicBezTo>
                  <a:pt x="1446965" y="4689"/>
                  <a:pt x="1470661" y="8269"/>
                  <a:pt x="1493858" y="14068"/>
                </a:cubicBezTo>
                <a:cubicBezTo>
                  <a:pt x="1508244" y="17664"/>
                  <a:pt x="1528202" y="15560"/>
                  <a:pt x="1536061" y="28135"/>
                </a:cubicBezTo>
                <a:cubicBezTo>
                  <a:pt x="1554154" y="57084"/>
                  <a:pt x="1554387" y="93911"/>
                  <a:pt x="1564196" y="126609"/>
                </a:cubicBezTo>
                <a:cubicBezTo>
                  <a:pt x="1568457" y="140812"/>
                  <a:pt x="1573575" y="154744"/>
                  <a:pt x="1578264" y="168812"/>
                </a:cubicBezTo>
                <a:cubicBezTo>
                  <a:pt x="1529807" y="362636"/>
                  <a:pt x="1582175" y="206788"/>
                  <a:pt x="1493858" y="365760"/>
                </a:cubicBezTo>
                <a:cubicBezTo>
                  <a:pt x="1486657" y="378723"/>
                  <a:pt x="1485113" y="394123"/>
                  <a:pt x="1479790" y="407963"/>
                </a:cubicBezTo>
                <a:cubicBezTo>
                  <a:pt x="1402567" y="608741"/>
                  <a:pt x="1444025" y="487123"/>
                  <a:pt x="1409451" y="590843"/>
                </a:cubicBezTo>
                <a:cubicBezTo>
                  <a:pt x="1404762" y="637735"/>
                  <a:pt x="1400890" y="684717"/>
                  <a:pt x="1395384" y="731520"/>
                </a:cubicBezTo>
                <a:cubicBezTo>
                  <a:pt x="1391510" y="764451"/>
                  <a:pt x="1379477" y="796887"/>
                  <a:pt x="1381316" y="829994"/>
                </a:cubicBezTo>
                <a:cubicBezTo>
                  <a:pt x="1384224" y="882341"/>
                  <a:pt x="1395048" y="934329"/>
                  <a:pt x="1409451" y="984739"/>
                </a:cubicBezTo>
                <a:cubicBezTo>
                  <a:pt x="1428908" y="1052837"/>
                  <a:pt x="1509312" y="1050851"/>
                  <a:pt x="1564196" y="1069145"/>
                </a:cubicBezTo>
                <a:lnTo>
                  <a:pt x="1606399" y="1083212"/>
                </a:lnTo>
                <a:cubicBezTo>
                  <a:pt x="1620467" y="1092591"/>
                  <a:pt x="1633480" y="1103787"/>
                  <a:pt x="1648602" y="1111348"/>
                </a:cubicBezTo>
                <a:cubicBezTo>
                  <a:pt x="1661865" y="1117980"/>
                  <a:pt x="1678090" y="1117786"/>
                  <a:pt x="1690805" y="1125415"/>
                </a:cubicBezTo>
                <a:cubicBezTo>
                  <a:pt x="1702178" y="1132239"/>
                  <a:pt x="1708584" y="1145265"/>
                  <a:pt x="1718941" y="1153551"/>
                </a:cubicBezTo>
                <a:cubicBezTo>
                  <a:pt x="1764397" y="1189916"/>
                  <a:pt x="1778714" y="1179904"/>
                  <a:pt x="1817415" y="1237957"/>
                </a:cubicBezTo>
                <a:cubicBezTo>
                  <a:pt x="1885968" y="1340788"/>
                  <a:pt x="1802284" y="1211480"/>
                  <a:pt x="1873685" y="1336431"/>
                </a:cubicBezTo>
                <a:cubicBezTo>
                  <a:pt x="1882073" y="1351111"/>
                  <a:pt x="1894736" y="1363283"/>
                  <a:pt x="1901821" y="1378634"/>
                </a:cubicBezTo>
                <a:cubicBezTo>
                  <a:pt x="1922985" y="1424490"/>
                  <a:pt x="1942120" y="1471398"/>
                  <a:pt x="1958091" y="1519311"/>
                </a:cubicBezTo>
                <a:cubicBezTo>
                  <a:pt x="1962780" y="1533379"/>
                  <a:pt x="1968562" y="1547128"/>
                  <a:pt x="1972159" y="1561514"/>
                </a:cubicBezTo>
                <a:cubicBezTo>
                  <a:pt x="1977958" y="1584710"/>
                  <a:pt x="1980428" y="1608656"/>
                  <a:pt x="1986227" y="1631852"/>
                </a:cubicBezTo>
                <a:cubicBezTo>
                  <a:pt x="1989824" y="1646238"/>
                  <a:pt x="1995088" y="1660170"/>
                  <a:pt x="2000295" y="1674055"/>
                </a:cubicBezTo>
                <a:cubicBezTo>
                  <a:pt x="2023228" y="1735210"/>
                  <a:pt x="2047382" y="1795900"/>
                  <a:pt x="2070633" y="1856935"/>
                </a:cubicBezTo>
                <a:cubicBezTo>
                  <a:pt x="2123504" y="1995722"/>
                  <a:pt x="2093189" y="1930182"/>
                  <a:pt x="2140971" y="2025748"/>
                </a:cubicBezTo>
                <a:cubicBezTo>
                  <a:pt x="2161580" y="2149401"/>
                  <a:pt x="2134870" y="2089986"/>
                  <a:pt x="2239445" y="2194560"/>
                </a:cubicBezTo>
                <a:lnTo>
                  <a:pt x="2267581" y="2222695"/>
                </a:lnTo>
                <a:cubicBezTo>
                  <a:pt x="2276959" y="2246141"/>
                  <a:pt x="2283624" y="2270865"/>
                  <a:pt x="2295716" y="2293034"/>
                </a:cubicBezTo>
                <a:cubicBezTo>
                  <a:pt x="2311908" y="2322720"/>
                  <a:pt x="2336865" y="2347195"/>
                  <a:pt x="2351987" y="2377440"/>
                </a:cubicBezTo>
                <a:cubicBezTo>
                  <a:pt x="2361365" y="2396197"/>
                  <a:pt x="2369718" y="2415503"/>
                  <a:pt x="2380122" y="2433711"/>
                </a:cubicBezTo>
                <a:cubicBezTo>
                  <a:pt x="2388510" y="2448391"/>
                  <a:pt x="2400242" y="2461028"/>
                  <a:pt x="2408258" y="2475914"/>
                </a:cubicBezTo>
                <a:cubicBezTo>
                  <a:pt x="2495506" y="2637946"/>
                  <a:pt x="2431959" y="2585500"/>
                  <a:pt x="2520799" y="2644726"/>
                </a:cubicBezTo>
                <a:cubicBezTo>
                  <a:pt x="2530178" y="2663483"/>
                  <a:pt x="2537820" y="2683214"/>
                  <a:pt x="2548935" y="2700997"/>
                </a:cubicBezTo>
                <a:cubicBezTo>
                  <a:pt x="2561361" y="2720879"/>
                  <a:pt x="2580653" y="2736297"/>
                  <a:pt x="2591138" y="2757268"/>
                </a:cubicBezTo>
                <a:cubicBezTo>
                  <a:pt x="2604401" y="2783794"/>
                  <a:pt x="2619273" y="2841674"/>
                  <a:pt x="2619273" y="2841674"/>
                </a:cubicBezTo>
                <a:cubicBezTo>
                  <a:pt x="2635707" y="2956709"/>
                  <a:pt x="2628917" y="2933308"/>
                  <a:pt x="2661476" y="3052689"/>
                </a:cubicBezTo>
                <a:cubicBezTo>
                  <a:pt x="2665378" y="3066995"/>
                  <a:pt x="2668912" y="3081629"/>
                  <a:pt x="2675544" y="3094892"/>
                </a:cubicBezTo>
                <a:cubicBezTo>
                  <a:pt x="2693291" y="3130385"/>
                  <a:pt x="2705645" y="3139061"/>
                  <a:pt x="2731815" y="3165231"/>
                </a:cubicBezTo>
                <a:cubicBezTo>
                  <a:pt x="2738777" y="3255745"/>
                  <a:pt x="2759651" y="3367865"/>
                  <a:pt x="2731815" y="3460652"/>
                </a:cubicBezTo>
                <a:cubicBezTo>
                  <a:pt x="2723232" y="3489261"/>
                  <a:pt x="2682679" y="3495788"/>
                  <a:pt x="2661476" y="3502855"/>
                </a:cubicBezTo>
                <a:cubicBezTo>
                  <a:pt x="2647408" y="3512234"/>
                  <a:pt x="2636154" y="3530053"/>
                  <a:pt x="2619273" y="3530991"/>
                </a:cubicBezTo>
                <a:cubicBezTo>
                  <a:pt x="2425405" y="3541762"/>
                  <a:pt x="2451474" y="3542852"/>
                  <a:pt x="2337919" y="3474720"/>
                </a:cubicBezTo>
                <a:cubicBezTo>
                  <a:pt x="2328541" y="3460652"/>
                  <a:pt x="2317345" y="3447639"/>
                  <a:pt x="2309784" y="3432517"/>
                </a:cubicBezTo>
                <a:cubicBezTo>
                  <a:pt x="2293813" y="3400575"/>
                  <a:pt x="2284924" y="3365261"/>
                  <a:pt x="2267581" y="3334043"/>
                </a:cubicBezTo>
                <a:cubicBezTo>
                  <a:pt x="2261140" y="3322449"/>
                  <a:pt x="2248824" y="3315286"/>
                  <a:pt x="2239445" y="3305908"/>
                </a:cubicBezTo>
                <a:cubicBezTo>
                  <a:pt x="2055140" y="3367340"/>
                  <a:pt x="2323574" y="3270876"/>
                  <a:pt x="2169107" y="3348111"/>
                </a:cubicBezTo>
                <a:cubicBezTo>
                  <a:pt x="2151814" y="3356758"/>
                  <a:pt x="2132001" y="3359624"/>
                  <a:pt x="2112836" y="3362179"/>
                </a:cubicBezTo>
                <a:cubicBezTo>
                  <a:pt x="2061496" y="3369024"/>
                  <a:pt x="2009673" y="3371557"/>
                  <a:pt x="1958091" y="3376246"/>
                </a:cubicBezTo>
                <a:cubicBezTo>
                  <a:pt x="1934645" y="3399692"/>
                  <a:pt x="1906146" y="3418996"/>
                  <a:pt x="1887753" y="3446585"/>
                </a:cubicBezTo>
                <a:cubicBezTo>
                  <a:pt x="1878375" y="3460653"/>
                  <a:pt x="1871573" y="3476833"/>
                  <a:pt x="1859618" y="3488788"/>
                </a:cubicBezTo>
                <a:cubicBezTo>
                  <a:pt x="1836771" y="3511635"/>
                  <a:pt x="1786885" y="3530350"/>
                  <a:pt x="1761144" y="3545059"/>
                </a:cubicBezTo>
                <a:cubicBezTo>
                  <a:pt x="1746464" y="3553447"/>
                  <a:pt x="1733009" y="3563816"/>
                  <a:pt x="1718941" y="3573194"/>
                </a:cubicBezTo>
                <a:cubicBezTo>
                  <a:pt x="1657981" y="3568505"/>
                  <a:pt x="1596782" y="3566270"/>
                  <a:pt x="1536061" y="3559126"/>
                </a:cubicBezTo>
                <a:cubicBezTo>
                  <a:pt x="1516859" y="3556867"/>
                  <a:pt x="1499124" y="3545059"/>
                  <a:pt x="1479790" y="3545059"/>
                </a:cubicBezTo>
                <a:cubicBezTo>
                  <a:pt x="1451267" y="3545059"/>
                  <a:pt x="1423519" y="3554437"/>
                  <a:pt x="1395384" y="3559126"/>
                </a:cubicBezTo>
                <a:cubicBezTo>
                  <a:pt x="1331383" y="3623127"/>
                  <a:pt x="1378283" y="3579906"/>
                  <a:pt x="1240639" y="3671668"/>
                </a:cubicBezTo>
                <a:lnTo>
                  <a:pt x="1198436" y="3699803"/>
                </a:lnTo>
                <a:cubicBezTo>
                  <a:pt x="1189058" y="3713871"/>
                  <a:pt x="1183503" y="3731444"/>
                  <a:pt x="1170301" y="3742006"/>
                </a:cubicBezTo>
                <a:cubicBezTo>
                  <a:pt x="1102094" y="3796572"/>
                  <a:pt x="1144724" y="3706197"/>
                  <a:pt x="1114030" y="3798277"/>
                </a:cubicBezTo>
                <a:lnTo>
                  <a:pt x="959285" y="3770142"/>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主体</a:t>
            </a:r>
            <a:endParaRPr lang="zh-CN" altLang="en-US" dirty="0"/>
          </a:p>
        </p:txBody>
      </p:sp>
      <p:sp>
        <p:nvSpPr>
          <p:cNvPr id="6" name="任意多边形 5"/>
          <p:cNvSpPr/>
          <p:nvPr/>
        </p:nvSpPr>
        <p:spPr>
          <a:xfrm>
            <a:off x="2247253" y="2433711"/>
            <a:ext cx="274824" cy="386013"/>
          </a:xfrm>
          <a:custGeom>
            <a:avLst/>
            <a:gdLst>
              <a:gd name="connsiteX0" fmla="*/ 17645 w 274824"/>
              <a:gd name="connsiteY0" fmla="*/ 365760 h 386013"/>
              <a:gd name="connsiteX1" fmla="*/ 3578 w 274824"/>
              <a:gd name="connsiteY1" fmla="*/ 70338 h 386013"/>
              <a:gd name="connsiteX2" fmla="*/ 31713 w 274824"/>
              <a:gd name="connsiteY2" fmla="*/ 28135 h 386013"/>
              <a:gd name="connsiteX3" fmla="*/ 116119 w 274824"/>
              <a:gd name="connsiteY3" fmla="*/ 0 h 386013"/>
              <a:gd name="connsiteX4" fmla="*/ 172390 w 274824"/>
              <a:gd name="connsiteY4" fmla="*/ 14067 h 386013"/>
              <a:gd name="connsiteX5" fmla="*/ 228661 w 274824"/>
              <a:gd name="connsiteY5" fmla="*/ 70338 h 386013"/>
              <a:gd name="connsiteX6" fmla="*/ 242729 w 274824"/>
              <a:gd name="connsiteY6" fmla="*/ 112541 h 386013"/>
              <a:gd name="connsiteX7" fmla="*/ 270864 w 274824"/>
              <a:gd name="connsiteY7" fmla="*/ 140677 h 386013"/>
              <a:gd name="connsiteX8" fmla="*/ 228661 w 274824"/>
              <a:gd name="connsiteY8" fmla="*/ 295421 h 386013"/>
              <a:gd name="connsiteX9" fmla="*/ 214593 w 274824"/>
              <a:gd name="connsiteY9" fmla="*/ 337624 h 386013"/>
              <a:gd name="connsiteX10" fmla="*/ 144255 w 274824"/>
              <a:gd name="connsiteY10" fmla="*/ 379827 h 386013"/>
              <a:gd name="connsiteX11" fmla="*/ 17645 w 274824"/>
              <a:gd name="connsiteY11" fmla="*/ 365760 h 38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824" h="386013">
                <a:moveTo>
                  <a:pt x="17645" y="365760"/>
                </a:moveTo>
                <a:cubicBezTo>
                  <a:pt x="-5801" y="314179"/>
                  <a:pt x="-526" y="168838"/>
                  <a:pt x="3578" y="70338"/>
                </a:cubicBezTo>
                <a:cubicBezTo>
                  <a:pt x="4282" y="53445"/>
                  <a:pt x="17376" y="37096"/>
                  <a:pt x="31713" y="28135"/>
                </a:cubicBezTo>
                <a:cubicBezTo>
                  <a:pt x="56862" y="12417"/>
                  <a:pt x="116119" y="0"/>
                  <a:pt x="116119" y="0"/>
                </a:cubicBezTo>
                <a:cubicBezTo>
                  <a:pt x="134876" y="4689"/>
                  <a:pt x="155995" y="3820"/>
                  <a:pt x="172390" y="14067"/>
                </a:cubicBezTo>
                <a:cubicBezTo>
                  <a:pt x="194884" y="28126"/>
                  <a:pt x="228661" y="70338"/>
                  <a:pt x="228661" y="70338"/>
                </a:cubicBezTo>
                <a:cubicBezTo>
                  <a:pt x="233350" y="84406"/>
                  <a:pt x="235100" y="99825"/>
                  <a:pt x="242729" y="112541"/>
                </a:cubicBezTo>
                <a:cubicBezTo>
                  <a:pt x="249553" y="123914"/>
                  <a:pt x="269544" y="127480"/>
                  <a:pt x="270864" y="140677"/>
                </a:cubicBezTo>
                <a:cubicBezTo>
                  <a:pt x="283521" y="267251"/>
                  <a:pt x="264877" y="222989"/>
                  <a:pt x="228661" y="295421"/>
                </a:cubicBezTo>
                <a:cubicBezTo>
                  <a:pt x="222029" y="308684"/>
                  <a:pt x="222222" y="324908"/>
                  <a:pt x="214593" y="337624"/>
                </a:cubicBezTo>
                <a:cubicBezTo>
                  <a:pt x="195282" y="369810"/>
                  <a:pt x="177453" y="368762"/>
                  <a:pt x="144255" y="379827"/>
                </a:cubicBezTo>
                <a:cubicBezTo>
                  <a:pt x="27164" y="350555"/>
                  <a:pt x="41091" y="417341"/>
                  <a:pt x="17645" y="36576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2741924" y="2335237"/>
            <a:ext cx="324833" cy="337625"/>
          </a:xfrm>
          <a:custGeom>
            <a:avLst/>
            <a:gdLst>
              <a:gd name="connsiteX0" fmla="*/ 254494 w 324833"/>
              <a:gd name="connsiteY0" fmla="*/ 337625 h 337625"/>
              <a:gd name="connsiteX1" fmla="*/ 29411 w 324833"/>
              <a:gd name="connsiteY1" fmla="*/ 253218 h 337625"/>
              <a:gd name="connsiteX2" fmla="*/ 85682 w 324833"/>
              <a:gd name="connsiteY2" fmla="*/ 28135 h 337625"/>
              <a:gd name="connsiteX3" fmla="*/ 127885 w 324833"/>
              <a:gd name="connsiteY3" fmla="*/ 0 h 337625"/>
              <a:gd name="connsiteX4" fmla="*/ 296698 w 324833"/>
              <a:gd name="connsiteY4" fmla="*/ 42203 h 337625"/>
              <a:gd name="connsiteX5" fmla="*/ 324833 w 324833"/>
              <a:gd name="connsiteY5" fmla="*/ 126609 h 337625"/>
              <a:gd name="connsiteX6" fmla="*/ 296698 w 324833"/>
              <a:gd name="connsiteY6" fmla="*/ 225083 h 337625"/>
              <a:gd name="connsiteX7" fmla="*/ 268562 w 324833"/>
              <a:gd name="connsiteY7" fmla="*/ 253218 h 337625"/>
              <a:gd name="connsiteX8" fmla="*/ 254494 w 324833"/>
              <a:gd name="connsiteY8" fmla="*/ 337625 h 33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833" h="337625">
                <a:moveTo>
                  <a:pt x="254494" y="337625"/>
                </a:moveTo>
                <a:cubicBezTo>
                  <a:pt x="179466" y="309489"/>
                  <a:pt x="79063" y="316111"/>
                  <a:pt x="29411" y="253218"/>
                </a:cubicBezTo>
                <a:cubicBezTo>
                  <a:pt x="-40094" y="165178"/>
                  <a:pt x="27937" y="76256"/>
                  <a:pt x="85682" y="28135"/>
                </a:cubicBezTo>
                <a:cubicBezTo>
                  <a:pt x="98670" y="17311"/>
                  <a:pt x="113817" y="9378"/>
                  <a:pt x="127885" y="0"/>
                </a:cubicBezTo>
                <a:cubicBezTo>
                  <a:pt x="184156" y="14068"/>
                  <a:pt x="247907" y="10838"/>
                  <a:pt x="296698" y="42203"/>
                </a:cubicBezTo>
                <a:cubicBezTo>
                  <a:pt x="321645" y="58240"/>
                  <a:pt x="324833" y="126609"/>
                  <a:pt x="324833" y="126609"/>
                </a:cubicBezTo>
                <a:cubicBezTo>
                  <a:pt x="322206" y="137115"/>
                  <a:pt x="305345" y="210671"/>
                  <a:pt x="296698" y="225083"/>
                </a:cubicBezTo>
                <a:cubicBezTo>
                  <a:pt x="289874" y="236456"/>
                  <a:pt x="277941" y="243840"/>
                  <a:pt x="268562" y="253218"/>
                </a:cubicBezTo>
                <a:lnTo>
                  <a:pt x="254494" y="3376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6" idx="5"/>
          </p:cNvCxnSpPr>
          <p:nvPr/>
        </p:nvCxnSpPr>
        <p:spPr>
          <a:xfrm flipV="1">
            <a:off x="2475914" y="1997612"/>
            <a:ext cx="1177917" cy="506437"/>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7" idx="5"/>
          </p:cNvCxnSpPr>
          <p:nvPr/>
        </p:nvCxnSpPr>
        <p:spPr>
          <a:xfrm flipV="1">
            <a:off x="3066757" y="1997612"/>
            <a:ext cx="590843" cy="464234"/>
          </a:xfrm>
          <a:prstGeom prst="line">
            <a:avLst/>
          </a:prstGeom>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3586128" y="1812946"/>
            <a:ext cx="592727" cy="369332"/>
          </a:xfrm>
          <a:prstGeom prst="rect">
            <a:avLst/>
          </a:prstGeom>
          <a:noFill/>
        </p:spPr>
        <p:txBody>
          <a:bodyPr wrap="square" rtlCol="0">
            <a:spAutoFit/>
          </a:bodyPr>
          <a:lstStyle/>
          <a:p>
            <a:r>
              <a:rPr lang="zh-CN" altLang="en-US" dirty="0" smtClean="0"/>
              <a:t>眼</a:t>
            </a:r>
            <a:endParaRPr lang="zh-CN" altLang="en-US" dirty="0"/>
          </a:p>
        </p:txBody>
      </p:sp>
      <p:sp>
        <p:nvSpPr>
          <p:cNvPr id="13" name="任意多边形 12"/>
          <p:cNvSpPr/>
          <p:nvPr/>
        </p:nvSpPr>
        <p:spPr>
          <a:xfrm>
            <a:off x="2710680" y="3119397"/>
            <a:ext cx="781754" cy="309452"/>
          </a:xfrm>
          <a:custGeom>
            <a:avLst/>
            <a:gdLst>
              <a:gd name="connsiteX0" fmla="*/ 18452 w 781754"/>
              <a:gd name="connsiteY0" fmla="*/ 299052 h 309452"/>
              <a:gd name="connsiteX1" fmla="*/ 130994 w 781754"/>
              <a:gd name="connsiteY1" fmla="*/ 270917 h 309452"/>
              <a:gd name="connsiteX2" fmla="*/ 243535 w 781754"/>
              <a:gd name="connsiteY2" fmla="*/ 242781 h 309452"/>
              <a:gd name="connsiteX3" fmla="*/ 327942 w 781754"/>
              <a:gd name="connsiteY3" fmla="*/ 214646 h 309452"/>
              <a:gd name="connsiteX4" fmla="*/ 440483 w 781754"/>
              <a:gd name="connsiteY4" fmla="*/ 186511 h 309452"/>
              <a:gd name="connsiteX5" fmla="*/ 510822 w 781754"/>
              <a:gd name="connsiteY5" fmla="*/ 158375 h 309452"/>
              <a:gd name="connsiteX6" fmla="*/ 553025 w 781754"/>
              <a:gd name="connsiteY6" fmla="*/ 144308 h 309452"/>
              <a:gd name="connsiteX7" fmla="*/ 651498 w 781754"/>
              <a:gd name="connsiteY7" fmla="*/ 102105 h 309452"/>
              <a:gd name="connsiteX8" fmla="*/ 721837 w 781754"/>
              <a:gd name="connsiteY8" fmla="*/ 31766 h 309452"/>
              <a:gd name="connsiteX9" fmla="*/ 778108 w 781754"/>
              <a:gd name="connsiteY9" fmla="*/ 3631 h 309452"/>
              <a:gd name="connsiteX10" fmla="*/ 693702 w 781754"/>
              <a:gd name="connsiteY10" fmla="*/ 17698 h 309452"/>
              <a:gd name="connsiteX11" fmla="*/ 384212 w 781754"/>
              <a:gd name="connsiteY11" fmla="*/ 31766 h 309452"/>
              <a:gd name="connsiteX12" fmla="*/ 342009 w 781754"/>
              <a:gd name="connsiteY12" fmla="*/ 45834 h 309452"/>
              <a:gd name="connsiteX13" fmla="*/ 243535 w 781754"/>
              <a:gd name="connsiteY13" fmla="*/ 88037 h 309452"/>
              <a:gd name="connsiteX14" fmla="*/ 201332 w 781754"/>
              <a:gd name="connsiteY14" fmla="*/ 59901 h 309452"/>
              <a:gd name="connsiteX15" fmla="*/ 60655 w 781754"/>
              <a:gd name="connsiteY15" fmla="*/ 3631 h 309452"/>
              <a:gd name="connsiteX16" fmla="*/ 32520 w 781754"/>
              <a:gd name="connsiteY16" fmla="*/ 88037 h 309452"/>
              <a:gd name="connsiteX17" fmla="*/ 4385 w 781754"/>
              <a:gd name="connsiteY17" fmla="*/ 130240 h 309452"/>
              <a:gd name="connsiteX18" fmla="*/ 18452 w 781754"/>
              <a:gd name="connsiteY18" fmla="*/ 299052 h 30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81754" h="309452">
                <a:moveTo>
                  <a:pt x="18452" y="299052"/>
                </a:moveTo>
                <a:cubicBezTo>
                  <a:pt x="39554" y="322498"/>
                  <a:pt x="12048" y="303358"/>
                  <a:pt x="130994" y="270917"/>
                </a:cubicBezTo>
                <a:cubicBezTo>
                  <a:pt x="168300" y="260742"/>
                  <a:pt x="206851" y="255009"/>
                  <a:pt x="243535" y="242781"/>
                </a:cubicBezTo>
                <a:cubicBezTo>
                  <a:pt x="271671" y="233403"/>
                  <a:pt x="298860" y="220462"/>
                  <a:pt x="327942" y="214646"/>
                </a:cubicBezTo>
                <a:cubicBezTo>
                  <a:pt x="387900" y="202654"/>
                  <a:pt x="391051" y="205048"/>
                  <a:pt x="440483" y="186511"/>
                </a:cubicBezTo>
                <a:cubicBezTo>
                  <a:pt x="464128" y="177644"/>
                  <a:pt x="487177" y="167242"/>
                  <a:pt x="510822" y="158375"/>
                </a:cubicBezTo>
                <a:cubicBezTo>
                  <a:pt x="524706" y="153168"/>
                  <a:pt x="539395" y="150149"/>
                  <a:pt x="553025" y="144308"/>
                </a:cubicBezTo>
                <a:cubicBezTo>
                  <a:pt x="674708" y="92158"/>
                  <a:pt x="552524" y="135095"/>
                  <a:pt x="651498" y="102105"/>
                </a:cubicBezTo>
                <a:cubicBezTo>
                  <a:pt x="857837" y="-35454"/>
                  <a:pt x="534261" y="188079"/>
                  <a:pt x="721837" y="31766"/>
                </a:cubicBezTo>
                <a:cubicBezTo>
                  <a:pt x="737947" y="18341"/>
                  <a:pt x="796865" y="13010"/>
                  <a:pt x="778108" y="3631"/>
                </a:cubicBezTo>
                <a:cubicBezTo>
                  <a:pt x="752596" y="-9125"/>
                  <a:pt x="722153" y="15666"/>
                  <a:pt x="693702" y="17698"/>
                </a:cubicBezTo>
                <a:cubicBezTo>
                  <a:pt x="590695" y="25056"/>
                  <a:pt x="487375" y="27077"/>
                  <a:pt x="384212" y="31766"/>
                </a:cubicBezTo>
                <a:cubicBezTo>
                  <a:pt x="370144" y="36455"/>
                  <a:pt x="355639" y="39993"/>
                  <a:pt x="342009" y="45834"/>
                </a:cubicBezTo>
                <a:cubicBezTo>
                  <a:pt x="220324" y="97984"/>
                  <a:pt x="342509" y="55045"/>
                  <a:pt x="243535" y="88037"/>
                </a:cubicBezTo>
                <a:cubicBezTo>
                  <a:pt x="229467" y="78658"/>
                  <a:pt x="217735" y="64002"/>
                  <a:pt x="201332" y="59901"/>
                </a:cubicBezTo>
                <a:cubicBezTo>
                  <a:pt x="52846" y="22779"/>
                  <a:pt x="90644" y="93597"/>
                  <a:pt x="60655" y="3631"/>
                </a:cubicBezTo>
                <a:cubicBezTo>
                  <a:pt x="51277" y="31766"/>
                  <a:pt x="48971" y="63361"/>
                  <a:pt x="32520" y="88037"/>
                </a:cubicBezTo>
                <a:cubicBezTo>
                  <a:pt x="23142" y="102105"/>
                  <a:pt x="6619" y="113481"/>
                  <a:pt x="4385" y="130240"/>
                </a:cubicBezTo>
                <a:cubicBezTo>
                  <a:pt x="-3052" y="186017"/>
                  <a:pt x="-2650" y="275606"/>
                  <a:pt x="18452" y="299052"/>
                </a:cubicBez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4" name="任意多边形 13"/>
          <p:cNvSpPr/>
          <p:nvPr/>
        </p:nvSpPr>
        <p:spPr>
          <a:xfrm>
            <a:off x="2643096" y="2799471"/>
            <a:ext cx="286455" cy="225083"/>
          </a:xfrm>
          <a:custGeom>
            <a:avLst/>
            <a:gdLst>
              <a:gd name="connsiteX0" fmla="*/ 100104 w 286455"/>
              <a:gd name="connsiteY0" fmla="*/ 225083 h 225083"/>
              <a:gd name="connsiteX1" fmla="*/ 29766 w 286455"/>
              <a:gd name="connsiteY1" fmla="*/ 182880 h 225083"/>
              <a:gd name="connsiteX2" fmla="*/ 1630 w 286455"/>
              <a:gd name="connsiteY2" fmla="*/ 154744 h 225083"/>
              <a:gd name="connsiteX3" fmla="*/ 15698 w 286455"/>
              <a:gd name="connsiteY3" fmla="*/ 56271 h 225083"/>
              <a:gd name="connsiteX4" fmla="*/ 71969 w 286455"/>
              <a:gd name="connsiteY4" fmla="*/ 28135 h 225083"/>
              <a:gd name="connsiteX5" fmla="*/ 198578 w 286455"/>
              <a:gd name="connsiteY5" fmla="*/ 0 h 225083"/>
              <a:gd name="connsiteX6" fmla="*/ 268916 w 286455"/>
              <a:gd name="connsiteY6" fmla="*/ 14067 h 225083"/>
              <a:gd name="connsiteX7" fmla="*/ 254849 w 286455"/>
              <a:gd name="connsiteY7" fmla="*/ 140677 h 225083"/>
              <a:gd name="connsiteX8" fmla="*/ 170442 w 286455"/>
              <a:gd name="connsiteY8" fmla="*/ 168812 h 225083"/>
              <a:gd name="connsiteX9" fmla="*/ 128239 w 286455"/>
              <a:gd name="connsiteY9" fmla="*/ 182880 h 225083"/>
              <a:gd name="connsiteX10" fmla="*/ 86036 w 286455"/>
              <a:gd name="connsiteY10" fmla="*/ 211015 h 225083"/>
              <a:gd name="connsiteX11" fmla="*/ 212646 w 286455"/>
              <a:gd name="connsiteY11" fmla="*/ 211015 h 22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6455" h="225083">
                <a:moveTo>
                  <a:pt x="100104" y="225083"/>
                </a:moveTo>
                <a:cubicBezTo>
                  <a:pt x="76658" y="211015"/>
                  <a:pt x="52015" y="198773"/>
                  <a:pt x="29766" y="182880"/>
                </a:cubicBezTo>
                <a:cubicBezTo>
                  <a:pt x="18973" y="175171"/>
                  <a:pt x="3095" y="167926"/>
                  <a:pt x="1630" y="154744"/>
                </a:cubicBezTo>
                <a:cubicBezTo>
                  <a:pt x="-2032" y="121789"/>
                  <a:pt x="-405" y="85256"/>
                  <a:pt x="15698" y="56271"/>
                </a:cubicBezTo>
                <a:cubicBezTo>
                  <a:pt x="25883" y="37939"/>
                  <a:pt x="52694" y="36396"/>
                  <a:pt x="71969" y="28135"/>
                </a:cubicBezTo>
                <a:cubicBezTo>
                  <a:pt x="116047" y="9244"/>
                  <a:pt x="147989" y="8431"/>
                  <a:pt x="198578" y="0"/>
                </a:cubicBezTo>
                <a:cubicBezTo>
                  <a:pt x="222024" y="4689"/>
                  <a:pt x="253355" y="-4087"/>
                  <a:pt x="268916" y="14067"/>
                </a:cubicBezTo>
                <a:cubicBezTo>
                  <a:pt x="294994" y="44491"/>
                  <a:pt x="293335" y="116624"/>
                  <a:pt x="254849" y="140677"/>
                </a:cubicBezTo>
                <a:cubicBezTo>
                  <a:pt x="229699" y="156395"/>
                  <a:pt x="198578" y="159434"/>
                  <a:pt x="170442" y="168812"/>
                </a:cubicBezTo>
                <a:cubicBezTo>
                  <a:pt x="156374" y="173501"/>
                  <a:pt x="140577" y="174655"/>
                  <a:pt x="128239" y="182880"/>
                </a:cubicBezTo>
                <a:cubicBezTo>
                  <a:pt x="114171" y="192258"/>
                  <a:pt x="69996" y="205669"/>
                  <a:pt x="86036" y="211015"/>
                </a:cubicBezTo>
                <a:cubicBezTo>
                  <a:pt x="126074" y="224361"/>
                  <a:pt x="170443" y="211015"/>
                  <a:pt x="212646" y="211015"/>
                </a:cubicBezTo>
              </a:path>
            </a:pathLst>
          </a:cu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4" idx="7"/>
          </p:cNvCxnSpPr>
          <p:nvPr/>
        </p:nvCxnSpPr>
        <p:spPr>
          <a:xfrm flipV="1">
            <a:off x="2897945" y="2549345"/>
            <a:ext cx="858129" cy="390803"/>
          </a:xfrm>
          <a:prstGeom prst="line">
            <a:avLst/>
          </a:prstGeom>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3757081" y="2420766"/>
            <a:ext cx="45719" cy="369332"/>
          </a:xfrm>
          <a:prstGeom prst="rect">
            <a:avLst/>
          </a:prstGeom>
          <a:noFill/>
        </p:spPr>
        <p:txBody>
          <a:bodyPr wrap="square" rtlCol="0">
            <a:spAutoFit/>
          </a:bodyPr>
          <a:lstStyle/>
          <a:p>
            <a:r>
              <a:rPr lang="zh-CN" altLang="en-US" dirty="0" smtClean="0"/>
              <a:t>鼻</a:t>
            </a:r>
            <a:endParaRPr lang="zh-CN" altLang="en-US" dirty="0"/>
          </a:p>
        </p:txBody>
      </p:sp>
      <p:cxnSp>
        <p:nvCxnSpPr>
          <p:cNvPr id="19" name="直接连接符 18"/>
          <p:cNvCxnSpPr>
            <a:stCxn id="13" idx="13"/>
          </p:cNvCxnSpPr>
          <p:nvPr/>
        </p:nvCxnSpPr>
        <p:spPr>
          <a:xfrm flipV="1">
            <a:off x="2954215" y="2912012"/>
            <a:ext cx="1097280" cy="295422"/>
          </a:xfrm>
          <a:prstGeom prst="line">
            <a:avLst/>
          </a:prstGeom>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086223" y="2799471"/>
            <a:ext cx="45719" cy="369332"/>
          </a:xfrm>
          <a:prstGeom prst="rect">
            <a:avLst/>
          </a:prstGeom>
          <a:noFill/>
        </p:spPr>
        <p:txBody>
          <a:bodyPr wrap="square" rtlCol="0">
            <a:spAutoFit/>
          </a:bodyPr>
          <a:lstStyle/>
          <a:p>
            <a:r>
              <a:rPr lang="zh-CN" altLang="en-US" dirty="0" smtClean="0"/>
              <a:t>口</a:t>
            </a:r>
            <a:endParaRPr lang="zh-CN" altLang="en-US" dirty="0"/>
          </a:p>
        </p:txBody>
      </p:sp>
      <p:sp>
        <p:nvSpPr>
          <p:cNvPr id="21" name="任意多边形 20"/>
          <p:cNvSpPr/>
          <p:nvPr/>
        </p:nvSpPr>
        <p:spPr>
          <a:xfrm>
            <a:off x="1983107" y="4600135"/>
            <a:ext cx="451598" cy="464234"/>
          </a:xfrm>
          <a:custGeom>
            <a:avLst/>
            <a:gdLst>
              <a:gd name="connsiteX0" fmla="*/ 14505 w 451598"/>
              <a:gd name="connsiteY0" fmla="*/ 351693 h 464234"/>
              <a:gd name="connsiteX1" fmla="*/ 14505 w 451598"/>
              <a:gd name="connsiteY1" fmla="*/ 211016 h 464234"/>
              <a:gd name="connsiteX2" fmla="*/ 127047 w 451598"/>
              <a:gd name="connsiteY2" fmla="*/ 154745 h 464234"/>
              <a:gd name="connsiteX3" fmla="*/ 169250 w 451598"/>
              <a:gd name="connsiteY3" fmla="*/ 140677 h 464234"/>
              <a:gd name="connsiteX4" fmla="*/ 267724 w 451598"/>
              <a:gd name="connsiteY4" fmla="*/ 112542 h 464234"/>
              <a:gd name="connsiteX5" fmla="*/ 338062 w 451598"/>
              <a:gd name="connsiteY5" fmla="*/ 56271 h 464234"/>
              <a:gd name="connsiteX6" fmla="*/ 408401 w 451598"/>
              <a:gd name="connsiteY6" fmla="*/ 0 h 464234"/>
              <a:gd name="connsiteX7" fmla="*/ 450604 w 451598"/>
              <a:gd name="connsiteY7" fmla="*/ 14068 h 464234"/>
              <a:gd name="connsiteX8" fmla="*/ 422468 w 451598"/>
              <a:gd name="connsiteY8" fmla="*/ 196948 h 464234"/>
              <a:gd name="connsiteX9" fmla="*/ 394333 w 451598"/>
              <a:gd name="connsiteY9" fmla="*/ 239151 h 464234"/>
              <a:gd name="connsiteX10" fmla="*/ 380265 w 451598"/>
              <a:gd name="connsiteY10" fmla="*/ 295422 h 464234"/>
              <a:gd name="connsiteX11" fmla="*/ 338062 w 451598"/>
              <a:gd name="connsiteY11" fmla="*/ 337625 h 464234"/>
              <a:gd name="connsiteX12" fmla="*/ 239588 w 451598"/>
              <a:gd name="connsiteY12" fmla="*/ 379828 h 464234"/>
              <a:gd name="connsiteX13" fmla="*/ 127047 w 451598"/>
              <a:gd name="connsiteY13" fmla="*/ 393896 h 464234"/>
              <a:gd name="connsiteX14" fmla="*/ 127047 w 451598"/>
              <a:gd name="connsiteY14" fmla="*/ 464234 h 46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1598" h="464234">
                <a:moveTo>
                  <a:pt x="14505" y="351693"/>
                </a:moveTo>
                <a:cubicBezTo>
                  <a:pt x="2570" y="292014"/>
                  <a:pt x="-11072" y="270695"/>
                  <a:pt x="14505" y="211016"/>
                </a:cubicBezTo>
                <a:cubicBezTo>
                  <a:pt x="30874" y="172822"/>
                  <a:pt x="103260" y="162674"/>
                  <a:pt x="127047" y="154745"/>
                </a:cubicBezTo>
                <a:cubicBezTo>
                  <a:pt x="141115" y="150056"/>
                  <a:pt x="154864" y="144273"/>
                  <a:pt x="169250" y="140677"/>
                </a:cubicBezTo>
                <a:cubicBezTo>
                  <a:pt x="187285" y="136169"/>
                  <a:pt x="247538" y="122635"/>
                  <a:pt x="267724" y="112542"/>
                </a:cubicBezTo>
                <a:cubicBezTo>
                  <a:pt x="325461" y="83673"/>
                  <a:pt x="294443" y="91166"/>
                  <a:pt x="338062" y="56271"/>
                </a:cubicBezTo>
                <a:cubicBezTo>
                  <a:pt x="426799" y="-14720"/>
                  <a:pt x="340462" y="67939"/>
                  <a:pt x="408401" y="0"/>
                </a:cubicBezTo>
                <a:cubicBezTo>
                  <a:pt x="422469" y="4689"/>
                  <a:pt x="447951" y="-521"/>
                  <a:pt x="450604" y="14068"/>
                </a:cubicBezTo>
                <a:cubicBezTo>
                  <a:pt x="454908" y="37740"/>
                  <a:pt x="445194" y="151497"/>
                  <a:pt x="422468" y="196948"/>
                </a:cubicBezTo>
                <a:cubicBezTo>
                  <a:pt x="414907" y="212070"/>
                  <a:pt x="403711" y="225083"/>
                  <a:pt x="394333" y="239151"/>
                </a:cubicBezTo>
                <a:cubicBezTo>
                  <a:pt x="389644" y="257908"/>
                  <a:pt x="389858" y="278635"/>
                  <a:pt x="380265" y="295422"/>
                </a:cubicBezTo>
                <a:cubicBezTo>
                  <a:pt x="370394" y="312695"/>
                  <a:pt x="353346" y="324889"/>
                  <a:pt x="338062" y="337625"/>
                </a:cubicBezTo>
                <a:cubicBezTo>
                  <a:pt x="302289" y="367436"/>
                  <a:pt x="286512" y="372007"/>
                  <a:pt x="239588" y="379828"/>
                </a:cubicBezTo>
                <a:cubicBezTo>
                  <a:pt x="202297" y="386043"/>
                  <a:pt x="157291" y="371213"/>
                  <a:pt x="127047" y="393896"/>
                </a:cubicBezTo>
                <a:cubicBezTo>
                  <a:pt x="108290" y="407964"/>
                  <a:pt x="127047" y="440788"/>
                  <a:pt x="127047" y="464234"/>
                </a:cubicBezTo>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3108793" y="4832252"/>
            <a:ext cx="365760" cy="422031"/>
          </a:xfrm>
          <a:custGeom>
            <a:avLst/>
            <a:gdLst>
              <a:gd name="connsiteX0" fmla="*/ 0 w 365760"/>
              <a:gd name="connsiteY0" fmla="*/ 422031 h 422031"/>
              <a:gd name="connsiteX1" fmla="*/ 28135 w 365760"/>
              <a:gd name="connsiteY1" fmla="*/ 211015 h 422031"/>
              <a:gd name="connsiteX2" fmla="*/ 56271 w 365760"/>
              <a:gd name="connsiteY2" fmla="*/ 168812 h 422031"/>
              <a:gd name="connsiteX3" fmla="*/ 84406 w 365760"/>
              <a:gd name="connsiteY3" fmla="*/ 56271 h 422031"/>
              <a:gd name="connsiteX4" fmla="*/ 98474 w 365760"/>
              <a:gd name="connsiteY4" fmla="*/ 14068 h 422031"/>
              <a:gd name="connsiteX5" fmla="*/ 140677 w 365760"/>
              <a:gd name="connsiteY5" fmla="*/ 0 h 422031"/>
              <a:gd name="connsiteX6" fmla="*/ 267286 w 365760"/>
              <a:gd name="connsiteY6" fmla="*/ 126609 h 422031"/>
              <a:gd name="connsiteX7" fmla="*/ 281354 w 365760"/>
              <a:gd name="connsiteY7" fmla="*/ 168812 h 422031"/>
              <a:gd name="connsiteX8" fmla="*/ 295421 w 365760"/>
              <a:gd name="connsiteY8" fmla="*/ 295422 h 422031"/>
              <a:gd name="connsiteX9" fmla="*/ 309489 w 365760"/>
              <a:gd name="connsiteY9" fmla="*/ 379828 h 422031"/>
              <a:gd name="connsiteX10" fmla="*/ 365760 w 365760"/>
              <a:gd name="connsiteY10" fmla="*/ 393895 h 42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60" h="422031">
                <a:moveTo>
                  <a:pt x="0" y="422031"/>
                </a:moveTo>
                <a:cubicBezTo>
                  <a:pt x="3143" y="384315"/>
                  <a:pt x="-597" y="268478"/>
                  <a:pt x="28135" y="211015"/>
                </a:cubicBezTo>
                <a:cubicBezTo>
                  <a:pt x="35696" y="195893"/>
                  <a:pt x="46892" y="182880"/>
                  <a:pt x="56271" y="168812"/>
                </a:cubicBezTo>
                <a:cubicBezTo>
                  <a:pt x="65649" y="131298"/>
                  <a:pt x="72178" y="92955"/>
                  <a:pt x="84406" y="56271"/>
                </a:cubicBezTo>
                <a:cubicBezTo>
                  <a:pt x="89095" y="42203"/>
                  <a:pt x="87989" y="24553"/>
                  <a:pt x="98474" y="14068"/>
                </a:cubicBezTo>
                <a:cubicBezTo>
                  <a:pt x="108959" y="3583"/>
                  <a:pt x="126609" y="4689"/>
                  <a:pt x="140677" y="0"/>
                </a:cubicBezTo>
                <a:cubicBezTo>
                  <a:pt x="193687" y="45437"/>
                  <a:pt x="237970" y="67977"/>
                  <a:pt x="267286" y="126609"/>
                </a:cubicBezTo>
                <a:cubicBezTo>
                  <a:pt x="273918" y="139872"/>
                  <a:pt x="276665" y="154744"/>
                  <a:pt x="281354" y="168812"/>
                </a:cubicBezTo>
                <a:cubicBezTo>
                  <a:pt x="286043" y="211015"/>
                  <a:pt x="289809" y="253331"/>
                  <a:pt x="295421" y="295422"/>
                </a:cubicBezTo>
                <a:cubicBezTo>
                  <a:pt x="299191" y="323695"/>
                  <a:pt x="295337" y="355063"/>
                  <a:pt x="309489" y="379828"/>
                </a:cubicBezTo>
                <a:cubicBezTo>
                  <a:pt x="318375" y="395378"/>
                  <a:pt x="348806" y="393895"/>
                  <a:pt x="365760" y="393895"/>
                </a:cubicBezTo>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3995975" y="4509330"/>
            <a:ext cx="564459" cy="789795"/>
          </a:xfrm>
          <a:custGeom>
            <a:avLst/>
            <a:gdLst>
              <a:gd name="connsiteX0" fmla="*/ 156495 w 564459"/>
              <a:gd name="connsiteY0" fmla="*/ 661182 h 789795"/>
              <a:gd name="connsiteX1" fmla="*/ 15819 w 564459"/>
              <a:gd name="connsiteY1" fmla="*/ 182880 h 789795"/>
              <a:gd name="connsiteX2" fmla="*/ 15819 w 564459"/>
              <a:gd name="connsiteY2" fmla="*/ 42203 h 789795"/>
              <a:gd name="connsiteX3" fmla="*/ 100225 w 564459"/>
              <a:gd name="connsiteY3" fmla="*/ 0 h 789795"/>
              <a:gd name="connsiteX4" fmla="*/ 226834 w 564459"/>
              <a:gd name="connsiteY4" fmla="*/ 14068 h 789795"/>
              <a:gd name="connsiteX5" fmla="*/ 311240 w 564459"/>
              <a:gd name="connsiteY5" fmla="*/ 42203 h 789795"/>
              <a:gd name="connsiteX6" fmla="*/ 339375 w 564459"/>
              <a:gd name="connsiteY6" fmla="*/ 84406 h 789795"/>
              <a:gd name="connsiteX7" fmla="*/ 367511 w 564459"/>
              <a:gd name="connsiteY7" fmla="*/ 112542 h 789795"/>
              <a:gd name="connsiteX8" fmla="*/ 423782 w 564459"/>
              <a:gd name="connsiteY8" fmla="*/ 196948 h 789795"/>
              <a:gd name="connsiteX9" fmla="*/ 451917 w 564459"/>
              <a:gd name="connsiteY9" fmla="*/ 323557 h 789795"/>
              <a:gd name="connsiteX10" fmla="*/ 465985 w 564459"/>
              <a:gd name="connsiteY10" fmla="*/ 379828 h 789795"/>
              <a:gd name="connsiteX11" fmla="*/ 550391 w 564459"/>
              <a:gd name="connsiteY11" fmla="*/ 492369 h 789795"/>
              <a:gd name="connsiteX12" fmla="*/ 564459 w 564459"/>
              <a:gd name="connsiteY12" fmla="*/ 534572 h 789795"/>
              <a:gd name="connsiteX13" fmla="*/ 522255 w 564459"/>
              <a:gd name="connsiteY13" fmla="*/ 604911 h 789795"/>
              <a:gd name="connsiteX14" fmla="*/ 494120 w 564459"/>
              <a:gd name="connsiteY14" fmla="*/ 689317 h 789795"/>
              <a:gd name="connsiteX15" fmla="*/ 480052 w 564459"/>
              <a:gd name="connsiteY15" fmla="*/ 787791 h 789795"/>
              <a:gd name="connsiteX16" fmla="*/ 465985 w 564459"/>
              <a:gd name="connsiteY16" fmla="*/ 787791 h 78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4459" h="789795">
                <a:moveTo>
                  <a:pt x="156495" y="661182"/>
                </a:moveTo>
                <a:cubicBezTo>
                  <a:pt x="109603" y="501748"/>
                  <a:pt x="62028" y="342513"/>
                  <a:pt x="15819" y="182880"/>
                </a:cubicBezTo>
                <a:cubicBezTo>
                  <a:pt x="1307" y="132749"/>
                  <a:pt x="-10979" y="95799"/>
                  <a:pt x="15819" y="42203"/>
                </a:cubicBezTo>
                <a:cubicBezTo>
                  <a:pt x="26727" y="20387"/>
                  <a:pt x="80252" y="6658"/>
                  <a:pt x="100225" y="0"/>
                </a:cubicBezTo>
                <a:cubicBezTo>
                  <a:pt x="142428" y="4689"/>
                  <a:pt x="185196" y="5740"/>
                  <a:pt x="226834" y="14068"/>
                </a:cubicBezTo>
                <a:cubicBezTo>
                  <a:pt x="255915" y="19884"/>
                  <a:pt x="311240" y="42203"/>
                  <a:pt x="311240" y="42203"/>
                </a:cubicBezTo>
                <a:cubicBezTo>
                  <a:pt x="320618" y="56271"/>
                  <a:pt x="328813" y="71204"/>
                  <a:pt x="339375" y="84406"/>
                </a:cubicBezTo>
                <a:cubicBezTo>
                  <a:pt x="347661" y="94763"/>
                  <a:pt x="359553" y="101931"/>
                  <a:pt x="367511" y="112542"/>
                </a:cubicBezTo>
                <a:cubicBezTo>
                  <a:pt x="387800" y="139594"/>
                  <a:pt x="423782" y="196948"/>
                  <a:pt x="423782" y="196948"/>
                </a:cubicBezTo>
                <a:cubicBezTo>
                  <a:pt x="451159" y="279084"/>
                  <a:pt x="427157" y="199762"/>
                  <a:pt x="451917" y="323557"/>
                </a:cubicBezTo>
                <a:cubicBezTo>
                  <a:pt x="455709" y="342516"/>
                  <a:pt x="457338" y="362535"/>
                  <a:pt x="465985" y="379828"/>
                </a:cubicBezTo>
                <a:cubicBezTo>
                  <a:pt x="497800" y="443459"/>
                  <a:pt x="510822" y="452801"/>
                  <a:pt x="550391" y="492369"/>
                </a:cubicBezTo>
                <a:cubicBezTo>
                  <a:pt x="555080" y="506437"/>
                  <a:pt x="564459" y="519743"/>
                  <a:pt x="564459" y="534572"/>
                </a:cubicBezTo>
                <a:cubicBezTo>
                  <a:pt x="564459" y="571095"/>
                  <a:pt x="544542" y="582624"/>
                  <a:pt x="522255" y="604911"/>
                </a:cubicBezTo>
                <a:cubicBezTo>
                  <a:pt x="512877" y="633046"/>
                  <a:pt x="498314" y="659958"/>
                  <a:pt x="494120" y="689317"/>
                </a:cubicBezTo>
                <a:cubicBezTo>
                  <a:pt x="489431" y="722142"/>
                  <a:pt x="489161" y="755909"/>
                  <a:pt x="480052" y="787791"/>
                </a:cubicBezTo>
                <a:cubicBezTo>
                  <a:pt x="478764" y="792300"/>
                  <a:pt x="470674" y="787791"/>
                  <a:pt x="465985" y="787791"/>
                </a:cubicBezTo>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21" idx="12"/>
          </p:cNvCxnSpPr>
          <p:nvPr/>
        </p:nvCxnSpPr>
        <p:spPr>
          <a:xfrm>
            <a:off x="2222695" y="4979963"/>
            <a:ext cx="299382" cy="928468"/>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H="1">
            <a:off x="2522077" y="5064369"/>
            <a:ext cx="620711" cy="844062"/>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23" idx="1"/>
          </p:cNvCxnSpPr>
          <p:nvPr/>
        </p:nvCxnSpPr>
        <p:spPr>
          <a:xfrm flipH="1">
            <a:off x="2560867" y="4692210"/>
            <a:ext cx="1450927" cy="1230289"/>
          </a:xfrm>
          <a:prstGeom prst="line">
            <a:avLst/>
          </a:prstGeom>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2456115" y="5980357"/>
            <a:ext cx="764253" cy="369332"/>
          </a:xfrm>
          <a:prstGeom prst="rect">
            <a:avLst/>
          </a:prstGeom>
          <a:noFill/>
        </p:spPr>
        <p:txBody>
          <a:bodyPr wrap="square" rtlCol="0">
            <a:spAutoFit/>
          </a:bodyPr>
          <a:lstStyle/>
          <a:p>
            <a:r>
              <a:rPr lang="zh-CN" altLang="en-US" dirty="0" smtClean="0"/>
              <a:t>四肢</a:t>
            </a:r>
            <a:endParaRPr lang="zh-CN" altLang="en-US" dirty="0"/>
          </a:p>
        </p:txBody>
      </p:sp>
      <p:cxnSp>
        <p:nvCxnSpPr>
          <p:cNvPr id="33" name="直接连接符 32"/>
          <p:cNvCxnSpPr/>
          <p:nvPr/>
        </p:nvCxnSpPr>
        <p:spPr>
          <a:xfrm flipV="1">
            <a:off x="4376293" y="2044191"/>
            <a:ext cx="1292987" cy="26325"/>
          </a:xfrm>
          <a:prstGeom prst="line">
            <a:avLst/>
          </a:prstGeom>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5638154" y="1885850"/>
            <a:ext cx="915692" cy="369332"/>
          </a:xfrm>
          <a:prstGeom prst="rect">
            <a:avLst/>
          </a:prstGeom>
          <a:noFill/>
        </p:spPr>
        <p:txBody>
          <a:bodyPr wrap="square" rtlCol="0">
            <a:spAutoFit/>
          </a:bodyPr>
          <a:lstStyle/>
          <a:p>
            <a:r>
              <a:rPr lang="zh-CN" altLang="en-US" dirty="0"/>
              <a:t>背景</a:t>
            </a:r>
          </a:p>
        </p:txBody>
      </p:sp>
    </p:spTree>
    <p:extLst>
      <p:ext uri="{BB962C8B-B14F-4D97-AF65-F5344CB8AC3E}">
        <p14:creationId xmlns:p14="http://schemas.microsoft.com/office/powerpoint/2010/main" val="2275027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背景知识</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38200" y="1825625"/>
            <a:ext cx="10515600" cy="680183"/>
          </a:xfrm>
        </p:spPr>
        <p:txBody>
          <a:bodyPr/>
          <a:lstStyle/>
          <a:p>
            <a:pPr marL="0" indent="0">
              <a:buNone/>
            </a:pP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大家想一想，你们一想到生成能够想到什么？</a:t>
            </a:r>
            <a:endParaRPr lang="zh-CN" altLang="en-US" dirty="0">
              <a:latin typeface="宋体" panose="02010600030101010101" pitchFamily="2" charset="-122"/>
              <a:ea typeface="宋体" panose="02010600030101010101" pitchFamily="2" charset="-122"/>
            </a:endParaRPr>
          </a:p>
        </p:txBody>
      </p:sp>
      <p:sp>
        <p:nvSpPr>
          <p:cNvPr id="6" name="文本框 5"/>
          <p:cNvSpPr txBox="1"/>
          <p:nvPr/>
        </p:nvSpPr>
        <p:spPr>
          <a:xfrm>
            <a:off x="1018483" y="4334607"/>
            <a:ext cx="3112476" cy="923330"/>
          </a:xfrm>
          <a:prstGeom prst="rect">
            <a:avLst/>
          </a:prstGeom>
          <a:noFill/>
        </p:spPr>
        <p:txBody>
          <a:bodyPr wrap="square" rtlCol="0">
            <a:spAutoFit/>
          </a:bodyPr>
          <a:lstStyle/>
          <a:p>
            <a:pPr algn="ctr"/>
            <a:r>
              <a:rPr lang="zh-CN" altLang="en-US" dirty="0" smtClean="0"/>
              <a:t>重庆大学</a:t>
            </a:r>
            <a:endParaRPr lang="en-US" altLang="zh-CN" dirty="0" smtClean="0"/>
          </a:p>
          <a:p>
            <a:pPr algn="ctr"/>
            <a:r>
              <a:rPr lang="en-US" altLang="zh-CN" dirty="0"/>
              <a:t>Chongqing University</a:t>
            </a:r>
            <a:endParaRPr lang="zh-CN" altLang="en-US" dirty="0"/>
          </a:p>
          <a:p>
            <a:pPr algn="ctr"/>
            <a:endParaRPr lang="zh-CN" altLang="en-US" dirty="0"/>
          </a:p>
        </p:txBody>
      </p:sp>
      <p:pic>
        <p:nvPicPr>
          <p:cNvPr id="11" name="图片 10"/>
          <p:cNvPicPr>
            <a:picLocks noChangeAspect="1"/>
          </p:cNvPicPr>
          <p:nvPr/>
        </p:nvPicPr>
        <p:blipFill>
          <a:blip r:embed="rId2"/>
          <a:stretch>
            <a:fillRect/>
          </a:stretch>
        </p:blipFill>
        <p:spPr>
          <a:xfrm>
            <a:off x="5014585" y="4147398"/>
            <a:ext cx="2715318" cy="2025882"/>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130" y="4147398"/>
            <a:ext cx="2198076" cy="2158511"/>
          </a:xfrm>
          <a:prstGeom prst="rect">
            <a:avLst/>
          </a:prstGeom>
        </p:spPr>
      </p:pic>
      <p:sp>
        <p:nvSpPr>
          <p:cNvPr id="13" name="椭圆形标注 12"/>
          <p:cNvSpPr/>
          <p:nvPr/>
        </p:nvSpPr>
        <p:spPr>
          <a:xfrm>
            <a:off x="1834662" y="2640745"/>
            <a:ext cx="1740877" cy="1230923"/>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latin typeface="宋体" panose="02010600030101010101" pitchFamily="2" charset="-122"/>
                <a:ea typeface="宋体" panose="02010600030101010101" pitchFamily="2" charset="-122"/>
              </a:rPr>
              <a:t>文字</a:t>
            </a:r>
            <a:endParaRPr lang="zh-CN" altLang="en-US" dirty="0">
              <a:latin typeface="宋体" panose="02010600030101010101" pitchFamily="2" charset="-122"/>
              <a:ea typeface="宋体" panose="02010600030101010101" pitchFamily="2" charset="-122"/>
            </a:endParaRPr>
          </a:p>
        </p:txBody>
      </p:sp>
      <p:sp>
        <p:nvSpPr>
          <p:cNvPr id="14" name="椭圆形标注 13"/>
          <p:cNvSpPr/>
          <p:nvPr/>
        </p:nvSpPr>
        <p:spPr>
          <a:xfrm>
            <a:off x="5331069" y="2640745"/>
            <a:ext cx="1740877" cy="1230923"/>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歌曲</a:t>
            </a:r>
          </a:p>
        </p:txBody>
      </p:sp>
      <p:sp>
        <p:nvSpPr>
          <p:cNvPr id="15" name="椭圆形标注 14"/>
          <p:cNvSpPr/>
          <p:nvPr/>
        </p:nvSpPr>
        <p:spPr>
          <a:xfrm>
            <a:off x="9070729" y="2640745"/>
            <a:ext cx="1740877" cy="1230923"/>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图片</a:t>
            </a:r>
          </a:p>
        </p:txBody>
      </p:sp>
    </p:spTree>
    <p:extLst>
      <p:ext uri="{BB962C8B-B14F-4D97-AF65-F5344CB8AC3E}">
        <p14:creationId xmlns:p14="http://schemas.microsoft.com/office/powerpoint/2010/main" val="277721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3" grpId="0" animBg="1"/>
      <p:bldP spid="14"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宋体" panose="02010600030101010101" pitchFamily="2" charset="-122"/>
                <a:ea typeface="宋体" panose="02010600030101010101" pitchFamily="2" charset="-122"/>
              </a:rPr>
              <a:t>生成的实质是什么？</a:t>
            </a:r>
            <a:endParaRPr lang="zh-CN" altLang="en-US" dirty="0">
              <a:latin typeface="宋体" panose="02010600030101010101" pitchFamily="2" charset="-122"/>
              <a:ea typeface="宋体" panose="02010600030101010101" pitchFamily="2" charset="-122"/>
            </a:endParaRP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01222" y="1703648"/>
            <a:ext cx="1440000" cy="1414080"/>
          </a:xfrm>
          <a:prstGeom prst="rect">
            <a:avLst/>
          </a:prstGeom>
        </p:spPr>
      </p:pic>
      <p:sp>
        <p:nvSpPr>
          <p:cNvPr id="5" name="矩形 4"/>
          <p:cNvSpPr/>
          <p:nvPr/>
        </p:nvSpPr>
        <p:spPr>
          <a:xfrm>
            <a:off x="1266093" y="1690688"/>
            <a:ext cx="1440000" cy="144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7" name="直接箭头连接符 6"/>
          <p:cNvCxnSpPr>
            <a:stCxn id="5" idx="3"/>
            <a:endCxn id="4" idx="1"/>
          </p:cNvCxnSpPr>
          <p:nvPr/>
        </p:nvCxnSpPr>
        <p:spPr>
          <a:xfrm>
            <a:off x="2706093" y="2410688"/>
            <a:ext cx="2951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val="716945443"/>
              </p:ext>
            </p:extLst>
          </p:nvPr>
        </p:nvGraphicFramePr>
        <p:xfrm>
          <a:off x="7125432" y="1276488"/>
          <a:ext cx="2223475" cy="1854200"/>
        </p:xfrm>
        <a:graphic>
          <a:graphicData uri="http://schemas.openxmlformats.org/drawingml/2006/table">
            <a:tbl>
              <a:tblPr firstRow="1" bandRow="1">
                <a:tableStyleId>{073A0DAA-6AF3-43AB-8588-CEC1D06C72B9}</a:tableStyleId>
              </a:tblPr>
              <a:tblGrid>
                <a:gridCol w="444695">
                  <a:extLst>
                    <a:ext uri="{9D8B030D-6E8A-4147-A177-3AD203B41FA5}">
                      <a16:colId xmlns:a16="http://schemas.microsoft.com/office/drawing/2014/main" val="1689106527"/>
                    </a:ext>
                  </a:extLst>
                </a:gridCol>
                <a:gridCol w="444695">
                  <a:extLst>
                    <a:ext uri="{9D8B030D-6E8A-4147-A177-3AD203B41FA5}">
                      <a16:colId xmlns:a16="http://schemas.microsoft.com/office/drawing/2014/main" val="630419022"/>
                    </a:ext>
                  </a:extLst>
                </a:gridCol>
                <a:gridCol w="444695">
                  <a:extLst>
                    <a:ext uri="{9D8B030D-6E8A-4147-A177-3AD203B41FA5}">
                      <a16:colId xmlns:a16="http://schemas.microsoft.com/office/drawing/2014/main" val="226137749"/>
                    </a:ext>
                  </a:extLst>
                </a:gridCol>
                <a:gridCol w="444695">
                  <a:extLst>
                    <a:ext uri="{9D8B030D-6E8A-4147-A177-3AD203B41FA5}">
                      <a16:colId xmlns:a16="http://schemas.microsoft.com/office/drawing/2014/main" val="4266509737"/>
                    </a:ext>
                  </a:extLst>
                </a:gridCol>
                <a:gridCol w="444695">
                  <a:extLst>
                    <a:ext uri="{9D8B030D-6E8A-4147-A177-3AD203B41FA5}">
                      <a16:colId xmlns:a16="http://schemas.microsoft.com/office/drawing/2014/main" val="4207801700"/>
                    </a:ext>
                  </a:extLst>
                </a:gridCol>
              </a:tblGrid>
              <a:tr h="370840">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2153373"/>
                  </a:ext>
                </a:extLst>
              </a:tr>
              <a:tr h="370840">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6676023"/>
                  </a:ext>
                </a:extLst>
              </a:tr>
              <a:tr h="370840">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0546962"/>
                  </a:ext>
                </a:extLst>
              </a:tr>
              <a:tr h="370840">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8033159"/>
                  </a:ext>
                </a:extLst>
              </a:tr>
              <a:tr h="370840">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3633497"/>
                  </a:ext>
                </a:extLst>
              </a:tr>
            </a:tbl>
          </a:graphicData>
        </a:graphic>
      </p:graphicFrame>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452" y="3293452"/>
            <a:ext cx="3448050" cy="329565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432" y="3302977"/>
            <a:ext cx="3190875" cy="3276600"/>
          </a:xfrm>
          <a:prstGeom prst="rect">
            <a:avLst/>
          </a:prstGeom>
        </p:spPr>
      </p:pic>
      <p:sp>
        <p:nvSpPr>
          <p:cNvPr id="13" name="右箭头 12"/>
          <p:cNvSpPr/>
          <p:nvPr/>
        </p:nvSpPr>
        <p:spPr>
          <a:xfrm>
            <a:off x="5398477" y="2203588"/>
            <a:ext cx="1063869" cy="207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endCxn id="12" idx="1"/>
          </p:cNvCxnSpPr>
          <p:nvPr/>
        </p:nvCxnSpPr>
        <p:spPr>
          <a:xfrm>
            <a:off x="4985238" y="4941277"/>
            <a:ext cx="21401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27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宋体" panose="02010600030101010101" pitchFamily="2" charset="-122"/>
                <a:ea typeface="宋体" panose="02010600030101010101" pitchFamily="2" charset="-122"/>
                <a:cs typeface="Times New Roman" panose="02020603050405020304" pitchFamily="18" charset="0"/>
              </a:rPr>
              <a:t>最大似然估计</a:t>
            </a:r>
            <a:r>
              <a:rPr lang="zh-CN" altLang="en-US" sz="3600" dirty="0" smtClean="0">
                <a:latin typeface="Times New Roman" panose="02020603050405020304" pitchFamily="18" charset="0"/>
                <a:cs typeface="Times New Roman" panose="02020603050405020304" pitchFamily="18" charset="0"/>
              </a:rPr>
              <a:t>（</a:t>
            </a:r>
            <a:r>
              <a:rPr lang="en-US" altLang="zh-CN" sz="3600" dirty="0" smtClean="0">
                <a:latin typeface="Times New Roman" panose="02020603050405020304" pitchFamily="18" charset="0"/>
                <a:cs typeface="Times New Roman" panose="02020603050405020304" pitchFamily="18" charset="0"/>
              </a:rPr>
              <a:t>Maximum Likelihood Estimation</a:t>
            </a:r>
            <a:r>
              <a:rPr lang="zh-CN" altLang="en-US" sz="3600" dirty="0" smtClean="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p:txBody>
          <a:bodyPr/>
          <a:lstStyle/>
          <a:p>
            <a:pPr marL="0" indent="0">
              <a:buNone/>
            </a:pPr>
            <a:r>
              <a:rPr lang="zh-CN" altLang="en-US" dirty="0" smtClean="0">
                <a:latin typeface="宋体" panose="02010600030101010101" pitchFamily="2" charset="-122"/>
                <a:ea typeface="宋体" panose="02010600030101010101" pitchFamily="2" charset="-122"/>
              </a:rPr>
              <a:t>给定一个数据分布</a:t>
            </a:r>
            <a:endParaRPr lang="en-US" altLang="zh-CN" dirty="0" smtClean="0">
              <a:latin typeface="宋体" panose="02010600030101010101" pitchFamily="2" charset="-122"/>
              <a:ea typeface="宋体" panose="02010600030101010101" pitchFamily="2" charset="-122"/>
            </a:endParaRPr>
          </a:p>
          <a:p>
            <a:pPr marL="0" indent="0">
              <a:buNone/>
            </a:pPr>
            <a:endParaRPr lang="en-US" altLang="zh-CN" dirty="0" smtClean="0">
              <a:latin typeface="宋体" panose="02010600030101010101" pitchFamily="2" charset="-122"/>
              <a:ea typeface="宋体" panose="02010600030101010101" pitchFamily="2" charset="-122"/>
            </a:endParaRPr>
          </a:p>
          <a:p>
            <a:pPr marL="0" indent="0">
              <a:buNone/>
            </a:pPr>
            <a:r>
              <a:rPr lang="zh-CN" altLang="en-US" dirty="0" smtClean="0">
                <a:latin typeface="宋体" panose="02010600030101010101" pitchFamily="2" charset="-122"/>
                <a:ea typeface="宋体" panose="02010600030101010101" pitchFamily="2" charset="-122"/>
              </a:rPr>
              <a:t>找到一个由参数  决定的另一个数据分布 </a:t>
            </a:r>
            <a:endParaRPr lang="en-US" altLang="zh-CN" dirty="0" smtClean="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zh-CN" altLang="en-US" dirty="0" smtClean="0">
                <a:latin typeface="宋体" panose="02010600030101010101" pitchFamily="2" charset="-122"/>
                <a:ea typeface="宋体" panose="02010600030101010101" pitchFamily="2" charset="-122"/>
              </a:rPr>
              <a:t>我们需要达到怎样的目的呢？</a:t>
            </a:r>
            <a:endParaRPr lang="zh-CN" altLang="en-US"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4063165" y="1825625"/>
            <a:ext cx="1234547" cy="54106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107" y="3865382"/>
            <a:ext cx="1668340" cy="1594601"/>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5103" y="3888111"/>
            <a:ext cx="1508614" cy="1549144"/>
          </a:xfrm>
          <a:prstGeom prst="rect">
            <a:avLst/>
          </a:prstGeom>
        </p:spPr>
      </p:pic>
      <p:cxnSp>
        <p:nvCxnSpPr>
          <p:cNvPr id="9" name="直接箭头连接符 8"/>
          <p:cNvCxnSpPr>
            <a:stCxn id="7" idx="3"/>
            <a:endCxn id="8" idx="1"/>
          </p:cNvCxnSpPr>
          <p:nvPr/>
        </p:nvCxnSpPr>
        <p:spPr>
          <a:xfrm>
            <a:off x="8405447" y="4662683"/>
            <a:ext cx="46965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6954003" y="5459983"/>
            <a:ext cx="1234547" cy="541067"/>
          </a:xfrm>
          <a:prstGeom prst="rect">
            <a:avLst/>
          </a:prstGeom>
        </p:spPr>
      </p:pic>
      <p:pic>
        <p:nvPicPr>
          <p:cNvPr id="14" name="图片 13"/>
          <p:cNvPicPr>
            <a:picLocks noChangeAspect="1"/>
          </p:cNvPicPr>
          <p:nvPr/>
        </p:nvPicPr>
        <p:blipFill>
          <a:blip r:embed="rId5"/>
          <a:stretch>
            <a:fillRect/>
          </a:stretch>
        </p:blipFill>
        <p:spPr>
          <a:xfrm>
            <a:off x="3756217" y="4985290"/>
            <a:ext cx="1165961" cy="487722"/>
          </a:xfrm>
          <a:prstGeom prst="rect">
            <a:avLst/>
          </a:prstGeom>
        </p:spPr>
      </p:pic>
      <p:pic>
        <p:nvPicPr>
          <p:cNvPr id="15" name="图片 14"/>
          <p:cNvPicPr>
            <a:picLocks noChangeAspect="1"/>
          </p:cNvPicPr>
          <p:nvPr/>
        </p:nvPicPr>
        <p:blipFill>
          <a:blip r:embed="rId5"/>
          <a:stretch>
            <a:fillRect/>
          </a:stretch>
        </p:blipFill>
        <p:spPr>
          <a:xfrm>
            <a:off x="9077320" y="5486655"/>
            <a:ext cx="1165961" cy="487722"/>
          </a:xfrm>
          <a:prstGeom prst="rect">
            <a:avLst/>
          </a:prstGeom>
        </p:spPr>
      </p:pic>
      <p:pic>
        <p:nvPicPr>
          <p:cNvPr id="16" name="图片 15"/>
          <p:cNvPicPr>
            <a:picLocks noChangeAspect="1"/>
          </p:cNvPicPr>
          <p:nvPr/>
        </p:nvPicPr>
        <p:blipFill>
          <a:blip r:embed="rId6"/>
          <a:stretch>
            <a:fillRect/>
          </a:stretch>
        </p:blipFill>
        <p:spPr>
          <a:xfrm>
            <a:off x="3500774" y="2874085"/>
            <a:ext cx="297206" cy="419136"/>
          </a:xfrm>
          <a:prstGeom prst="rect">
            <a:avLst/>
          </a:prstGeom>
        </p:spPr>
      </p:pic>
      <p:pic>
        <p:nvPicPr>
          <p:cNvPr id="17" name="图片 16"/>
          <p:cNvPicPr>
            <a:picLocks noChangeAspect="1"/>
          </p:cNvPicPr>
          <p:nvPr/>
        </p:nvPicPr>
        <p:blipFill>
          <a:blip r:embed="rId2"/>
          <a:stretch>
            <a:fillRect/>
          </a:stretch>
        </p:blipFill>
        <p:spPr>
          <a:xfrm>
            <a:off x="1762511" y="4958618"/>
            <a:ext cx="1234547" cy="541067"/>
          </a:xfrm>
          <a:prstGeom prst="rect">
            <a:avLst/>
          </a:prstGeom>
        </p:spPr>
      </p:pic>
      <p:sp>
        <p:nvSpPr>
          <p:cNvPr id="18" name="文本框 17"/>
          <p:cNvSpPr txBox="1"/>
          <p:nvPr/>
        </p:nvSpPr>
        <p:spPr>
          <a:xfrm>
            <a:off x="3145661" y="4998318"/>
            <a:ext cx="652319" cy="461665"/>
          </a:xfrm>
          <a:prstGeom prst="rect">
            <a:avLst/>
          </a:prstGeom>
          <a:noFill/>
        </p:spPr>
        <p:txBody>
          <a:bodyPr wrap="square" rtlCol="0">
            <a:spAutoFit/>
          </a:bodyPr>
          <a:lstStyle/>
          <a:p>
            <a:r>
              <a:rPr lang="en-US" altLang="zh-CN" sz="2400" dirty="0" smtClean="0"/>
              <a:t>=</a:t>
            </a:r>
            <a:endParaRPr lang="zh-CN" altLang="en-US" dirty="0"/>
          </a:p>
        </p:txBody>
      </p:sp>
      <p:pic>
        <p:nvPicPr>
          <p:cNvPr id="19" name="图片 18"/>
          <p:cNvPicPr>
            <a:picLocks noChangeAspect="1"/>
          </p:cNvPicPr>
          <p:nvPr/>
        </p:nvPicPr>
        <p:blipFill>
          <a:blip r:embed="rId5"/>
          <a:stretch>
            <a:fillRect/>
          </a:stretch>
        </p:blipFill>
        <p:spPr>
          <a:xfrm>
            <a:off x="7474314" y="2874085"/>
            <a:ext cx="1165961" cy="487722"/>
          </a:xfrm>
          <a:prstGeom prst="rect">
            <a:avLst/>
          </a:prstGeom>
        </p:spPr>
      </p:pic>
    </p:spTree>
    <p:extLst>
      <p:ext uri="{BB962C8B-B14F-4D97-AF65-F5344CB8AC3E}">
        <p14:creationId xmlns:p14="http://schemas.microsoft.com/office/powerpoint/2010/main" val="155342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宋体" panose="02010600030101010101" pitchFamily="2" charset="-122"/>
                <a:ea typeface="宋体" panose="02010600030101010101" pitchFamily="2" charset="-122"/>
                <a:cs typeface="Times New Roman" panose="02020603050405020304" pitchFamily="18" charset="0"/>
              </a:rPr>
              <a:t>最大似然估计</a:t>
            </a:r>
            <a:r>
              <a:rPr lang="zh-CN" altLang="en-US"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Maximum Likelihood Estimation</a:t>
            </a:r>
            <a:r>
              <a:rPr lang="zh-CN" altLang="en-US" sz="3600" dirty="0">
                <a:latin typeface="Times New Roman" panose="02020603050405020304" pitchFamily="18" charset="0"/>
                <a:cs typeface="Times New Roman" panose="02020603050405020304" pitchFamily="18" charset="0"/>
              </a:rPr>
              <a:t>）</a:t>
            </a:r>
            <a:endParaRPr lang="zh-CN" altLang="en-US" sz="3600" dirty="0"/>
          </a:p>
        </p:txBody>
      </p:sp>
      <p:sp>
        <p:nvSpPr>
          <p:cNvPr id="6" name="矩形标注 5"/>
          <p:cNvSpPr/>
          <p:nvPr/>
        </p:nvSpPr>
        <p:spPr>
          <a:xfrm>
            <a:off x="952500" y="1758461"/>
            <a:ext cx="1817077" cy="658555"/>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How to do it?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742062" y="2554709"/>
            <a:ext cx="2415749" cy="2141406"/>
          </a:xfrm>
          <a:prstGeom prst="rect">
            <a:avLst/>
          </a:prstGeom>
        </p:spPr>
      </p:pic>
      <p:sp>
        <p:nvSpPr>
          <p:cNvPr id="9" name="文本框 8"/>
          <p:cNvSpPr txBox="1"/>
          <p:nvPr/>
        </p:nvSpPr>
        <p:spPr>
          <a:xfrm>
            <a:off x="5284176" y="2419581"/>
            <a:ext cx="4343400" cy="923330"/>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采样</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845583961"/>
              </p:ext>
            </p:extLst>
          </p:nvPr>
        </p:nvGraphicFramePr>
        <p:xfrm>
          <a:off x="838200" y="4833809"/>
          <a:ext cx="2223475" cy="1854200"/>
        </p:xfrm>
        <a:graphic>
          <a:graphicData uri="http://schemas.openxmlformats.org/drawingml/2006/table">
            <a:tbl>
              <a:tblPr firstRow="1" bandRow="1">
                <a:tableStyleId>{073A0DAA-6AF3-43AB-8588-CEC1D06C72B9}</a:tableStyleId>
              </a:tblPr>
              <a:tblGrid>
                <a:gridCol w="444695">
                  <a:extLst>
                    <a:ext uri="{9D8B030D-6E8A-4147-A177-3AD203B41FA5}">
                      <a16:colId xmlns:a16="http://schemas.microsoft.com/office/drawing/2014/main" val="1689106527"/>
                    </a:ext>
                  </a:extLst>
                </a:gridCol>
                <a:gridCol w="444695">
                  <a:extLst>
                    <a:ext uri="{9D8B030D-6E8A-4147-A177-3AD203B41FA5}">
                      <a16:colId xmlns:a16="http://schemas.microsoft.com/office/drawing/2014/main" val="630419022"/>
                    </a:ext>
                  </a:extLst>
                </a:gridCol>
                <a:gridCol w="444695">
                  <a:extLst>
                    <a:ext uri="{9D8B030D-6E8A-4147-A177-3AD203B41FA5}">
                      <a16:colId xmlns:a16="http://schemas.microsoft.com/office/drawing/2014/main" val="226137749"/>
                    </a:ext>
                  </a:extLst>
                </a:gridCol>
                <a:gridCol w="444695">
                  <a:extLst>
                    <a:ext uri="{9D8B030D-6E8A-4147-A177-3AD203B41FA5}">
                      <a16:colId xmlns:a16="http://schemas.microsoft.com/office/drawing/2014/main" val="4266509737"/>
                    </a:ext>
                  </a:extLst>
                </a:gridCol>
                <a:gridCol w="444695">
                  <a:extLst>
                    <a:ext uri="{9D8B030D-6E8A-4147-A177-3AD203B41FA5}">
                      <a16:colId xmlns:a16="http://schemas.microsoft.com/office/drawing/2014/main" val="4207801700"/>
                    </a:ext>
                  </a:extLst>
                </a:gridCol>
              </a:tblGrid>
              <a:tr h="370840">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2153373"/>
                  </a:ext>
                </a:extLst>
              </a:tr>
              <a:tr h="370840">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6676023"/>
                  </a:ext>
                </a:extLst>
              </a:tr>
              <a:tr h="370840">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0546962"/>
                  </a:ext>
                </a:extLst>
              </a:tr>
              <a:tr h="370840">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8033159"/>
                  </a:ext>
                </a:extLst>
              </a:tr>
              <a:tr h="370840">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1</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0" dirty="0" smtClean="0">
                          <a:solidFill>
                            <a:schemeClr val="tx1"/>
                          </a:solidFill>
                          <a:latin typeface="宋体" panose="02010600030101010101" pitchFamily="2" charset="-122"/>
                          <a:ea typeface="宋体" panose="02010600030101010101" pitchFamily="2" charset="-122"/>
                        </a:rPr>
                        <a:t>0</a:t>
                      </a:r>
                      <a:endParaRPr lang="zh-CN" altLang="en-US" b="0" i="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3633497"/>
                  </a:ext>
                </a:extLst>
              </a:tr>
            </a:tbl>
          </a:graphicData>
        </a:graphic>
      </p:graphicFrame>
      <p:pic>
        <p:nvPicPr>
          <p:cNvPr id="11" name="图片 10"/>
          <p:cNvPicPr>
            <a:picLocks noChangeAspect="1"/>
          </p:cNvPicPr>
          <p:nvPr/>
        </p:nvPicPr>
        <p:blipFill>
          <a:blip r:embed="rId3"/>
          <a:stretch>
            <a:fillRect/>
          </a:stretch>
        </p:blipFill>
        <p:spPr>
          <a:xfrm>
            <a:off x="5293133" y="2879186"/>
            <a:ext cx="4861981" cy="533446"/>
          </a:xfrm>
          <a:prstGeom prst="rect">
            <a:avLst/>
          </a:prstGeom>
        </p:spPr>
      </p:pic>
      <p:sp>
        <p:nvSpPr>
          <p:cNvPr id="12" name="文本框 11"/>
          <p:cNvSpPr txBox="1"/>
          <p:nvPr/>
        </p:nvSpPr>
        <p:spPr>
          <a:xfrm>
            <a:off x="5293133" y="3635851"/>
            <a:ext cx="4343400" cy="923330"/>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计算样本的数据分布相似性</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13" name="图片 12"/>
          <p:cNvPicPr>
            <a:picLocks noChangeAspect="1"/>
          </p:cNvPicPr>
          <p:nvPr/>
        </p:nvPicPr>
        <p:blipFill>
          <a:blip r:embed="rId4"/>
          <a:stretch>
            <a:fillRect/>
          </a:stretch>
        </p:blipFill>
        <p:spPr>
          <a:xfrm>
            <a:off x="6730108" y="4123597"/>
            <a:ext cx="2530059" cy="1089754"/>
          </a:xfrm>
          <a:prstGeom prst="rect">
            <a:avLst/>
          </a:prstGeom>
        </p:spPr>
      </p:pic>
      <p:sp>
        <p:nvSpPr>
          <p:cNvPr id="14" name="文本框 13"/>
          <p:cNvSpPr txBox="1"/>
          <p:nvPr/>
        </p:nvSpPr>
        <p:spPr>
          <a:xfrm>
            <a:off x="5284175" y="5335697"/>
            <a:ext cx="5336931" cy="646331"/>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3</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找到最优的模型参数     去最大化损失函数</a:t>
            </a:r>
            <a:r>
              <a:rPr lang="en-US" altLang="zh-CN" dirty="0" smtClean="0">
                <a:latin typeface="宋体" panose="02010600030101010101" pitchFamily="2" charset="-122"/>
                <a:ea typeface="宋体" panose="02010600030101010101" pitchFamily="2" charset="-122"/>
              </a:rPr>
              <a:t>L</a:t>
            </a:r>
          </a:p>
          <a:p>
            <a:endParaRPr lang="zh-CN" altLang="en-US" dirty="0">
              <a:latin typeface="宋体" panose="02010600030101010101" pitchFamily="2" charset="-122"/>
              <a:ea typeface="宋体" panose="02010600030101010101" pitchFamily="2" charset="-122"/>
            </a:endParaRPr>
          </a:p>
        </p:txBody>
      </p:sp>
      <p:pic>
        <p:nvPicPr>
          <p:cNvPr id="16" name="图片 15"/>
          <p:cNvPicPr>
            <a:picLocks noChangeAspect="1"/>
          </p:cNvPicPr>
          <p:nvPr/>
        </p:nvPicPr>
        <p:blipFill>
          <a:blip r:embed="rId5"/>
          <a:stretch>
            <a:fillRect/>
          </a:stretch>
        </p:blipFill>
        <p:spPr>
          <a:xfrm>
            <a:off x="7724123" y="5271597"/>
            <a:ext cx="426757" cy="434378"/>
          </a:xfrm>
          <a:prstGeom prst="rect">
            <a:avLst/>
          </a:prstGeom>
        </p:spPr>
      </p:pic>
    </p:spTree>
    <p:extLst>
      <p:ext uri="{BB962C8B-B14F-4D97-AF65-F5344CB8AC3E}">
        <p14:creationId xmlns:p14="http://schemas.microsoft.com/office/powerpoint/2010/main" val="350713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宋体" panose="02010600030101010101" pitchFamily="2" charset="-122"/>
                <a:ea typeface="宋体" panose="02010600030101010101" pitchFamily="2" charset="-122"/>
                <a:cs typeface="Times New Roman" panose="02020603050405020304" pitchFamily="18" charset="0"/>
              </a:rPr>
              <a:t>最大似然估计</a:t>
            </a:r>
            <a:r>
              <a:rPr lang="zh-CN" altLang="en-US"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Maximum Likelihood Estimation</a:t>
            </a:r>
            <a:r>
              <a:rPr lang="zh-CN" altLang="en-US" sz="3600" dirty="0">
                <a:latin typeface="Times New Roman" panose="02020603050405020304" pitchFamily="18" charset="0"/>
                <a:cs typeface="Times New Roman" panose="02020603050405020304" pitchFamily="18" charset="0"/>
              </a:rPr>
              <a:t>）</a:t>
            </a:r>
            <a:endParaRPr lang="zh-CN" altLang="en-US" sz="3600" dirty="0"/>
          </a:p>
        </p:txBody>
      </p:sp>
      <p:pic>
        <p:nvPicPr>
          <p:cNvPr id="4" name="图片 3"/>
          <p:cNvPicPr>
            <a:picLocks noChangeAspect="1"/>
          </p:cNvPicPr>
          <p:nvPr/>
        </p:nvPicPr>
        <p:blipFill>
          <a:blip r:embed="rId2"/>
          <a:stretch>
            <a:fillRect/>
          </a:stretch>
        </p:blipFill>
        <p:spPr>
          <a:xfrm>
            <a:off x="1681009" y="1488465"/>
            <a:ext cx="8618967" cy="4208951"/>
          </a:xfrm>
          <a:prstGeom prst="rect">
            <a:avLst/>
          </a:prstGeom>
        </p:spPr>
      </p:pic>
      <p:sp>
        <p:nvSpPr>
          <p:cNvPr id="5" name="文本框 4"/>
          <p:cNvSpPr txBox="1"/>
          <p:nvPr/>
        </p:nvSpPr>
        <p:spPr>
          <a:xfrm>
            <a:off x="1713034" y="6013938"/>
            <a:ext cx="8765931" cy="369332"/>
          </a:xfrm>
          <a:prstGeom prst="rect">
            <a:avLst/>
          </a:prstGeom>
          <a:noFill/>
        </p:spPr>
        <p:txBody>
          <a:bodyPr wrap="square" rtlCol="0">
            <a:spAutoFit/>
          </a:bodyPr>
          <a:lstStyle/>
          <a:p>
            <a:r>
              <a:rPr lang="zh-CN" altLang="en-US" dirty="0" smtClean="0">
                <a:latin typeface="Times New Roman" panose="02020603050405020304" pitchFamily="18" charset="0"/>
                <a:cs typeface="Times New Roman" panose="02020603050405020304" pitchFamily="18" charset="0"/>
              </a:rPr>
              <a:t>来源：李宏毅</a:t>
            </a:r>
            <a:r>
              <a:rPr lang="en-US" altLang="zh-CN" dirty="0" smtClean="0">
                <a:latin typeface="Times New Roman" panose="02020603050405020304" pitchFamily="18" charset="0"/>
                <a:cs typeface="Times New Roman" panose="02020603050405020304" pitchFamily="18" charset="0"/>
              </a:rPr>
              <a:t>《2017</a:t>
            </a:r>
            <a:r>
              <a:rPr lang="zh-CN" altLang="en-US" dirty="0" smtClean="0">
                <a:latin typeface="Times New Roman" panose="02020603050405020304" pitchFamily="18" charset="0"/>
                <a:cs typeface="Times New Roman" panose="02020603050405020304" pitchFamily="18" charset="0"/>
              </a:rPr>
              <a:t>深度学习</a:t>
            </a:r>
            <a:r>
              <a:rPr lang="en-US" altLang="zh-CN" dirty="0" smtClean="0">
                <a:latin typeface="Times New Roman" panose="02020603050405020304" pitchFamily="18" charset="0"/>
                <a:cs typeface="Times New Roman" panose="02020603050405020304" pitchFamily="18" charset="0"/>
              </a:rPr>
              <a:t>》GANv11.pdf     Page23</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9433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问题和难点</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lnSpcReduction="10000"/>
          </a:bodyPr>
          <a:lstStyle/>
          <a:p>
            <a:pPr marL="514350" indent="-514350">
              <a:buAutoNum type="arabicPeriod"/>
            </a:pPr>
            <a:r>
              <a:rPr lang="zh-CN" altLang="en-US" dirty="0" smtClean="0">
                <a:latin typeface="宋体" panose="02010600030101010101" pitchFamily="2" charset="-122"/>
                <a:ea typeface="宋体" panose="02010600030101010101" pitchFamily="2" charset="-122"/>
              </a:rPr>
              <a:t>请大家思考一下，这个生成的分布是怎么来的？</a:t>
            </a:r>
            <a:endParaRPr lang="en-US" altLang="zh-CN" dirty="0" smtClean="0">
              <a:latin typeface="宋体" panose="02010600030101010101" pitchFamily="2" charset="-122"/>
              <a:ea typeface="宋体" panose="02010600030101010101" pitchFamily="2" charset="-122"/>
            </a:endParaRPr>
          </a:p>
          <a:p>
            <a:pPr marL="0" indent="0">
              <a:buNone/>
            </a:pPr>
            <a:r>
              <a:rPr lang="zh-CN" altLang="en-US" dirty="0" smtClean="0">
                <a:latin typeface="宋体" panose="02010600030101010101" pitchFamily="2" charset="-122"/>
                <a:ea typeface="宋体" panose="02010600030101010101" pitchFamily="2" charset="-122"/>
              </a:rPr>
              <a:t>答：一般来说，是我们假设的分布，比如正太分布，我们所学的参数就是均值和方差。</a:t>
            </a:r>
            <a:endParaRPr lang="en-US" altLang="zh-CN" dirty="0">
              <a:latin typeface="宋体" panose="02010600030101010101" pitchFamily="2" charset="-122"/>
              <a:ea typeface="宋体" panose="02010600030101010101" pitchFamily="2" charset="-122"/>
            </a:endParaRPr>
          </a:p>
          <a:p>
            <a:pPr marL="0" indent="0">
              <a:buNone/>
            </a:pP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smtClean="0">
                <a:latin typeface="宋体" panose="02010600030101010101" pitchFamily="2" charset="-122"/>
                <a:ea typeface="宋体" panose="02010600030101010101" pitchFamily="2" charset="-122"/>
              </a:rPr>
              <a:t>2. </a:t>
            </a:r>
            <a:r>
              <a:rPr lang="zh-CN" altLang="en-US" dirty="0" smtClean="0">
                <a:latin typeface="宋体" panose="02010600030101010101" pitchFamily="2" charset="-122"/>
                <a:ea typeface="宋体" panose="02010600030101010101" pitchFamily="2" charset="-122"/>
              </a:rPr>
              <a:t>真实的分布真的就和正态分布很类似吗？</a:t>
            </a:r>
            <a:endParaRPr lang="en-US" altLang="zh-CN" dirty="0" smtClean="0">
              <a:latin typeface="宋体" panose="02010600030101010101" pitchFamily="2" charset="-122"/>
              <a:ea typeface="宋体" panose="02010600030101010101" pitchFamily="2" charset="-122"/>
            </a:endParaRPr>
          </a:p>
          <a:p>
            <a:pPr marL="0" indent="0">
              <a:buNone/>
            </a:pPr>
            <a:r>
              <a:rPr lang="zh-CN" altLang="en-US" dirty="0" smtClean="0">
                <a:latin typeface="宋体" panose="02010600030101010101" pitchFamily="2" charset="-122"/>
                <a:ea typeface="宋体" panose="02010600030101010101" pitchFamily="2" charset="-122"/>
              </a:rPr>
              <a:t>答：不会，真实情况往往比这个复杂得多。</a:t>
            </a:r>
            <a:endParaRPr lang="en-US" altLang="zh-CN" dirty="0" smtClean="0">
              <a:latin typeface="宋体" panose="02010600030101010101" pitchFamily="2" charset="-122"/>
              <a:ea typeface="宋体" panose="02010600030101010101" pitchFamily="2" charset="-122"/>
            </a:endParaRPr>
          </a:p>
          <a:p>
            <a:pPr marL="0" indent="0">
              <a:buNone/>
            </a:pP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smtClean="0">
                <a:latin typeface="宋体" panose="02010600030101010101" pitchFamily="2" charset="-122"/>
                <a:ea typeface="宋体" panose="02010600030101010101" pitchFamily="2" charset="-122"/>
              </a:rPr>
              <a:t>3. </a:t>
            </a:r>
            <a:r>
              <a:rPr lang="zh-CN" altLang="en-US" dirty="0" smtClean="0">
                <a:latin typeface="宋体" panose="02010600030101010101" pitchFamily="2" charset="-122"/>
                <a:ea typeface="宋体" panose="02010600030101010101" pitchFamily="2" charset="-122"/>
              </a:rPr>
              <a:t>如果假设的分布特别复杂怎么办？</a:t>
            </a:r>
            <a:endParaRPr lang="en-US" altLang="zh-CN" dirty="0" smtClean="0">
              <a:latin typeface="宋体" panose="02010600030101010101" pitchFamily="2" charset="-122"/>
              <a:ea typeface="宋体" panose="02010600030101010101" pitchFamily="2" charset="-122"/>
            </a:endParaRPr>
          </a:p>
          <a:p>
            <a:pPr marL="0" indent="0">
              <a:buNone/>
            </a:pPr>
            <a:r>
              <a:rPr lang="zh-CN" altLang="en-US" dirty="0" smtClean="0">
                <a:latin typeface="宋体" panose="02010600030101010101" pitchFamily="2" charset="-122"/>
                <a:ea typeface="宋体" panose="02010600030101010101" pitchFamily="2" charset="-122"/>
              </a:rPr>
              <a:t>答：使用</a:t>
            </a:r>
            <a:r>
              <a:rPr lang="en-US" altLang="zh-CN" dirty="0" smtClean="0">
                <a:latin typeface="宋体" panose="02010600030101010101" pitchFamily="2" charset="-122"/>
                <a:ea typeface="宋体" panose="02010600030101010101" pitchFamily="2" charset="-122"/>
              </a:rPr>
              <a:t>NN</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464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宋体" panose="02010600030101010101" pitchFamily="2" charset="-122"/>
                <a:ea typeface="宋体" panose="02010600030101010101" pitchFamily="2" charset="-122"/>
              </a:rPr>
              <a:t>使用</a:t>
            </a:r>
            <a:r>
              <a:rPr lang="en-US" altLang="zh-CN" dirty="0">
                <a:latin typeface="宋体" panose="02010600030101010101" pitchFamily="2" charset="-122"/>
                <a:ea typeface="宋体" panose="02010600030101010101" pitchFamily="2" charset="-122"/>
              </a:rPr>
              <a:t>NN</a:t>
            </a:r>
            <a:r>
              <a:rPr lang="zh-CN" altLang="en-US" dirty="0">
                <a:latin typeface="宋体" panose="02010600030101010101" pitchFamily="2" charset="-122"/>
                <a:ea typeface="宋体" panose="02010600030101010101" pitchFamily="2" charset="-122"/>
              </a:rPr>
              <a:t>学习到生成分布的参数</a:t>
            </a:r>
          </a:p>
        </p:txBody>
      </p:sp>
      <p:sp>
        <p:nvSpPr>
          <p:cNvPr id="5" name="矩形 4"/>
          <p:cNvSpPr/>
          <p:nvPr/>
        </p:nvSpPr>
        <p:spPr>
          <a:xfrm>
            <a:off x="1011115" y="3174023"/>
            <a:ext cx="1099039" cy="9759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800" b="1" dirty="0" smtClean="0">
                <a:latin typeface="Times New Roman" panose="02020603050405020304" pitchFamily="18" charset="0"/>
                <a:cs typeface="Times New Roman" panose="02020603050405020304" pitchFamily="18" charset="0"/>
              </a:rPr>
              <a:t>Z</a:t>
            </a:r>
            <a:endParaRPr lang="zh-CN" altLang="en-US" sz="2800" b="1" dirty="0">
              <a:latin typeface="Times New Roman" panose="02020603050405020304" pitchFamily="18" charset="0"/>
              <a:cs typeface="Times New Roman" panose="02020603050405020304" pitchFamily="18" charset="0"/>
            </a:endParaRPr>
          </a:p>
        </p:txBody>
      </p:sp>
      <p:sp>
        <p:nvSpPr>
          <p:cNvPr id="6" name="矩形 5"/>
          <p:cNvSpPr/>
          <p:nvPr/>
        </p:nvSpPr>
        <p:spPr>
          <a:xfrm>
            <a:off x="3106616" y="2307981"/>
            <a:ext cx="1099039" cy="27080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800" b="1" dirty="0" smtClean="0">
                <a:latin typeface="Times New Roman" panose="02020603050405020304" pitchFamily="18" charset="0"/>
                <a:cs typeface="Times New Roman" panose="02020603050405020304" pitchFamily="18" charset="0"/>
              </a:rPr>
              <a:t>NN</a:t>
            </a:r>
            <a:endParaRPr lang="zh-CN" altLang="en-US" sz="2800" b="1" dirty="0">
              <a:latin typeface="Times New Roman" panose="02020603050405020304" pitchFamily="18" charset="0"/>
              <a:cs typeface="Times New Roman" panose="02020603050405020304" pitchFamily="18" charset="0"/>
            </a:endParaRPr>
          </a:p>
        </p:txBody>
      </p:sp>
      <p:cxnSp>
        <p:nvCxnSpPr>
          <p:cNvPr id="8" name="直接箭头连接符 7"/>
          <p:cNvCxnSpPr>
            <a:stCxn id="5" idx="3"/>
            <a:endCxn id="6" idx="1"/>
          </p:cNvCxnSpPr>
          <p:nvPr/>
        </p:nvCxnSpPr>
        <p:spPr>
          <a:xfrm flipV="1">
            <a:off x="2110154" y="3661996"/>
            <a:ext cx="996462"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 name="矩形 9"/>
          <p:cNvSpPr/>
          <p:nvPr/>
        </p:nvSpPr>
        <p:spPr>
          <a:xfrm>
            <a:off x="5503986" y="2761996"/>
            <a:ext cx="1800000" cy="180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5904925" y="3001729"/>
            <a:ext cx="998121" cy="1320534"/>
          </a:xfrm>
          <a:custGeom>
            <a:avLst/>
            <a:gdLst>
              <a:gd name="connsiteX0" fmla="*/ 6767 w 998121"/>
              <a:gd name="connsiteY0" fmla="*/ 942283 h 1320534"/>
              <a:gd name="connsiteX1" fmla="*/ 420005 w 998121"/>
              <a:gd name="connsiteY1" fmla="*/ 423537 h 1320534"/>
              <a:gd name="connsiteX2" fmla="*/ 490344 w 998121"/>
              <a:gd name="connsiteY2" fmla="*/ 1506 h 1320534"/>
              <a:gd name="connsiteX3" fmla="*/ 982713 w 998121"/>
              <a:gd name="connsiteY3" fmla="*/ 573006 h 1320534"/>
              <a:gd name="connsiteX4" fmla="*/ 798074 w 998121"/>
              <a:gd name="connsiteY4" fmla="*/ 1311560 h 1320534"/>
              <a:gd name="connsiteX5" fmla="*/ 6767 w 998121"/>
              <a:gd name="connsiteY5" fmla="*/ 942283 h 132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121" h="1320534">
                <a:moveTo>
                  <a:pt x="6767" y="942283"/>
                </a:moveTo>
                <a:cubicBezTo>
                  <a:pt x="-56245" y="794279"/>
                  <a:pt x="339409" y="580333"/>
                  <a:pt x="420005" y="423537"/>
                </a:cubicBezTo>
                <a:cubicBezTo>
                  <a:pt x="500601" y="266741"/>
                  <a:pt x="396559" y="-23405"/>
                  <a:pt x="490344" y="1506"/>
                </a:cubicBezTo>
                <a:cubicBezTo>
                  <a:pt x="584129" y="26417"/>
                  <a:pt x="931425" y="354664"/>
                  <a:pt x="982713" y="573006"/>
                </a:cubicBezTo>
                <a:cubicBezTo>
                  <a:pt x="1034001" y="791348"/>
                  <a:pt x="953405" y="1248548"/>
                  <a:pt x="798074" y="1311560"/>
                </a:cubicBezTo>
                <a:cubicBezTo>
                  <a:pt x="642743" y="1374572"/>
                  <a:pt x="69779" y="1090287"/>
                  <a:pt x="6767" y="942283"/>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a:stCxn id="6" idx="3"/>
            <a:endCxn id="10" idx="1"/>
          </p:cNvCxnSpPr>
          <p:nvPr/>
        </p:nvCxnSpPr>
        <p:spPr>
          <a:xfrm>
            <a:off x="4205655" y="3661996"/>
            <a:ext cx="129833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矩形 16"/>
          <p:cNvSpPr/>
          <p:nvPr/>
        </p:nvSpPr>
        <p:spPr>
          <a:xfrm>
            <a:off x="8461133" y="2761996"/>
            <a:ext cx="1800000" cy="180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8862072" y="3001729"/>
            <a:ext cx="998121" cy="1320534"/>
          </a:xfrm>
          <a:custGeom>
            <a:avLst/>
            <a:gdLst>
              <a:gd name="connsiteX0" fmla="*/ 6767 w 998121"/>
              <a:gd name="connsiteY0" fmla="*/ 942283 h 1320534"/>
              <a:gd name="connsiteX1" fmla="*/ 420005 w 998121"/>
              <a:gd name="connsiteY1" fmla="*/ 423537 h 1320534"/>
              <a:gd name="connsiteX2" fmla="*/ 490344 w 998121"/>
              <a:gd name="connsiteY2" fmla="*/ 1506 h 1320534"/>
              <a:gd name="connsiteX3" fmla="*/ 982713 w 998121"/>
              <a:gd name="connsiteY3" fmla="*/ 573006 h 1320534"/>
              <a:gd name="connsiteX4" fmla="*/ 798074 w 998121"/>
              <a:gd name="connsiteY4" fmla="*/ 1311560 h 1320534"/>
              <a:gd name="connsiteX5" fmla="*/ 6767 w 998121"/>
              <a:gd name="connsiteY5" fmla="*/ 942283 h 132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121" h="1320534">
                <a:moveTo>
                  <a:pt x="6767" y="942283"/>
                </a:moveTo>
                <a:cubicBezTo>
                  <a:pt x="-56245" y="794279"/>
                  <a:pt x="339409" y="580333"/>
                  <a:pt x="420005" y="423537"/>
                </a:cubicBezTo>
                <a:cubicBezTo>
                  <a:pt x="500601" y="266741"/>
                  <a:pt x="396559" y="-23405"/>
                  <a:pt x="490344" y="1506"/>
                </a:cubicBezTo>
                <a:cubicBezTo>
                  <a:pt x="584129" y="26417"/>
                  <a:pt x="931425" y="354664"/>
                  <a:pt x="982713" y="573006"/>
                </a:cubicBezTo>
                <a:cubicBezTo>
                  <a:pt x="1034001" y="791348"/>
                  <a:pt x="953405" y="1248548"/>
                  <a:pt x="798074" y="1311560"/>
                </a:cubicBezTo>
                <a:cubicBezTo>
                  <a:pt x="642743" y="1374572"/>
                  <a:pt x="69779" y="1090287"/>
                  <a:pt x="6767" y="942283"/>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0" idx="3"/>
            <a:endCxn id="17" idx="1"/>
          </p:cNvCxnSpPr>
          <p:nvPr/>
        </p:nvCxnSpPr>
        <p:spPr>
          <a:xfrm>
            <a:off x="7303986" y="3661996"/>
            <a:ext cx="115714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707781" y="4327503"/>
            <a:ext cx="1749670"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随机噪声分布</a:t>
            </a:r>
            <a:r>
              <a:rPr lang="en-US" altLang="zh-CN" dirty="0">
                <a:latin typeface="Times New Roman" panose="02020603050405020304" pitchFamily="18" charset="0"/>
                <a:ea typeface="宋体" panose="02010600030101010101" pitchFamily="2" charset="-122"/>
                <a:cs typeface="Times New Roman" panose="02020603050405020304" pitchFamily="18" charset="0"/>
              </a:rPr>
              <a:t>Z</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p:cNvSpPr txBox="1"/>
          <p:nvPr/>
        </p:nvSpPr>
        <p:spPr>
          <a:xfrm>
            <a:off x="2905125" y="5180818"/>
            <a:ext cx="1502019" cy="646331"/>
          </a:xfrm>
          <a:prstGeom prst="rect">
            <a:avLst/>
          </a:prstGeom>
          <a:noFill/>
        </p:spPr>
        <p:txBody>
          <a:bodyPr wrap="square" rtlCol="0">
            <a:spAutoFit/>
          </a:bodyPr>
          <a:lstStyle/>
          <a:p>
            <a:pPr algn="ctr"/>
            <a:r>
              <a:rPr lang="zh-CN" altLang="en-US" dirty="0" smtClean="0">
                <a:latin typeface="宋体" panose="02010600030101010101" pitchFamily="2" charset="-122"/>
                <a:ea typeface="宋体" panose="02010600030101010101" pitchFamily="2" charset="-122"/>
              </a:rPr>
              <a:t>神经网络</a:t>
            </a:r>
            <a:endParaRPr lang="en-US" altLang="zh-CN" dirty="0" smtClean="0">
              <a:latin typeface="宋体" panose="02010600030101010101" pitchFamily="2" charset="-122"/>
              <a:ea typeface="宋体" panose="02010600030101010101" pitchFamily="2" charset="-122"/>
            </a:endParaRPr>
          </a:p>
          <a:p>
            <a:pPr algn="ct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G</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z</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x</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文本框 22"/>
          <p:cNvSpPr txBox="1"/>
          <p:nvPr/>
        </p:nvSpPr>
        <p:spPr>
          <a:xfrm>
            <a:off x="5853732" y="4956068"/>
            <a:ext cx="1100505"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生成分布</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4" name="图片 23"/>
          <p:cNvPicPr>
            <a:picLocks noChangeAspect="1"/>
          </p:cNvPicPr>
          <p:nvPr/>
        </p:nvPicPr>
        <p:blipFill>
          <a:blip r:embed="rId2"/>
          <a:stretch>
            <a:fillRect/>
          </a:stretch>
        </p:blipFill>
        <p:spPr>
          <a:xfrm>
            <a:off x="5821003" y="5325400"/>
            <a:ext cx="1165961" cy="487722"/>
          </a:xfrm>
          <a:prstGeom prst="rect">
            <a:avLst/>
          </a:prstGeom>
        </p:spPr>
      </p:pic>
      <p:sp>
        <p:nvSpPr>
          <p:cNvPr id="25" name="文本框 24"/>
          <p:cNvSpPr txBox="1"/>
          <p:nvPr/>
        </p:nvSpPr>
        <p:spPr>
          <a:xfrm>
            <a:off x="8933971" y="4956068"/>
            <a:ext cx="110050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真实</a:t>
            </a:r>
            <a:r>
              <a:rPr lang="zh-CN" altLang="en-US" dirty="0" smtClean="0">
                <a:latin typeface="宋体" panose="02010600030101010101" pitchFamily="2" charset="-122"/>
                <a:ea typeface="宋体" panose="02010600030101010101" pitchFamily="2" charset="-122"/>
              </a:rPr>
              <a:t>分布</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6" name="图片 25"/>
          <p:cNvPicPr>
            <a:picLocks noChangeAspect="1"/>
          </p:cNvPicPr>
          <p:nvPr/>
        </p:nvPicPr>
        <p:blipFill>
          <a:blip r:embed="rId3"/>
          <a:stretch>
            <a:fillRect/>
          </a:stretch>
        </p:blipFill>
        <p:spPr>
          <a:xfrm>
            <a:off x="8933971" y="5298727"/>
            <a:ext cx="1234547" cy="541067"/>
          </a:xfrm>
          <a:prstGeom prst="rect">
            <a:avLst/>
          </a:prstGeom>
        </p:spPr>
      </p:pic>
      <p:sp>
        <p:nvSpPr>
          <p:cNvPr id="28" name="云形标注 27"/>
          <p:cNvSpPr/>
          <p:nvPr/>
        </p:nvSpPr>
        <p:spPr>
          <a:xfrm>
            <a:off x="3773018" y="1274408"/>
            <a:ext cx="2392715" cy="148333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宋体" panose="02010600030101010101" pitchFamily="2" charset="-122"/>
                <a:ea typeface="宋体" panose="02010600030101010101" pitchFamily="2" charset="-122"/>
              </a:rPr>
              <a:t>很难学习到真正好的参数</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3585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p:nvPr>
        </p:nvSpPr>
        <p:spPr>
          <a:xfrm>
            <a:off x="3143250" y="1700213"/>
            <a:ext cx="5791200" cy="1143000"/>
          </a:xfrm>
        </p:spPr>
        <p:txBody>
          <a:bodyPr>
            <a:prstTxWarp prst="textNoShape">
              <a:avLst/>
            </a:prstTxWarp>
          </a:bodyPr>
          <a:lstStyle/>
          <a:p>
            <a:pPr eaLnBrk="1" hangingPunct="1"/>
            <a:r>
              <a:rPr lang="zh-CN" altLang="zh-CN" smtClean="0">
                <a:latin typeface="宋体" panose="02010600030101010101" pitchFamily="2" charset="-122"/>
                <a:ea typeface="宋体" panose="02010600030101010101" pitchFamily="2" charset="-122"/>
              </a:rPr>
              <a:t>抽样类型</a:t>
            </a:r>
          </a:p>
        </p:txBody>
      </p:sp>
      <p:sp>
        <p:nvSpPr>
          <p:cNvPr id="9218" name="Rectangle 3"/>
          <p:cNvSpPr>
            <a:spLocks noGrp="1" noChangeArrowheads="1"/>
          </p:cNvSpPr>
          <p:nvPr>
            <p:ph type="subTitle" idx="1"/>
          </p:nvPr>
        </p:nvSpPr>
        <p:spPr>
          <a:xfrm>
            <a:off x="2266951" y="3573464"/>
            <a:ext cx="7745413" cy="2695575"/>
          </a:xfrm>
        </p:spPr>
        <p:txBody>
          <a:bodyPr/>
          <a:lstStyle/>
          <a:p>
            <a:pPr algn="l" eaLnBrk="1" hangingPunct="1"/>
            <a:r>
              <a:rPr lang="en-US" altLang="zh-CN" smtClean="0">
                <a:latin typeface="宋体" panose="02010600030101010101" pitchFamily="2" charset="-122"/>
                <a:ea typeface="宋体" panose="02010600030101010101" pitchFamily="2" charset="-122"/>
              </a:rPr>
              <a:t>1.简单随机采样（sample random sampling）</a:t>
            </a:r>
          </a:p>
          <a:p>
            <a:pPr algn="l" eaLnBrk="1" hangingPunct="1"/>
            <a:r>
              <a:rPr lang="en-US" altLang="zh-CN" smtClean="0">
                <a:latin typeface="宋体" panose="02010600030101010101" pitchFamily="2" charset="-122"/>
                <a:ea typeface="宋体" panose="02010600030101010101" pitchFamily="2" charset="-122"/>
              </a:rPr>
              <a:t>2.系统采样（systematic sampling）</a:t>
            </a:r>
          </a:p>
          <a:p>
            <a:pPr algn="l" eaLnBrk="1" hangingPunct="1"/>
            <a:r>
              <a:rPr lang="en-US" altLang="zh-CN" smtClean="0">
                <a:latin typeface="宋体" panose="02010600030101010101" pitchFamily="2" charset="-122"/>
                <a:ea typeface="宋体" panose="02010600030101010101" pitchFamily="2" charset="-122"/>
              </a:rPr>
              <a:t>3.分层采样（stratified sampling）</a:t>
            </a:r>
          </a:p>
          <a:p>
            <a:pPr algn="l" eaLnBrk="1" hangingPunct="1"/>
            <a:r>
              <a:rPr lang="en-US" altLang="zh-CN" smtClean="0">
                <a:latin typeface="宋体" panose="02010600030101010101" pitchFamily="2" charset="-122"/>
                <a:ea typeface="宋体" panose="02010600030101010101" pitchFamily="2" charset="-122"/>
              </a:rPr>
              <a:t>4.整群采样（cluster sampling）</a:t>
            </a:r>
          </a:p>
          <a:p>
            <a:pPr algn="l" eaLnBrk="1" hangingPunct="1"/>
            <a:r>
              <a:rPr lang="en-US" altLang="zh-CN" smtClean="0">
                <a:latin typeface="宋体" panose="02010600030101010101" pitchFamily="2" charset="-122"/>
                <a:ea typeface="宋体" panose="02010600030101010101" pitchFamily="2" charset="-122"/>
              </a:rPr>
              <a:t>5.</a:t>
            </a:r>
            <a:r>
              <a:rPr lang="zh-CN" altLang="en-US" smtClean="0">
                <a:latin typeface="宋体" panose="02010600030101010101" pitchFamily="2" charset="-122"/>
                <a:ea typeface="宋体" panose="02010600030101010101" pitchFamily="2" charset="-122"/>
              </a:rPr>
              <a:t>图像采样（</a:t>
            </a:r>
            <a:r>
              <a:rPr lang="en-US" altLang="zh-CN" smtClean="0">
                <a:latin typeface="宋体" panose="02010600030101010101" pitchFamily="2" charset="-122"/>
                <a:ea typeface="宋体" panose="02010600030101010101" pitchFamily="2" charset="-122"/>
              </a:rPr>
              <a:t>image sampling)</a:t>
            </a:r>
          </a:p>
        </p:txBody>
      </p:sp>
    </p:spTree>
    <p:extLst>
      <p:ext uri="{BB962C8B-B14F-4D97-AF65-F5344CB8AC3E}">
        <p14:creationId xmlns:p14="http://schemas.microsoft.com/office/powerpoint/2010/main" val="3421489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生成</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式对抗网络的提出</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19" name="矩形 18"/>
          <p:cNvSpPr/>
          <p:nvPr/>
        </p:nvSpPr>
        <p:spPr>
          <a:xfrm>
            <a:off x="1037492" y="2356339"/>
            <a:ext cx="1099039" cy="9759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800" b="1" dirty="0" smtClean="0">
                <a:latin typeface="Times New Roman" panose="02020603050405020304" pitchFamily="18" charset="0"/>
                <a:cs typeface="Times New Roman" panose="02020603050405020304" pitchFamily="18" charset="0"/>
              </a:rPr>
              <a:t>Z</a:t>
            </a:r>
            <a:endParaRPr lang="zh-CN" altLang="en-US" sz="2800" b="1" dirty="0">
              <a:latin typeface="Times New Roman" panose="02020603050405020304" pitchFamily="18" charset="0"/>
              <a:cs typeface="Times New Roman" panose="02020603050405020304" pitchFamily="18" charset="0"/>
            </a:endParaRPr>
          </a:p>
        </p:txBody>
      </p:sp>
      <p:sp>
        <p:nvSpPr>
          <p:cNvPr id="20" name="矩形 19"/>
          <p:cNvSpPr/>
          <p:nvPr/>
        </p:nvSpPr>
        <p:spPr>
          <a:xfrm>
            <a:off x="3132992" y="2020033"/>
            <a:ext cx="1099039" cy="1648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G</a:t>
            </a:r>
            <a:endParaRPr lang="zh-CN" altLang="en-US" sz="2800" b="1" dirty="0">
              <a:latin typeface="Times New Roman" panose="02020603050405020304" pitchFamily="18" charset="0"/>
              <a:cs typeface="Times New Roman" panose="02020603050405020304" pitchFamily="18" charset="0"/>
            </a:endParaRPr>
          </a:p>
        </p:txBody>
      </p:sp>
      <p:cxnSp>
        <p:nvCxnSpPr>
          <p:cNvPr id="21" name="直接箭头连接符 20"/>
          <p:cNvCxnSpPr>
            <a:stCxn id="19" idx="3"/>
            <a:endCxn id="20" idx="1"/>
          </p:cNvCxnSpPr>
          <p:nvPr/>
        </p:nvCxnSpPr>
        <p:spPr>
          <a:xfrm flipV="1">
            <a:off x="2136531" y="2844312"/>
            <a:ext cx="99646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2" name="矩形 21"/>
          <p:cNvSpPr/>
          <p:nvPr/>
        </p:nvSpPr>
        <p:spPr>
          <a:xfrm>
            <a:off x="5530363" y="1944312"/>
            <a:ext cx="1800000" cy="180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5931302" y="2184045"/>
            <a:ext cx="998121" cy="1320534"/>
          </a:xfrm>
          <a:custGeom>
            <a:avLst/>
            <a:gdLst>
              <a:gd name="connsiteX0" fmla="*/ 6767 w 998121"/>
              <a:gd name="connsiteY0" fmla="*/ 942283 h 1320534"/>
              <a:gd name="connsiteX1" fmla="*/ 420005 w 998121"/>
              <a:gd name="connsiteY1" fmla="*/ 423537 h 1320534"/>
              <a:gd name="connsiteX2" fmla="*/ 490344 w 998121"/>
              <a:gd name="connsiteY2" fmla="*/ 1506 h 1320534"/>
              <a:gd name="connsiteX3" fmla="*/ 982713 w 998121"/>
              <a:gd name="connsiteY3" fmla="*/ 573006 h 1320534"/>
              <a:gd name="connsiteX4" fmla="*/ 798074 w 998121"/>
              <a:gd name="connsiteY4" fmla="*/ 1311560 h 1320534"/>
              <a:gd name="connsiteX5" fmla="*/ 6767 w 998121"/>
              <a:gd name="connsiteY5" fmla="*/ 942283 h 132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121" h="1320534">
                <a:moveTo>
                  <a:pt x="6767" y="942283"/>
                </a:moveTo>
                <a:cubicBezTo>
                  <a:pt x="-56245" y="794279"/>
                  <a:pt x="339409" y="580333"/>
                  <a:pt x="420005" y="423537"/>
                </a:cubicBezTo>
                <a:cubicBezTo>
                  <a:pt x="500601" y="266741"/>
                  <a:pt x="396559" y="-23405"/>
                  <a:pt x="490344" y="1506"/>
                </a:cubicBezTo>
                <a:cubicBezTo>
                  <a:pt x="584129" y="26417"/>
                  <a:pt x="931425" y="354664"/>
                  <a:pt x="982713" y="573006"/>
                </a:cubicBezTo>
                <a:cubicBezTo>
                  <a:pt x="1034001" y="791348"/>
                  <a:pt x="953405" y="1248548"/>
                  <a:pt x="798074" y="1311560"/>
                </a:cubicBezTo>
                <a:cubicBezTo>
                  <a:pt x="642743" y="1374572"/>
                  <a:pt x="69779" y="1090287"/>
                  <a:pt x="6767" y="942283"/>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a:stCxn id="20" idx="3"/>
            <a:endCxn id="22" idx="1"/>
          </p:cNvCxnSpPr>
          <p:nvPr/>
        </p:nvCxnSpPr>
        <p:spPr>
          <a:xfrm>
            <a:off x="4232031" y="2844312"/>
            <a:ext cx="129833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5" name="矩形 24"/>
          <p:cNvSpPr/>
          <p:nvPr/>
        </p:nvSpPr>
        <p:spPr>
          <a:xfrm>
            <a:off x="8487510" y="1944312"/>
            <a:ext cx="1800000" cy="180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8888449" y="2184045"/>
            <a:ext cx="998121" cy="1320534"/>
          </a:xfrm>
          <a:custGeom>
            <a:avLst/>
            <a:gdLst>
              <a:gd name="connsiteX0" fmla="*/ 6767 w 998121"/>
              <a:gd name="connsiteY0" fmla="*/ 942283 h 1320534"/>
              <a:gd name="connsiteX1" fmla="*/ 420005 w 998121"/>
              <a:gd name="connsiteY1" fmla="*/ 423537 h 1320534"/>
              <a:gd name="connsiteX2" fmla="*/ 490344 w 998121"/>
              <a:gd name="connsiteY2" fmla="*/ 1506 h 1320534"/>
              <a:gd name="connsiteX3" fmla="*/ 982713 w 998121"/>
              <a:gd name="connsiteY3" fmla="*/ 573006 h 1320534"/>
              <a:gd name="connsiteX4" fmla="*/ 798074 w 998121"/>
              <a:gd name="connsiteY4" fmla="*/ 1311560 h 1320534"/>
              <a:gd name="connsiteX5" fmla="*/ 6767 w 998121"/>
              <a:gd name="connsiteY5" fmla="*/ 942283 h 132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121" h="1320534">
                <a:moveTo>
                  <a:pt x="6767" y="942283"/>
                </a:moveTo>
                <a:cubicBezTo>
                  <a:pt x="-56245" y="794279"/>
                  <a:pt x="339409" y="580333"/>
                  <a:pt x="420005" y="423537"/>
                </a:cubicBezTo>
                <a:cubicBezTo>
                  <a:pt x="500601" y="266741"/>
                  <a:pt x="396559" y="-23405"/>
                  <a:pt x="490344" y="1506"/>
                </a:cubicBezTo>
                <a:cubicBezTo>
                  <a:pt x="584129" y="26417"/>
                  <a:pt x="931425" y="354664"/>
                  <a:pt x="982713" y="573006"/>
                </a:cubicBezTo>
                <a:cubicBezTo>
                  <a:pt x="1034001" y="791348"/>
                  <a:pt x="953405" y="1248548"/>
                  <a:pt x="798074" y="1311560"/>
                </a:cubicBezTo>
                <a:cubicBezTo>
                  <a:pt x="642743" y="1374572"/>
                  <a:pt x="69779" y="1090287"/>
                  <a:pt x="6767" y="942283"/>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22" idx="3"/>
            <a:endCxn id="25" idx="1"/>
          </p:cNvCxnSpPr>
          <p:nvPr/>
        </p:nvCxnSpPr>
        <p:spPr>
          <a:xfrm>
            <a:off x="7330363" y="2844312"/>
            <a:ext cx="115714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31" name="图片 30"/>
          <p:cNvPicPr>
            <a:picLocks noChangeAspect="1"/>
          </p:cNvPicPr>
          <p:nvPr/>
        </p:nvPicPr>
        <p:blipFill>
          <a:blip r:embed="rId2"/>
          <a:stretch>
            <a:fillRect/>
          </a:stretch>
        </p:blipFill>
        <p:spPr>
          <a:xfrm>
            <a:off x="5847381" y="1442699"/>
            <a:ext cx="1165961" cy="487722"/>
          </a:xfrm>
          <a:prstGeom prst="rect">
            <a:avLst/>
          </a:prstGeom>
        </p:spPr>
      </p:pic>
      <p:pic>
        <p:nvPicPr>
          <p:cNvPr id="33" name="图片 32"/>
          <p:cNvPicPr>
            <a:picLocks noChangeAspect="1"/>
          </p:cNvPicPr>
          <p:nvPr/>
        </p:nvPicPr>
        <p:blipFill>
          <a:blip r:embed="rId3"/>
          <a:stretch>
            <a:fillRect/>
          </a:stretch>
        </p:blipFill>
        <p:spPr>
          <a:xfrm>
            <a:off x="8888449" y="1283378"/>
            <a:ext cx="1234547" cy="541067"/>
          </a:xfrm>
          <a:prstGeom prst="rect">
            <a:avLst/>
          </a:prstGeom>
        </p:spPr>
      </p:pic>
      <p:sp>
        <p:nvSpPr>
          <p:cNvPr id="34" name="文本框 33"/>
          <p:cNvSpPr txBox="1"/>
          <p:nvPr/>
        </p:nvSpPr>
        <p:spPr>
          <a:xfrm>
            <a:off x="2780421" y="1400311"/>
            <a:ext cx="1749670" cy="646331"/>
          </a:xfrm>
          <a:prstGeom prst="rect">
            <a:avLst/>
          </a:prstGeom>
          <a:noFill/>
        </p:spPr>
        <p:txBody>
          <a:bodyPr wrap="square" rtlCol="0">
            <a:spAutoFit/>
          </a:bodyPr>
          <a:lstStyle/>
          <a:p>
            <a:pPr algn="ctr"/>
            <a:r>
              <a:rPr lang="zh-CN" altLang="en-US" dirty="0" smtClean="0">
                <a:latin typeface="宋体" panose="02010600030101010101" pitchFamily="2" charset="-122"/>
                <a:ea typeface="宋体" panose="02010600030101010101" pitchFamily="2" charset="-122"/>
                <a:cs typeface="Times New Roman" panose="02020603050405020304" pitchFamily="18" charset="0"/>
              </a:rPr>
              <a:t>生成模型</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algn="ct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Generator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矩形 40"/>
          <p:cNvSpPr/>
          <p:nvPr/>
        </p:nvSpPr>
        <p:spPr>
          <a:xfrm>
            <a:off x="3132992" y="4350680"/>
            <a:ext cx="1099039" cy="1648558"/>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800" b="1" dirty="0" smtClean="0">
                <a:latin typeface="Times New Roman" panose="02020603050405020304" pitchFamily="18" charset="0"/>
                <a:cs typeface="Times New Roman" panose="02020603050405020304" pitchFamily="18" charset="0"/>
              </a:rPr>
              <a:t>D</a:t>
            </a:r>
            <a:endParaRPr lang="zh-CN" altLang="en-US" sz="2800" b="1" dirty="0">
              <a:latin typeface="Times New Roman" panose="02020603050405020304" pitchFamily="18" charset="0"/>
              <a:cs typeface="Times New Roman" panose="02020603050405020304" pitchFamily="18" charset="0"/>
            </a:endParaRPr>
          </a:p>
        </p:txBody>
      </p:sp>
      <p:sp>
        <p:nvSpPr>
          <p:cNvPr id="42" name="文本框 41"/>
          <p:cNvSpPr txBox="1"/>
          <p:nvPr/>
        </p:nvSpPr>
        <p:spPr>
          <a:xfrm>
            <a:off x="4181633" y="5352907"/>
            <a:ext cx="1749670" cy="646331"/>
          </a:xfrm>
          <a:prstGeom prst="rect">
            <a:avLst/>
          </a:prstGeom>
          <a:noFill/>
        </p:spPr>
        <p:txBody>
          <a:bodyPr wrap="square" rtlCol="0">
            <a:spAutoFit/>
          </a:bodyPr>
          <a:lstStyle/>
          <a:p>
            <a:pPr algn="ctr"/>
            <a:r>
              <a:rPr lang="zh-CN" altLang="en-US" dirty="0" smtClean="0">
                <a:latin typeface="宋体" panose="02010600030101010101" pitchFamily="2" charset="-122"/>
                <a:ea typeface="宋体" panose="02010600030101010101" pitchFamily="2" charset="-122"/>
                <a:cs typeface="Times New Roman" panose="02020603050405020304" pitchFamily="18" charset="0"/>
              </a:rPr>
              <a:t>判别模型</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algn="ct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Discriminator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3" name="直接箭头连接符 42"/>
          <p:cNvCxnSpPr/>
          <p:nvPr/>
        </p:nvCxnSpPr>
        <p:spPr>
          <a:xfrm>
            <a:off x="3437794" y="3668591"/>
            <a:ext cx="1" cy="68208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p:nvPr/>
        </p:nvCxnSpPr>
        <p:spPr>
          <a:xfrm flipV="1">
            <a:off x="3903786" y="3677382"/>
            <a:ext cx="0" cy="67329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6101862" y="4035669"/>
            <a:ext cx="5251938" cy="2031325"/>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对抗任务：</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Generator</a:t>
            </a:r>
            <a:r>
              <a:rPr lang="zh-CN" altLang="en-US" dirty="0" smtClean="0">
                <a:latin typeface="宋体" panose="02010600030101010101" pitchFamily="2" charset="-122"/>
                <a:ea typeface="宋体" panose="02010600030101010101" pitchFamily="2" charset="-122"/>
              </a:rPr>
              <a:t>：找到一个函数（注意这里是函数不一定是</a:t>
            </a:r>
            <a:r>
              <a:rPr lang="en-US" altLang="zh-CN" dirty="0" smtClean="0">
                <a:latin typeface="宋体" panose="02010600030101010101" pitchFamily="2" charset="-122"/>
                <a:ea typeface="宋体" panose="02010600030101010101" pitchFamily="2" charset="-122"/>
              </a:rPr>
              <a:t>NN</a:t>
            </a:r>
            <a:r>
              <a:rPr lang="zh-CN" altLang="en-US" dirty="0" smtClean="0">
                <a:latin typeface="宋体" panose="02010600030101010101" pitchFamily="2" charset="-122"/>
                <a:ea typeface="宋体" panose="02010600030101010101" pitchFamily="2" charset="-122"/>
              </a:rPr>
              <a:t>）去尽可能将输入的噪音转化为生成分布使得与真实分布相同</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Discriminator</a:t>
            </a:r>
            <a:r>
              <a:rPr lang="zh-CN" altLang="en-US" dirty="0" smtClean="0">
                <a:latin typeface="宋体" panose="02010600030101010101" pitchFamily="2" charset="-122"/>
                <a:ea typeface="宋体" panose="02010600030101010101" pitchFamily="2" charset="-122"/>
              </a:rPr>
              <a:t>：尽可能地判别出哪些数据是生成分布的数据，哪些数据是真实分布的数据</a:t>
            </a:r>
            <a:endParaRPr lang="zh-CN" altLang="en-US" dirty="0">
              <a:latin typeface="宋体" panose="02010600030101010101" pitchFamily="2" charset="-122"/>
              <a:ea typeface="宋体" panose="02010600030101010101" pitchFamily="2" charset="-122"/>
            </a:endParaRPr>
          </a:p>
        </p:txBody>
      </p:sp>
      <p:sp>
        <p:nvSpPr>
          <p:cNvPr id="51" name="文本框 50"/>
          <p:cNvSpPr txBox="1"/>
          <p:nvPr/>
        </p:nvSpPr>
        <p:spPr>
          <a:xfrm>
            <a:off x="3682511" y="3867776"/>
            <a:ext cx="1151299" cy="369332"/>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cs typeface="Times New Roman" panose="02020603050405020304" pitchFamily="18" charset="0"/>
              </a:rPr>
              <a:t>对抗</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007906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具体的数学表示</a:t>
            </a:r>
            <a:endParaRPr lang="zh-CN" altLang="en-US" dirty="0"/>
          </a:p>
        </p:txBody>
      </p:sp>
      <p:sp>
        <p:nvSpPr>
          <p:cNvPr id="3" name="内容占位符 2"/>
          <p:cNvSpPr>
            <a:spLocks noGrp="1"/>
          </p:cNvSpPr>
          <p:nvPr>
            <p:ph idx="1"/>
          </p:nvPr>
        </p:nvSpPr>
        <p:spPr>
          <a:xfrm>
            <a:off x="838200" y="1825625"/>
            <a:ext cx="4018181" cy="3265121"/>
          </a:xfrm>
          <a:ln>
            <a:solidFill>
              <a:schemeClr val="tx1"/>
            </a:solidFill>
          </a:ln>
        </p:spPr>
        <p:txBody>
          <a:bodyPr/>
          <a:lstStyle/>
          <a:p>
            <a:pPr marL="0" indent="0">
              <a:buNone/>
            </a:pPr>
            <a:r>
              <a:rPr lang="zh-CN" altLang="en-US" sz="2000" dirty="0" smtClean="0">
                <a:latin typeface="宋体" panose="02010600030101010101" pitchFamily="2" charset="-122"/>
                <a:ea typeface="宋体" panose="02010600030101010101" pitchFamily="2" charset="-122"/>
              </a:rPr>
              <a:t>生成器</a:t>
            </a:r>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smtClean="0">
                <a:latin typeface="Times New Roman" panose="02020603050405020304" pitchFamily="18" charset="0"/>
                <a:cs typeface="Times New Roman" panose="02020603050405020304" pitchFamily="18" charset="0"/>
              </a:rPr>
              <a:t>Input</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marL="0" indent="0">
              <a:buNone/>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随机噪音</a:t>
            </a:r>
            <a:r>
              <a:rPr lang="en-US" altLang="zh-CN" sz="2000" dirty="0" smtClean="0">
                <a:latin typeface="宋体" panose="02010600030101010101" pitchFamily="2" charset="-122"/>
                <a:ea typeface="宋体" panose="02010600030101010101" pitchFamily="2" charset="-122"/>
                <a:cs typeface="Times New Roman" panose="02020603050405020304" pitchFamily="18" charset="0"/>
              </a:rPr>
              <a:t>Z</a:t>
            </a:r>
          </a:p>
          <a:p>
            <a:pPr marL="0" indent="0">
              <a:buNone/>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（取自于一个噪音先验分布      ）</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zh-CN" altLang="en-US" sz="2000" dirty="0">
                <a:latin typeface="宋体" panose="02010600030101010101" pitchFamily="2" charset="-122"/>
                <a:ea typeface="宋体" panose="02010600030101010101" pitchFamily="2" charset="-122"/>
                <a:cs typeface="Times New Roman" panose="02020603050405020304" pitchFamily="18" charset="0"/>
              </a:rPr>
              <a:t>一</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个生成器的概率分布</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smtClean="0">
                <a:latin typeface="Times New Roman" panose="02020603050405020304" pitchFamily="18" charset="0"/>
                <a:cs typeface="Times New Roman" panose="02020603050405020304" pitchFamily="18" charset="0"/>
              </a:rPr>
              <a:t>Output:</a:t>
            </a:r>
          </a:p>
          <a:p>
            <a:pPr marL="0" indent="0">
              <a:buNone/>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生成的图像</a:t>
            </a:r>
            <a:r>
              <a:rPr lang="en-US" altLang="zh-CN" sz="2000" dirty="0">
                <a:latin typeface="Times New Roman" panose="02020603050405020304" pitchFamily="18" charset="0"/>
                <a:cs typeface="Times New Roman" panose="02020603050405020304" pitchFamily="18" charset="0"/>
              </a:rPr>
              <a:t>X</a:t>
            </a: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zh-CN" altLang="en-US" dirty="0"/>
          </a:p>
        </p:txBody>
      </p:sp>
      <p:pic>
        <p:nvPicPr>
          <p:cNvPr id="5" name="图片 4"/>
          <p:cNvPicPr>
            <a:picLocks noChangeAspect="1"/>
          </p:cNvPicPr>
          <p:nvPr/>
        </p:nvPicPr>
        <p:blipFill>
          <a:blip r:embed="rId2"/>
          <a:stretch>
            <a:fillRect/>
          </a:stretch>
        </p:blipFill>
        <p:spPr>
          <a:xfrm>
            <a:off x="3958744" y="3034784"/>
            <a:ext cx="795242" cy="340035"/>
          </a:xfrm>
          <a:prstGeom prst="rect">
            <a:avLst/>
          </a:prstGeom>
        </p:spPr>
      </p:pic>
      <p:pic>
        <p:nvPicPr>
          <p:cNvPr id="6" name="图片 5"/>
          <p:cNvPicPr>
            <a:picLocks noChangeAspect="1"/>
          </p:cNvPicPr>
          <p:nvPr/>
        </p:nvPicPr>
        <p:blipFill>
          <a:blip r:embed="rId3"/>
          <a:stretch>
            <a:fillRect/>
          </a:stretch>
        </p:blipFill>
        <p:spPr>
          <a:xfrm>
            <a:off x="3536612" y="3509756"/>
            <a:ext cx="521054" cy="320648"/>
          </a:xfrm>
          <a:prstGeom prst="rect">
            <a:avLst/>
          </a:prstGeom>
        </p:spPr>
      </p:pic>
      <p:sp>
        <p:nvSpPr>
          <p:cNvPr id="7" name="内容占位符 2"/>
          <p:cNvSpPr txBox="1">
            <a:spLocks/>
          </p:cNvSpPr>
          <p:nvPr/>
        </p:nvSpPr>
        <p:spPr>
          <a:xfrm>
            <a:off x="6594231" y="1825625"/>
            <a:ext cx="4759569" cy="3265121"/>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判别器</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Arial" panose="020B0604020202020204" pitchFamily="34" charset="0"/>
              <a:buNone/>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Input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Arial" panose="020B0604020202020204" pitchFamily="34" charset="0"/>
              <a:buNone/>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图像</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（真实的和生成的图像）</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Arial" panose="020B0604020202020204" pitchFamily="34" charset="0"/>
              <a:buNone/>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Arial" panose="020B0604020202020204" pitchFamily="34" charset="0"/>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Arial" panose="020B0604020202020204" pitchFamily="34" charset="0"/>
              <a:buNone/>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Arial" panose="020B0604020202020204" pitchFamily="34" charset="0"/>
              <a:buNone/>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Output:</a:t>
            </a:r>
          </a:p>
          <a:p>
            <a:pPr marL="0" indent="0">
              <a:buFont typeface="Arial" panose="020B0604020202020204" pitchFamily="34" charset="0"/>
              <a:buNone/>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一个判别结果，标量</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Scalar</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p:cNvPicPr>
            <a:picLocks noChangeAspect="1"/>
          </p:cNvPicPr>
          <p:nvPr/>
        </p:nvPicPr>
        <p:blipFill>
          <a:blip r:embed="rId4"/>
          <a:stretch>
            <a:fillRect/>
          </a:stretch>
        </p:blipFill>
        <p:spPr>
          <a:xfrm>
            <a:off x="3536612" y="5283702"/>
            <a:ext cx="4130398" cy="678239"/>
          </a:xfrm>
          <a:prstGeom prst="rect">
            <a:avLst/>
          </a:prstGeom>
        </p:spPr>
      </p:pic>
      <p:sp>
        <p:nvSpPr>
          <p:cNvPr id="9" name="矩形 8"/>
          <p:cNvSpPr/>
          <p:nvPr/>
        </p:nvSpPr>
        <p:spPr>
          <a:xfrm>
            <a:off x="1409700" y="5283702"/>
            <a:ext cx="1507196" cy="461665"/>
          </a:xfrm>
          <a:prstGeom prst="rect">
            <a:avLst/>
          </a:prstGeom>
        </p:spPr>
        <p:txBody>
          <a:bodyPr wrap="square">
            <a:spAutoFit/>
          </a:bodyPr>
          <a:lstStyle/>
          <a:p>
            <a:r>
              <a:rPr lang="zh-CN" altLang="en-US" sz="2400" dirty="0" smtClean="0">
                <a:latin typeface="宋体" panose="02010600030101010101" pitchFamily="2" charset="-122"/>
                <a:ea typeface="宋体" panose="02010600030101010101" pitchFamily="2" charset="-122"/>
              </a:rPr>
              <a:t>任务：</a:t>
            </a:r>
            <a:endParaRPr lang="zh-CN" altLang="en-US" sz="2400" dirty="0">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5"/>
          <a:stretch>
            <a:fillRect/>
          </a:stretch>
        </p:blipFill>
        <p:spPr>
          <a:xfrm>
            <a:off x="2087495" y="5961941"/>
            <a:ext cx="7468247" cy="609653"/>
          </a:xfrm>
          <a:prstGeom prst="rect">
            <a:avLst/>
          </a:prstGeom>
        </p:spPr>
      </p:pic>
    </p:spTree>
    <p:extLst>
      <p:ext uri="{BB962C8B-B14F-4D97-AF65-F5344CB8AC3E}">
        <p14:creationId xmlns:p14="http://schemas.microsoft.com/office/powerpoint/2010/main" val="40547398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3703666" y="740798"/>
            <a:ext cx="4130398" cy="678239"/>
          </a:xfrm>
          <a:prstGeom prst="rect">
            <a:avLst/>
          </a:prstGeom>
        </p:spPr>
      </p:pic>
      <p:pic>
        <p:nvPicPr>
          <p:cNvPr id="5" name="图片 4"/>
          <p:cNvPicPr>
            <a:picLocks noChangeAspect="1"/>
          </p:cNvPicPr>
          <p:nvPr/>
        </p:nvPicPr>
        <p:blipFill>
          <a:blip r:embed="rId3"/>
          <a:stretch>
            <a:fillRect/>
          </a:stretch>
        </p:blipFill>
        <p:spPr>
          <a:xfrm>
            <a:off x="1965602" y="2479893"/>
            <a:ext cx="8260796" cy="2865368"/>
          </a:xfrm>
          <a:prstGeom prst="rect">
            <a:avLst/>
          </a:prstGeom>
        </p:spPr>
      </p:pic>
      <p:sp>
        <p:nvSpPr>
          <p:cNvPr id="6" name="矩形 5"/>
          <p:cNvSpPr/>
          <p:nvPr/>
        </p:nvSpPr>
        <p:spPr>
          <a:xfrm>
            <a:off x="2246252" y="5630197"/>
            <a:ext cx="5587812"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来源：李宏毅</a:t>
            </a:r>
            <a:r>
              <a:rPr lang="en-US" altLang="zh-CN" dirty="0">
                <a:latin typeface="Times New Roman" panose="02020603050405020304" pitchFamily="18" charset="0"/>
                <a:cs typeface="Times New Roman" panose="02020603050405020304" pitchFamily="18" charset="0"/>
              </a:rPr>
              <a:t>《2017</a:t>
            </a:r>
            <a:r>
              <a:rPr lang="zh-CN" altLang="en-US" dirty="0">
                <a:latin typeface="Times New Roman" panose="02020603050405020304" pitchFamily="18" charset="0"/>
                <a:cs typeface="Times New Roman" panose="02020603050405020304" pitchFamily="18" charset="0"/>
              </a:rPr>
              <a:t>深度学习</a:t>
            </a:r>
            <a:r>
              <a:rPr lang="en-US" altLang="zh-CN" dirty="0">
                <a:latin typeface="Times New Roman" panose="02020603050405020304" pitchFamily="18" charset="0"/>
                <a:cs typeface="Times New Roman" panose="02020603050405020304" pitchFamily="18" charset="0"/>
              </a:rPr>
              <a:t>》GANv11.pdf     </a:t>
            </a:r>
            <a:r>
              <a:rPr lang="en-US" altLang="zh-CN" dirty="0" smtClean="0">
                <a:latin typeface="Times New Roman" panose="02020603050405020304" pitchFamily="18" charset="0"/>
                <a:cs typeface="Times New Roman" panose="02020603050405020304" pitchFamily="18" charset="0"/>
              </a:rPr>
              <a:t>Page27</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816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内容占位符 7"/>
          <p:cNvPicPr>
            <a:picLocks noGrp="1" noChangeAspect="1"/>
          </p:cNvPicPr>
          <p:nvPr>
            <p:ph idx="1"/>
          </p:nvPr>
        </p:nvPicPr>
        <p:blipFill>
          <a:blip r:embed="rId2"/>
          <a:stretch>
            <a:fillRect/>
          </a:stretch>
        </p:blipFill>
        <p:spPr>
          <a:xfrm>
            <a:off x="2297101" y="3180851"/>
            <a:ext cx="7597798" cy="2766300"/>
          </a:xfrm>
          <a:prstGeom prst="rect">
            <a:avLst/>
          </a:prstGeom>
        </p:spPr>
      </p:pic>
      <p:pic>
        <p:nvPicPr>
          <p:cNvPr id="4" name="图片 3"/>
          <p:cNvPicPr>
            <a:picLocks noChangeAspect="1"/>
          </p:cNvPicPr>
          <p:nvPr/>
        </p:nvPicPr>
        <p:blipFill>
          <a:blip r:embed="rId3"/>
          <a:stretch>
            <a:fillRect/>
          </a:stretch>
        </p:blipFill>
        <p:spPr>
          <a:xfrm>
            <a:off x="2150860" y="723079"/>
            <a:ext cx="7468247" cy="609653"/>
          </a:xfrm>
          <a:prstGeom prst="rect">
            <a:avLst/>
          </a:prstGeom>
        </p:spPr>
      </p:pic>
      <p:pic>
        <p:nvPicPr>
          <p:cNvPr id="5" name="图片 4"/>
          <p:cNvPicPr>
            <a:picLocks noChangeAspect="1"/>
          </p:cNvPicPr>
          <p:nvPr/>
        </p:nvPicPr>
        <p:blipFill>
          <a:blip r:embed="rId4"/>
          <a:stretch>
            <a:fillRect/>
          </a:stretch>
        </p:blipFill>
        <p:spPr>
          <a:xfrm>
            <a:off x="934089" y="1825625"/>
            <a:ext cx="4130398" cy="678239"/>
          </a:xfrm>
          <a:prstGeom prst="rect">
            <a:avLst/>
          </a:prstGeom>
        </p:spPr>
      </p:pic>
      <p:sp>
        <p:nvSpPr>
          <p:cNvPr id="7" name="矩形 6"/>
          <p:cNvSpPr/>
          <p:nvPr/>
        </p:nvSpPr>
        <p:spPr>
          <a:xfrm>
            <a:off x="3121269" y="1825625"/>
            <a:ext cx="1925516" cy="680183"/>
          </a:xfrm>
          <a:prstGeom prst="rect">
            <a:avLst/>
          </a:prstGeom>
          <a:no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55077" y="2628900"/>
            <a:ext cx="3028950" cy="369332"/>
          </a:xfrm>
          <a:prstGeom prst="rect">
            <a:avLst/>
          </a:prstGeom>
          <a:noFill/>
        </p:spPr>
        <p:txBody>
          <a:bodyPr wrap="square" rtlCol="0">
            <a:spAutoFit/>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给定一个固定的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G</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3493477" y="5046541"/>
            <a:ext cx="5219700" cy="659668"/>
          </a:xfrm>
          <a:prstGeom prst="rect">
            <a:avLst/>
          </a:prstGeom>
          <a:no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736731" y="5762485"/>
            <a:ext cx="6699738" cy="369332"/>
          </a:xfrm>
          <a:prstGeom prst="rect">
            <a:avLst/>
          </a:prstGeom>
          <a:noFill/>
        </p:spPr>
        <p:txBody>
          <a:bodyPr wrap="square" rtlCol="0">
            <a:spAutoFit/>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这个时候如果</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固定，那么问题就变成了关注框里的部分</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42669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问题转化成了一个很简单的问题：</a:t>
            </a:r>
            <a:endParaRPr lang="en-US" altLang="zh-CN" dirty="0" smtClean="0"/>
          </a:p>
          <a:p>
            <a:pPr marL="0" indent="0">
              <a:buNone/>
            </a:pPr>
            <a:r>
              <a:rPr lang="zh-CN" altLang="en-US" dirty="0" smtClean="0"/>
              <a:t>令</a:t>
            </a:r>
            <a:endParaRPr lang="en-US" altLang="zh-CN" dirty="0" smtClean="0"/>
          </a:p>
          <a:p>
            <a:pPr marL="0" indent="0">
              <a:buNone/>
            </a:pPr>
            <a:endParaRPr lang="en-US" altLang="zh-CN" dirty="0"/>
          </a:p>
          <a:p>
            <a:pPr marL="0" indent="0">
              <a:buNone/>
            </a:pPr>
            <a:endParaRPr lang="en-US" altLang="zh-CN" dirty="0" smtClean="0"/>
          </a:p>
        </p:txBody>
      </p:sp>
      <p:pic>
        <p:nvPicPr>
          <p:cNvPr id="4" name="图片 3"/>
          <p:cNvPicPr>
            <a:picLocks noChangeAspect="1"/>
          </p:cNvPicPr>
          <p:nvPr/>
        </p:nvPicPr>
        <p:blipFill>
          <a:blip r:embed="rId2"/>
          <a:stretch>
            <a:fillRect/>
          </a:stretch>
        </p:blipFill>
        <p:spPr>
          <a:xfrm>
            <a:off x="2594917" y="647952"/>
            <a:ext cx="6439458" cy="937341"/>
          </a:xfrm>
          <a:prstGeom prst="rect">
            <a:avLst/>
          </a:prstGeom>
        </p:spPr>
      </p:pic>
      <p:pic>
        <p:nvPicPr>
          <p:cNvPr id="5" name="图片 4"/>
          <p:cNvPicPr>
            <a:picLocks noChangeAspect="1"/>
          </p:cNvPicPr>
          <p:nvPr/>
        </p:nvPicPr>
        <p:blipFill>
          <a:blip r:embed="rId3"/>
          <a:stretch>
            <a:fillRect/>
          </a:stretch>
        </p:blipFill>
        <p:spPr>
          <a:xfrm>
            <a:off x="1561629" y="2272491"/>
            <a:ext cx="4092295" cy="624894"/>
          </a:xfrm>
          <a:prstGeom prst="rect">
            <a:avLst/>
          </a:prstGeom>
        </p:spPr>
      </p:pic>
      <p:pic>
        <p:nvPicPr>
          <p:cNvPr id="6" name="图片 5"/>
          <p:cNvPicPr>
            <a:picLocks noChangeAspect="1"/>
          </p:cNvPicPr>
          <p:nvPr/>
        </p:nvPicPr>
        <p:blipFill>
          <a:blip r:embed="rId4"/>
          <a:stretch>
            <a:fillRect/>
          </a:stretch>
        </p:blipFill>
        <p:spPr>
          <a:xfrm>
            <a:off x="1981148" y="2897385"/>
            <a:ext cx="7948349" cy="2972058"/>
          </a:xfrm>
          <a:prstGeom prst="rect">
            <a:avLst/>
          </a:prstGeom>
        </p:spPr>
      </p:pic>
      <p:sp>
        <p:nvSpPr>
          <p:cNvPr id="7" name="矩形 6"/>
          <p:cNvSpPr/>
          <p:nvPr/>
        </p:nvSpPr>
        <p:spPr>
          <a:xfrm>
            <a:off x="7959969" y="5169877"/>
            <a:ext cx="911469" cy="523492"/>
          </a:xfrm>
          <a:prstGeom prst="rect">
            <a:avLst/>
          </a:prstGeom>
          <a:no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10709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3755304" y="570451"/>
            <a:ext cx="4206605" cy="1120237"/>
          </a:xfrm>
          <a:prstGeom prst="rect">
            <a:avLst/>
          </a:prstGeom>
        </p:spPr>
      </p:pic>
      <p:pic>
        <p:nvPicPr>
          <p:cNvPr id="5" name="图片 4"/>
          <p:cNvPicPr>
            <a:picLocks noChangeAspect="1"/>
          </p:cNvPicPr>
          <p:nvPr/>
        </p:nvPicPr>
        <p:blipFill>
          <a:blip r:embed="rId3"/>
          <a:stretch>
            <a:fillRect/>
          </a:stretch>
        </p:blipFill>
        <p:spPr>
          <a:xfrm>
            <a:off x="1965602" y="2453516"/>
            <a:ext cx="8260796" cy="2865368"/>
          </a:xfrm>
          <a:prstGeom prst="rect">
            <a:avLst/>
          </a:prstGeom>
        </p:spPr>
      </p:pic>
      <p:cxnSp>
        <p:nvCxnSpPr>
          <p:cNvPr id="7" name="直接箭头连接符 6"/>
          <p:cNvCxnSpPr>
            <a:stCxn id="4" idx="2"/>
          </p:cNvCxnSpPr>
          <p:nvPr/>
        </p:nvCxnSpPr>
        <p:spPr>
          <a:xfrm flipH="1">
            <a:off x="2778369" y="1690688"/>
            <a:ext cx="3080238" cy="1597635"/>
          </a:xfrm>
          <a:prstGeom prst="straightConnector1">
            <a:avLst/>
          </a:prstGeom>
          <a:ln w="28575">
            <a:prstDash val="dashDot"/>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a:off x="5858607" y="1690688"/>
            <a:ext cx="480647" cy="1483335"/>
          </a:xfrm>
          <a:prstGeom prst="straightConnector1">
            <a:avLst/>
          </a:prstGeom>
          <a:ln w="28575">
            <a:prstDash val="dashDot"/>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4" idx="2"/>
          </p:cNvCxnSpPr>
          <p:nvPr/>
        </p:nvCxnSpPr>
        <p:spPr>
          <a:xfrm>
            <a:off x="5858607" y="1690688"/>
            <a:ext cx="2168770" cy="2195512"/>
          </a:xfrm>
          <a:prstGeom prst="straightConnector1">
            <a:avLst/>
          </a:prstGeom>
          <a:ln w="28575">
            <a:prstDash val="dash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53701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 name="内容占位符 9"/>
          <p:cNvPicPr>
            <a:picLocks noGrp="1" noChangeAspect="1"/>
          </p:cNvPicPr>
          <p:nvPr>
            <p:ph idx="1"/>
          </p:nvPr>
        </p:nvPicPr>
        <p:blipFill>
          <a:blip r:embed="rId2"/>
          <a:stretch>
            <a:fillRect/>
          </a:stretch>
        </p:blipFill>
        <p:spPr>
          <a:xfrm>
            <a:off x="7311917" y="2138084"/>
            <a:ext cx="4541914" cy="1569856"/>
          </a:xfrm>
          <a:prstGeom prst="rect">
            <a:avLst/>
          </a:prstGeom>
        </p:spPr>
      </p:pic>
      <p:pic>
        <p:nvPicPr>
          <p:cNvPr id="4" name="图片 3"/>
          <p:cNvPicPr>
            <a:picLocks noChangeAspect="1"/>
          </p:cNvPicPr>
          <p:nvPr/>
        </p:nvPicPr>
        <p:blipFill>
          <a:blip r:embed="rId3"/>
          <a:stretch>
            <a:fillRect/>
          </a:stretch>
        </p:blipFill>
        <p:spPr>
          <a:xfrm>
            <a:off x="2138230" y="818628"/>
            <a:ext cx="4549534" cy="1005927"/>
          </a:xfrm>
          <a:prstGeom prst="rect">
            <a:avLst/>
          </a:prstGeom>
        </p:spPr>
      </p:pic>
      <p:pic>
        <p:nvPicPr>
          <p:cNvPr id="5" name="图片 4"/>
          <p:cNvPicPr>
            <a:picLocks noChangeAspect="1"/>
          </p:cNvPicPr>
          <p:nvPr/>
        </p:nvPicPr>
        <p:blipFill>
          <a:blip r:embed="rId4"/>
          <a:stretch>
            <a:fillRect/>
          </a:stretch>
        </p:blipFill>
        <p:spPr>
          <a:xfrm>
            <a:off x="2649091" y="341008"/>
            <a:ext cx="7468247" cy="609653"/>
          </a:xfrm>
          <a:prstGeom prst="rect">
            <a:avLst/>
          </a:prstGeom>
        </p:spPr>
      </p:pic>
      <p:pic>
        <p:nvPicPr>
          <p:cNvPr id="6" name="图片 5"/>
          <p:cNvPicPr>
            <a:picLocks noChangeAspect="1"/>
          </p:cNvPicPr>
          <p:nvPr/>
        </p:nvPicPr>
        <p:blipFill>
          <a:blip r:embed="rId5"/>
          <a:stretch>
            <a:fillRect/>
          </a:stretch>
        </p:blipFill>
        <p:spPr>
          <a:xfrm>
            <a:off x="6789379" y="885062"/>
            <a:ext cx="4092295" cy="1051651"/>
          </a:xfrm>
          <a:prstGeom prst="rect">
            <a:avLst/>
          </a:prstGeom>
        </p:spPr>
      </p:pic>
      <p:pic>
        <p:nvPicPr>
          <p:cNvPr id="8" name="图片 7"/>
          <p:cNvPicPr>
            <a:picLocks noChangeAspect="1"/>
          </p:cNvPicPr>
          <p:nvPr/>
        </p:nvPicPr>
        <p:blipFill>
          <a:blip r:embed="rId6"/>
          <a:stretch>
            <a:fillRect/>
          </a:stretch>
        </p:blipFill>
        <p:spPr>
          <a:xfrm>
            <a:off x="2207376" y="2071650"/>
            <a:ext cx="4991533" cy="1585097"/>
          </a:xfrm>
          <a:prstGeom prst="rect">
            <a:avLst/>
          </a:prstGeom>
        </p:spPr>
      </p:pic>
      <p:sp>
        <p:nvSpPr>
          <p:cNvPr id="9" name="矩形标注 8"/>
          <p:cNvSpPr/>
          <p:nvPr/>
        </p:nvSpPr>
        <p:spPr>
          <a:xfrm>
            <a:off x="6441089" y="3538626"/>
            <a:ext cx="348290" cy="193431"/>
          </a:xfrm>
          <a:prstGeom prst="wedgeRectCallou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7"/>
          <a:stretch>
            <a:fillRect/>
          </a:stretch>
        </p:blipFill>
        <p:spPr>
          <a:xfrm>
            <a:off x="2207376" y="3862011"/>
            <a:ext cx="8382726" cy="1988992"/>
          </a:xfrm>
          <a:prstGeom prst="rect">
            <a:avLst/>
          </a:prstGeom>
        </p:spPr>
      </p:pic>
      <p:sp>
        <p:nvSpPr>
          <p:cNvPr id="12" name="矩形 11"/>
          <p:cNvSpPr/>
          <p:nvPr/>
        </p:nvSpPr>
        <p:spPr>
          <a:xfrm>
            <a:off x="3935282" y="3732057"/>
            <a:ext cx="6946392"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33640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2751387" y="4726901"/>
            <a:ext cx="4770533" cy="655377"/>
          </a:xfrm>
          <a:prstGeom prst="rect">
            <a:avLst/>
          </a:prstGeom>
        </p:spPr>
      </p:pic>
      <p:pic>
        <p:nvPicPr>
          <p:cNvPr id="5" name="图片 4"/>
          <p:cNvPicPr>
            <a:picLocks noChangeAspect="1"/>
          </p:cNvPicPr>
          <p:nvPr/>
        </p:nvPicPr>
        <p:blipFill>
          <a:blip r:embed="rId3"/>
          <a:stretch>
            <a:fillRect/>
          </a:stretch>
        </p:blipFill>
        <p:spPr>
          <a:xfrm>
            <a:off x="2589341" y="365125"/>
            <a:ext cx="8382726" cy="1988992"/>
          </a:xfrm>
          <a:prstGeom prst="rect">
            <a:avLst/>
          </a:prstGeom>
        </p:spPr>
      </p:pic>
      <p:pic>
        <p:nvPicPr>
          <p:cNvPr id="6" name="图片 5"/>
          <p:cNvPicPr>
            <a:picLocks noChangeAspect="1"/>
          </p:cNvPicPr>
          <p:nvPr/>
        </p:nvPicPr>
        <p:blipFill>
          <a:blip r:embed="rId4"/>
          <a:stretch>
            <a:fillRect/>
          </a:stretch>
        </p:blipFill>
        <p:spPr>
          <a:xfrm>
            <a:off x="2711971" y="2840630"/>
            <a:ext cx="8641829" cy="1554615"/>
          </a:xfrm>
          <a:prstGeom prst="rect">
            <a:avLst/>
          </a:prstGeom>
        </p:spPr>
      </p:pic>
      <p:sp>
        <p:nvSpPr>
          <p:cNvPr id="7" name="文本框 6"/>
          <p:cNvSpPr txBox="1"/>
          <p:nvPr/>
        </p:nvSpPr>
        <p:spPr>
          <a:xfrm>
            <a:off x="838200" y="5355767"/>
            <a:ext cx="11204293"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到</a:t>
            </a:r>
            <a:r>
              <a:rPr lang="zh-CN" altLang="en-US" sz="2000" dirty="0" smtClean="0">
                <a:latin typeface="宋体" panose="02010600030101010101" pitchFamily="2" charset="-122"/>
                <a:ea typeface="宋体" panose="02010600030101010101" pitchFamily="2" charset="-122"/>
              </a:rPr>
              <a:t>这里，为什么这么设置目标函数的原因终于出现了</a:t>
            </a:r>
            <a:r>
              <a:rPr lang="zh-CN" altLang="en-US" sz="2000" dirty="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问题就转化成了一个求</a:t>
            </a:r>
            <a:r>
              <a:rPr lang="en-US" altLang="zh-CN" sz="2000" dirty="0" smtClean="0">
                <a:latin typeface="宋体" panose="02010600030101010101" pitchFamily="2" charset="-122"/>
                <a:ea typeface="宋体" panose="02010600030101010101" pitchFamily="2" charset="-122"/>
              </a:rPr>
              <a:t>JS</a:t>
            </a:r>
            <a:r>
              <a:rPr lang="zh-CN" altLang="en-US" sz="2000" dirty="0" smtClean="0">
                <a:latin typeface="宋体" panose="02010600030101010101" pitchFamily="2" charset="-122"/>
                <a:ea typeface="宋体" panose="02010600030101010101" pitchFamily="2" charset="-122"/>
              </a:rPr>
              <a:t>散度的问题</a:t>
            </a:r>
            <a:endParaRPr lang="zh-CN" altLang="en-US" sz="2000" dirty="0">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5"/>
          <a:stretch>
            <a:fillRect/>
          </a:stretch>
        </p:blipFill>
        <p:spPr>
          <a:xfrm>
            <a:off x="4227431" y="5954604"/>
            <a:ext cx="5570703" cy="556308"/>
          </a:xfrm>
          <a:prstGeom prst="rect">
            <a:avLst/>
          </a:prstGeom>
        </p:spPr>
      </p:pic>
      <p:pic>
        <p:nvPicPr>
          <p:cNvPr id="9" name="图片 8"/>
          <p:cNvPicPr>
            <a:picLocks noChangeAspect="1"/>
          </p:cNvPicPr>
          <p:nvPr/>
        </p:nvPicPr>
        <p:blipFill>
          <a:blip r:embed="rId6"/>
          <a:stretch>
            <a:fillRect/>
          </a:stretch>
        </p:blipFill>
        <p:spPr>
          <a:xfrm>
            <a:off x="2253680" y="5841654"/>
            <a:ext cx="1973751" cy="670618"/>
          </a:xfrm>
          <a:prstGeom prst="rect">
            <a:avLst/>
          </a:prstGeom>
        </p:spPr>
      </p:pic>
    </p:spTree>
    <p:extLst>
      <p:ext uri="{BB962C8B-B14F-4D97-AF65-F5344CB8AC3E}">
        <p14:creationId xmlns:p14="http://schemas.microsoft.com/office/powerpoint/2010/main" val="6385718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8" name="内容占位符 7"/>
          <p:cNvPicPr>
            <a:picLocks noGrp="1" noChangeAspect="1"/>
          </p:cNvPicPr>
          <p:nvPr>
            <p:ph idx="1"/>
          </p:nvPr>
        </p:nvPicPr>
        <p:blipFill>
          <a:blip r:embed="rId2"/>
          <a:stretch>
            <a:fillRect/>
          </a:stretch>
        </p:blipFill>
        <p:spPr>
          <a:xfrm>
            <a:off x="4079399" y="5290414"/>
            <a:ext cx="4496190" cy="769687"/>
          </a:xfrm>
          <a:prstGeom prst="rect">
            <a:avLst/>
          </a:prstGeom>
        </p:spPr>
      </p:pic>
      <p:pic>
        <p:nvPicPr>
          <p:cNvPr id="6" name="图片 5"/>
          <p:cNvPicPr>
            <a:picLocks noChangeAspect="1"/>
          </p:cNvPicPr>
          <p:nvPr/>
        </p:nvPicPr>
        <p:blipFill>
          <a:blip r:embed="rId3"/>
          <a:stretch>
            <a:fillRect/>
          </a:stretch>
        </p:blipFill>
        <p:spPr>
          <a:xfrm>
            <a:off x="4215857" y="2244189"/>
            <a:ext cx="5570703" cy="556308"/>
          </a:xfrm>
          <a:prstGeom prst="rect">
            <a:avLst/>
          </a:prstGeom>
        </p:spPr>
      </p:pic>
      <p:pic>
        <p:nvPicPr>
          <p:cNvPr id="7" name="图片 6"/>
          <p:cNvPicPr>
            <a:picLocks noChangeAspect="1"/>
          </p:cNvPicPr>
          <p:nvPr/>
        </p:nvPicPr>
        <p:blipFill>
          <a:blip r:embed="rId4"/>
          <a:stretch>
            <a:fillRect/>
          </a:stretch>
        </p:blipFill>
        <p:spPr>
          <a:xfrm>
            <a:off x="2242106" y="2131239"/>
            <a:ext cx="1973751" cy="670618"/>
          </a:xfrm>
          <a:prstGeom prst="rect">
            <a:avLst/>
          </a:prstGeom>
        </p:spPr>
      </p:pic>
      <p:sp>
        <p:nvSpPr>
          <p:cNvPr id="9" name="文本框 8"/>
          <p:cNvSpPr txBox="1"/>
          <p:nvPr/>
        </p:nvSpPr>
        <p:spPr>
          <a:xfrm>
            <a:off x="987707" y="4449753"/>
            <a:ext cx="11204293" cy="400110"/>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接下来就是一个简单的最小化</a:t>
            </a:r>
            <a:r>
              <a:rPr lang="en-US" altLang="zh-CN" sz="2000" dirty="0" smtClean="0">
                <a:latin typeface="宋体" panose="02010600030101010101" pitchFamily="2" charset="-122"/>
                <a:ea typeface="宋体" panose="02010600030101010101" pitchFamily="2" charset="-122"/>
              </a:rPr>
              <a:t>JS</a:t>
            </a:r>
            <a:r>
              <a:rPr lang="zh-CN" altLang="en-US" sz="2000" dirty="0" smtClean="0">
                <a:latin typeface="宋体" panose="02010600030101010101" pitchFamily="2" charset="-122"/>
                <a:ea typeface="宋体" panose="02010600030101010101" pitchFamily="2" charset="-122"/>
              </a:rPr>
              <a:t>散度的问题了</a:t>
            </a:r>
            <a:endParaRPr lang="zh-CN" altLang="en-US" sz="2000" dirty="0">
              <a:latin typeface="宋体" panose="02010600030101010101" pitchFamily="2" charset="-122"/>
              <a:ea typeface="宋体" panose="02010600030101010101" pitchFamily="2" charset="-122"/>
            </a:endParaRPr>
          </a:p>
        </p:txBody>
      </p:sp>
      <p:sp>
        <p:nvSpPr>
          <p:cNvPr id="11" name="矩形 10"/>
          <p:cNvSpPr/>
          <p:nvPr/>
        </p:nvSpPr>
        <p:spPr>
          <a:xfrm>
            <a:off x="6435524" y="2131239"/>
            <a:ext cx="3599726" cy="73006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5"/>
          <a:stretch>
            <a:fillRect/>
          </a:stretch>
        </p:blipFill>
        <p:spPr>
          <a:xfrm>
            <a:off x="6407816" y="2913447"/>
            <a:ext cx="3627434" cy="548688"/>
          </a:xfrm>
          <a:prstGeom prst="rect">
            <a:avLst/>
          </a:prstGeom>
        </p:spPr>
      </p:pic>
    </p:spTree>
    <p:extLst>
      <p:ext uri="{BB962C8B-B14F-4D97-AF65-F5344CB8AC3E}">
        <p14:creationId xmlns:p14="http://schemas.microsoft.com/office/powerpoint/2010/main" val="41467430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实践</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中如何实现</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838199" y="1825625"/>
            <a:ext cx="6048737" cy="882851"/>
          </a:xfrm>
        </p:spPr>
        <p:txBody>
          <a:bodyPr/>
          <a:lstStyle/>
          <a:p>
            <a:pPr marL="0" indent="0">
              <a:buNone/>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最主要的问题就是怎么算</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V</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361876" y="2538586"/>
            <a:ext cx="7468247" cy="609653"/>
          </a:xfrm>
          <a:prstGeom prst="rect">
            <a:avLst/>
          </a:prstGeom>
        </p:spPr>
      </p:pic>
      <p:pic>
        <p:nvPicPr>
          <p:cNvPr id="7" name="图片 6"/>
          <p:cNvPicPr>
            <a:picLocks noChangeAspect="1"/>
          </p:cNvPicPr>
          <p:nvPr/>
        </p:nvPicPr>
        <p:blipFill>
          <a:blip r:embed="rId3"/>
          <a:stretch>
            <a:fillRect/>
          </a:stretch>
        </p:blipFill>
        <p:spPr>
          <a:xfrm>
            <a:off x="3220493" y="3764718"/>
            <a:ext cx="5959356" cy="899238"/>
          </a:xfrm>
          <a:prstGeom prst="rect">
            <a:avLst/>
          </a:prstGeom>
        </p:spPr>
      </p:pic>
      <p:sp>
        <p:nvSpPr>
          <p:cNvPr id="8" name="下箭头 7"/>
          <p:cNvSpPr/>
          <p:nvPr/>
        </p:nvSpPr>
        <p:spPr>
          <a:xfrm>
            <a:off x="5937813" y="3264061"/>
            <a:ext cx="370390" cy="29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5937813" y="4872300"/>
            <a:ext cx="370390" cy="29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4"/>
          <a:stretch>
            <a:fillRect/>
          </a:stretch>
        </p:blipFill>
        <p:spPr>
          <a:xfrm>
            <a:off x="2481288" y="5372957"/>
            <a:ext cx="7437765" cy="1188823"/>
          </a:xfrm>
          <a:prstGeom prst="rect">
            <a:avLst/>
          </a:prstGeom>
        </p:spPr>
      </p:pic>
    </p:spTree>
    <p:extLst>
      <p:ext uri="{BB962C8B-B14F-4D97-AF65-F5344CB8AC3E}">
        <p14:creationId xmlns:p14="http://schemas.microsoft.com/office/powerpoint/2010/main" val="552771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kumimoji="1" dirty="0" smtClean="0">
                <a:latin typeface="宋体" panose="02010600030101010101" pitchFamily="2" charset="-122"/>
                <a:ea typeface="宋体" panose="02010600030101010101" pitchFamily="2" charset="-122"/>
                <a:cs typeface="宋体" panose="02010600030101010101" pitchFamily="2" charset="-122"/>
              </a:rPr>
              <a:t>简单随机采样</a:t>
            </a:r>
          </a:p>
        </p:txBody>
      </p:sp>
      <p:sp>
        <p:nvSpPr>
          <p:cNvPr id="5122" name="Rectangle 3"/>
          <p:cNvSpPr>
            <a:spLocks noGrp="1"/>
          </p:cNvSpPr>
          <p:nvPr>
            <p:ph type="subTitle" idx="1" hasCustomPrompt="1"/>
          </p:nvPr>
        </p:nvSpPr>
        <p:spPr>
          <a:xfrm>
            <a:off x="2266950" y="1487806"/>
            <a:ext cx="7745730" cy="2847975"/>
          </a:xfrm>
        </p:spPr>
        <p:txBody>
          <a:bodyPr/>
          <a:lstStyle/>
          <a:p>
            <a:pPr eaLnBrk="1" hangingPunct="1"/>
            <a:r>
              <a:rPr kumimoji="1" lang="en-US" altLang="zh-CN" noProof="1">
                <a:ln/>
                <a:latin typeface="宋体" panose="02010600030101010101" pitchFamily="2" charset="-122"/>
                <a:ea typeface="宋体" panose="02010600030101010101" pitchFamily="2" charset="-122"/>
                <a:cs typeface="宋体" panose="02010600030101010101" pitchFamily="2" charset="-122"/>
              </a:rPr>
              <a:t>也叫纯随机采样。从总体N个单位中随机地抽取n个单位作为样本，使得每个样本单位被抽中的概率相等。要求每个单位完全独立，彼此间无一定的关联性和排斥性。</a:t>
            </a:r>
          </a:p>
          <a:p>
            <a:pPr eaLnBrk="1" hangingPunct="1"/>
            <a:r>
              <a:rPr kumimoji="1" lang="zh-CN" altLang="en-US" noProof="1">
                <a:ln/>
                <a:latin typeface="宋体" panose="02010600030101010101" pitchFamily="2" charset="-122"/>
                <a:ea typeface="宋体" panose="02010600030101010101" pitchFamily="2" charset="-122"/>
                <a:cs typeface="宋体" panose="02010600030101010101" pitchFamily="2" charset="-122"/>
              </a:rPr>
              <a:t>可以用抽签法或随机数法</a:t>
            </a:r>
          </a:p>
        </p:txBody>
      </p:sp>
    </p:spTree>
    <p:extLst>
      <p:ext uri="{BB962C8B-B14F-4D97-AF65-F5344CB8AC3E}">
        <p14:creationId xmlns:p14="http://schemas.microsoft.com/office/powerpoint/2010/main" val="36637427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599810" y="60668"/>
            <a:ext cx="8992379" cy="6736664"/>
          </a:xfrm>
          <a:prstGeom prst="rect">
            <a:avLst/>
          </a:prstGeom>
        </p:spPr>
      </p:pic>
      <p:sp>
        <p:nvSpPr>
          <p:cNvPr id="5" name="矩形 4"/>
          <p:cNvSpPr/>
          <p:nvPr/>
        </p:nvSpPr>
        <p:spPr>
          <a:xfrm>
            <a:off x="6724892" y="5446903"/>
            <a:ext cx="3599726" cy="73006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56853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真正在实现的时候有一个小</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Trick</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007515" y="1825626"/>
            <a:ext cx="8176969" cy="4513880"/>
          </a:xfrm>
          <a:prstGeom prst="rect">
            <a:avLst/>
          </a:prstGeom>
        </p:spPr>
      </p:pic>
    </p:spTree>
    <p:extLst>
      <p:ext uri="{BB962C8B-B14F-4D97-AF65-F5344CB8AC3E}">
        <p14:creationId xmlns:p14="http://schemas.microsoft.com/office/powerpoint/2010/main" val="2356187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建议完成的事情</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用 </a:t>
            </a:r>
            <a:r>
              <a:rPr lang="en-US" altLang="zh-CN" dirty="0" err="1" smtClean="0">
                <a:latin typeface="Times New Roman" panose="02020603050405020304" pitchFamily="18" charset="0"/>
                <a:ea typeface="宋体" panose="02010600030101010101" pitchFamily="2" charset="-122"/>
                <a:cs typeface="Times New Roman" panose="02020603050405020304" pitchFamily="18" charset="0"/>
              </a:rPr>
              <a:t>Tensorflow</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实现一个</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CNN</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完成任何一个任务</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235040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endParaRPr lang="en-US" altLang="zh-CN" sz="4000" dirty="0" smtClean="0">
              <a:latin typeface="宋体" panose="02010600030101010101" pitchFamily="2" charset="-122"/>
              <a:ea typeface="宋体" panose="02010600030101010101" pitchFamily="2" charset="-122"/>
            </a:endParaRPr>
          </a:p>
          <a:p>
            <a:pPr marL="0" indent="0" algn="ctr">
              <a:buNone/>
            </a:pPr>
            <a:endParaRPr lang="en-US" altLang="zh-CN" sz="4000" dirty="0">
              <a:latin typeface="宋体" panose="02010600030101010101" pitchFamily="2" charset="-122"/>
              <a:ea typeface="宋体" panose="02010600030101010101" pitchFamily="2" charset="-122"/>
            </a:endParaRPr>
          </a:p>
          <a:p>
            <a:pPr marL="0" indent="0" algn="ctr">
              <a:buNone/>
            </a:pPr>
            <a:r>
              <a:rPr lang="zh-CN" altLang="en-US" sz="4000" dirty="0" smtClean="0">
                <a:latin typeface="宋体" panose="02010600030101010101" pitchFamily="2" charset="-122"/>
                <a:ea typeface="宋体" panose="02010600030101010101" pitchFamily="2" charset="-122"/>
              </a:rPr>
              <a:t>谢谢！</a:t>
            </a:r>
            <a:endParaRPr lang="zh-CN" altLang="en-US"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97315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kumimoji="1" lang="zh-CN" altLang="en-US" dirty="0" smtClean="0">
                <a:latin typeface="宋体" panose="02010600030101010101" pitchFamily="2" charset="-122"/>
                <a:ea typeface="宋体" panose="02010600030101010101" pitchFamily="2" charset="-122"/>
                <a:cs typeface="宋体" panose="02010600030101010101" pitchFamily="2" charset="-122"/>
              </a:rPr>
              <a:t>系统采样</a:t>
            </a:r>
          </a:p>
        </p:txBody>
      </p:sp>
      <p:sp>
        <p:nvSpPr>
          <p:cNvPr id="8194" name="内容占位符 2"/>
          <p:cNvSpPr>
            <a:spLocks noGrp="1"/>
          </p:cNvSpPr>
          <p:nvPr>
            <p:ph idx="1"/>
          </p:nvPr>
        </p:nvSpPr>
        <p:spPr/>
        <p:txBody>
          <a:bodyPr/>
          <a:lstStyle/>
          <a:p>
            <a:r>
              <a:rPr sz="3200" noProof="1">
                <a:latin typeface="宋体" panose="02010600030101010101" pitchFamily="2" charset="-122"/>
                <a:ea typeface="宋体" panose="02010600030101010101" pitchFamily="2" charset="-122"/>
              </a:rPr>
              <a:t>也称为等距采样。将总体中的所有单位按一定顺序排列，在规定的范围内随机地抽取一个单位作为初始单位，然后按事先规定好的规则确定其他样本单位。</a:t>
            </a:r>
          </a:p>
          <a:p>
            <a:r>
              <a:rPr lang="zh-CN" altLang="en-US" sz="3200" noProof="1">
                <a:ln/>
                <a:latin typeface="宋体" panose="02010600030101010101" pitchFamily="2" charset="-122"/>
                <a:ea typeface="宋体" panose="02010600030101010101" pitchFamily="2" charset="-122"/>
                <a:sym typeface="+mn-ea"/>
              </a:rPr>
              <a:t>个体数目较大且无较大差异、将总体均分成若干部分、分段间隔相等、在第一段内用简单随机抽样抽取，其余依次加上间隔的整数倍、等可能抽样</a:t>
            </a:r>
            <a:r>
              <a:rPr lang="en-US" altLang="zh-CN" sz="3200" b="1" noProof="1">
                <a:sym typeface="+mn-ea"/>
              </a:rPr>
              <a:t>.</a:t>
            </a:r>
            <a:endParaRPr lang="en-US" altLang="zh-CN" sz="3200" b="1" noProof="1"/>
          </a:p>
          <a:p>
            <a:endParaRPr sz="3200" noProof="1">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1348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kumimoji="1" lang="zh-CN" altLang="en-US" dirty="0" smtClean="0">
                <a:latin typeface="宋体" panose="02010600030101010101" pitchFamily="2" charset="-122"/>
                <a:ea typeface="宋体" panose="02010600030101010101" pitchFamily="2" charset="-122"/>
                <a:cs typeface="宋体" panose="02010600030101010101" pitchFamily="2" charset="-122"/>
              </a:rPr>
              <a:t>系统采样举例</a:t>
            </a:r>
          </a:p>
        </p:txBody>
      </p:sp>
      <p:sp>
        <p:nvSpPr>
          <p:cNvPr id="8194" name="内容占位符 2"/>
          <p:cNvSpPr>
            <a:spLocks noGrp="1"/>
          </p:cNvSpPr>
          <p:nvPr>
            <p:ph idx="1"/>
          </p:nvPr>
        </p:nvSpPr>
        <p:spPr/>
        <p:txBody>
          <a:bodyPr/>
          <a:lstStyle/>
          <a:p>
            <a:r>
              <a:rPr lang="zh-CN" altLang="en-US" noProof="1">
                <a:l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某校有学生1200人，为了调查某种情况打算抽取一个样本容量为50的样本。</a:t>
            </a:r>
          </a:p>
          <a:p>
            <a:pPr algn="just">
              <a:spcBef>
                <a:spcPct val="50000"/>
              </a:spcBef>
            </a:pPr>
            <a:r>
              <a:rPr lang="zh-CN" altLang="en-US" noProof="1">
                <a:l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⑴随机地将这1200名学生编号为1，2，3，…，1200．</a:t>
            </a:r>
            <a:endParaRPr lang="zh-CN" altLang="en-US" noProof="1">
              <a:ln/>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just">
              <a:spcBef>
                <a:spcPct val="50000"/>
              </a:spcBef>
            </a:pPr>
            <a:r>
              <a:rPr lang="zh-CN" altLang="en-US" noProof="1">
                <a:l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⑵将总体按编号顺序均分成50部分，每部分包括24个个体．</a:t>
            </a:r>
            <a:endParaRPr lang="zh-CN" altLang="en-US" noProof="1">
              <a:ln/>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just">
              <a:spcBef>
                <a:spcPct val="50000"/>
              </a:spcBef>
            </a:pPr>
            <a:r>
              <a:rPr lang="zh-CN" altLang="en-US" noProof="1">
                <a:l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⑶在第一部分的个体编号1，2，3，…，24中，利用简单随机抽样抽取一个号码，比如是18．</a:t>
            </a:r>
            <a:endParaRPr lang="zh-CN" altLang="en-US" noProof="1">
              <a:ln/>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just">
              <a:spcBef>
                <a:spcPct val="50000"/>
              </a:spcBef>
            </a:pPr>
            <a:r>
              <a:rPr lang="zh-CN" altLang="en-US" noProof="1">
                <a:l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⑷以18为起始号码，每间隔24抽取一个号码，这样得到一个容量为50的样本：18，42，66，…，982，1002</a:t>
            </a:r>
            <a:endParaRPr lang="zh-CN" altLang="en-US" b="1" noProof="1">
              <a:latin typeface="Times New Roman" panose="02020603050405020304" pitchFamily="18" charset="0"/>
            </a:endParaRPr>
          </a:p>
          <a:p>
            <a:endParaRPr lang="zh-CN" altLang="en-US" noProof="1">
              <a:ln/>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extLst>
      <p:ext uri="{BB962C8B-B14F-4D97-AF65-F5344CB8AC3E}">
        <p14:creationId xmlns:p14="http://schemas.microsoft.com/office/powerpoint/2010/main" val="217986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2688" y="214313"/>
            <a:ext cx="7239000" cy="838200"/>
          </a:xfrm>
        </p:spPr>
        <p:txBody>
          <a:bodyPr/>
          <a:lstStyle/>
          <a:p>
            <a:pPr algn="ctr">
              <a:defRPr/>
            </a:pPr>
            <a:r>
              <a:rPr kumimoji="1" lang="zh-CN" altLang="en-US" dirty="0">
                <a:latin typeface="宋体" panose="02010600030101010101" pitchFamily="2" charset="-122"/>
                <a:ea typeface="宋体" panose="02010600030101010101" pitchFamily="2" charset="-122"/>
              </a:rPr>
              <a:t>分层采样</a:t>
            </a:r>
          </a:p>
        </p:txBody>
      </p:sp>
      <p:sp>
        <p:nvSpPr>
          <p:cNvPr id="13314" name="内容占位符 2"/>
          <p:cNvSpPr>
            <a:spLocks noGrp="1" noChangeArrowheads="1"/>
          </p:cNvSpPr>
          <p:nvPr>
            <p:ph idx="1"/>
          </p:nvPr>
        </p:nvSpPr>
        <p:spPr/>
        <p:txBody>
          <a:bodyPr/>
          <a:lstStyle/>
          <a:p>
            <a:r>
              <a:rPr lang="zh-CN" altLang="zh-CN" sz="3200">
                <a:latin typeface="宋体" panose="02010600030101010101" pitchFamily="2" charset="-122"/>
                <a:ea typeface="宋体" panose="02010600030101010101" pitchFamily="2" charset="-122"/>
              </a:rPr>
              <a:t>将样本单位按某种特征或某种规则划分为不同的层，然后从不同的层中独立、随机地抽取样本。从而保证样本的结构与总体的结构比较相近，从而提高估计的精度。</a:t>
            </a:r>
          </a:p>
        </p:txBody>
      </p:sp>
    </p:spTree>
    <p:extLst>
      <p:ext uri="{BB962C8B-B14F-4D97-AF65-F5344CB8AC3E}">
        <p14:creationId xmlns:p14="http://schemas.microsoft.com/office/powerpoint/2010/main" val="326794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2688" y="214313"/>
            <a:ext cx="7239000" cy="838200"/>
          </a:xfrm>
        </p:spPr>
        <p:txBody>
          <a:bodyPr/>
          <a:lstStyle/>
          <a:p>
            <a:pPr algn="ctr">
              <a:defRPr/>
            </a:pPr>
            <a:r>
              <a:rPr kumimoji="1" lang="zh-CN" altLang="en-US" dirty="0">
                <a:latin typeface="宋体" panose="02010600030101010101" pitchFamily="2" charset="-122"/>
                <a:ea typeface="宋体" panose="02010600030101010101" pitchFamily="2" charset="-122"/>
              </a:rPr>
              <a:t>分层采样举例</a:t>
            </a:r>
          </a:p>
        </p:txBody>
      </p:sp>
      <p:sp>
        <p:nvSpPr>
          <p:cNvPr id="14338" name="内容占位符 2"/>
          <p:cNvSpPr>
            <a:spLocks noGrp="1" noChangeArrowheads="1"/>
          </p:cNvSpPr>
          <p:nvPr>
            <p:ph idx="1"/>
          </p:nvPr>
        </p:nvSpPr>
        <p:spPr/>
        <p:txBody>
          <a:bodyPr/>
          <a:lstStyle/>
          <a:p>
            <a:r>
              <a:rPr lang="zh-CN" altLang="zh-CN" sz="3200">
                <a:latin typeface="宋体" panose="02010600030101010101" pitchFamily="2" charset="-122"/>
                <a:ea typeface="宋体" panose="02010600030101010101" pitchFamily="2" charset="-122"/>
              </a:rPr>
              <a:t>有</a:t>
            </a:r>
            <a:r>
              <a:rPr lang="en-US" altLang="zh-CN" sz="3200">
                <a:latin typeface="宋体" panose="02010600030101010101" pitchFamily="2" charset="-122"/>
                <a:ea typeface="宋体" panose="02010600030101010101" pitchFamily="2" charset="-122"/>
              </a:rPr>
              <a:t>A</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B</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C</a:t>
            </a:r>
            <a:r>
              <a:rPr lang="zh-CN" altLang="en-US" sz="3200">
                <a:latin typeface="宋体" panose="02010600030101010101" pitchFamily="2" charset="-122"/>
                <a:ea typeface="宋体" panose="02010600030101010101" pitchFamily="2" charset="-122"/>
              </a:rPr>
              <a:t>三类数据各</a:t>
            </a:r>
            <a:r>
              <a:rPr lang="en-US" altLang="zh-CN" sz="3200">
                <a:latin typeface="宋体" panose="02010600030101010101" pitchFamily="2" charset="-122"/>
                <a:ea typeface="宋体" panose="02010600030101010101" pitchFamily="2" charset="-122"/>
              </a:rPr>
              <a:t>100</a:t>
            </a:r>
            <a:r>
              <a:rPr lang="zh-CN" altLang="en-US" sz="3200">
                <a:latin typeface="宋体" panose="02010600030101010101" pitchFamily="2" charset="-122"/>
                <a:ea typeface="宋体" panose="02010600030101010101" pitchFamily="2" charset="-122"/>
              </a:rPr>
              <a:t>个，需要从中取</a:t>
            </a:r>
            <a:r>
              <a:rPr lang="en-US" altLang="zh-CN" sz="3200">
                <a:latin typeface="宋体" panose="02010600030101010101" pitchFamily="2" charset="-122"/>
                <a:ea typeface="宋体" panose="02010600030101010101" pitchFamily="2" charset="-122"/>
              </a:rPr>
              <a:t>n</a:t>
            </a:r>
            <a:r>
              <a:rPr lang="zh-CN" altLang="en-US" sz="3200">
                <a:latin typeface="宋体" panose="02010600030101010101" pitchFamily="2" charset="-122"/>
                <a:ea typeface="宋体" panose="02010600030101010101" pitchFamily="2" charset="-122"/>
              </a:rPr>
              <a:t>个样本，为了保证数据分布的一致性，应分布从</a:t>
            </a:r>
            <a:r>
              <a:rPr lang="en-US" altLang="zh-CN" sz="3200">
                <a:latin typeface="宋体" panose="02010600030101010101" pitchFamily="2" charset="-122"/>
                <a:ea typeface="宋体" panose="02010600030101010101" pitchFamily="2" charset="-122"/>
              </a:rPr>
              <a:t>A</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B</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C</a:t>
            </a:r>
            <a:r>
              <a:rPr lang="zh-CN" altLang="en-US" sz="3200">
                <a:latin typeface="宋体" panose="02010600030101010101" pitchFamily="2" charset="-122"/>
                <a:ea typeface="宋体" panose="02010600030101010101" pitchFamily="2" charset="-122"/>
              </a:rPr>
              <a:t>中取</a:t>
            </a:r>
            <a:r>
              <a:rPr lang="en-US" altLang="zh-CN" sz="3200">
                <a:latin typeface="宋体" panose="02010600030101010101" pitchFamily="2" charset="-122"/>
                <a:ea typeface="宋体" panose="02010600030101010101" pitchFamily="2" charset="-122"/>
              </a:rPr>
              <a:t>n/3</a:t>
            </a:r>
            <a:r>
              <a:rPr lang="zh-CN" altLang="en-US" sz="3200">
                <a:latin typeface="宋体" panose="02010600030101010101" pitchFamily="2" charset="-122"/>
                <a:ea typeface="宋体" panose="02010600030101010101" pitchFamily="2" charset="-122"/>
              </a:rPr>
              <a:t>个样本。</a:t>
            </a:r>
          </a:p>
        </p:txBody>
      </p:sp>
    </p:spTree>
    <p:extLst>
      <p:ext uri="{BB962C8B-B14F-4D97-AF65-F5344CB8AC3E}">
        <p14:creationId xmlns:p14="http://schemas.microsoft.com/office/powerpoint/2010/main" val="17922080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2824</Words>
  <Application>Microsoft Office PowerPoint</Application>
  <PresentationFormat>宽屏</PresentationFormat>
  <Paragraphs>273</Paragraphs>
  <Slides>53</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3" baseType="lpstr">
      <vt:lpstr>Malgun Gothic</vt:lpstr>
      <vt:lpstr>等线</vt:lpstr>
      <vt:lpstr>等线 Light</vt:lpstr>
      <vt:lpstr>宋体</vt:lpstr>
      <vt:lpstr>微软雅黑</vt:lpstr>
      <vt:lpstr>Arial</vt:lpstr>
      <vt:lpstr>Cambria Math</vt:lpstr>
      <vt:lpstr>Times New Roman</vt:lpstr>
      <vt:lpstr>Office 主题​​</vt:lpstr>
      <vt:lpstr>Equation.KSEE3</vt:lpstr>
      <vt:lpstr>Generative Adversarial Network 生成式对抗网络 </vt:lpstr>
      <vt:lpstr>采样? 抽样? (sample)</vt:lpstr>
      <vt:lpstr>采样的定义</vt:lpstr>
      <vt:lpstr>抽样类型</vt:lpstr>
      <vt:lpstr>简单随机采样</vt:lpstr>
      <vt:lpstr>系统采样</vt:lpstr>
      <vt:lpstr>系统采样举例</vt:lpstr>
      <vt:lpstr>分层采样</vt:lpstr>
      <vt:lpstr>分层采样举例</vt:lpstr>
      <vt:lpstr>整群采样</vt:lpstr>
      <vt:lpstr>整群采样举例</vt:lpstr>
      <vt:lpstr>图像采样</vt:lpstr>
      <vt:lpstr>抽样数据方式</vt:lpstr>
      <vt:lpstr>留出法</vt:lpstr>
      <vt:lpstr>交叉验证法</vt:lpstr>
      <vt:lpstr>自助法</vt:lpstr>
      <vt:lpstr>自助法</vt:lpstr>
      <vt:lpstr>自助法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数据生成（Data generation）</vt:lpstr>
      <vt:lpstr>PowerPoint 演示文稿</vt:lpstr>
      <vt:lpstr>数据生成（Data generation）</vt:lpstr>
      <vt:lpstr>绘画</vt:lpstr>
      <vt:lpstr>数据生成（Data generation）</vt:lpstr>
      <vt:lpstr>真实图像</vt:lpstr>
      <vt:lpstr>背景知识</vt:lpstr>
      <vt:lpstr>生成的实质是什么？</vt:lpstr>
      <vt:lpstr>最大似然估计（Maximum Likelihood Estimation）</vt:lpstr>
      <vt:lpstr>最大似然估计（Maximum Likelihood Estimation）</vt:lpstr>
      <vt:lpstr>最大似然估计（Maximum Likelihood Estimation）</vt:lpstr>
      <vt:lpstr>问题和难点</vt:lpstr>
      <vt:lpstr>使用NN学习到生成分布的参数</vt:lpstr>
      <vt:lpstr>生成式对抗网络的提出</vt:lpstr>
      <vt:lpstr>具体的数学表示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实践中如何实现</vt:lpstr>
      <vt:lpstr>PowerPoint 演示文稿</vt:lpstr>
      <vt:lpstr>真正在实现的时候有一个小Trick</vt:lpstr>
      <vt:lpstr>建议完成的事情</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Network</dc:title>
  <dc:creator>王 宗威</dc:creator>
  <cp:lastModifiedBy>Sylvanus</cp:lastModifiedBy>
  <cp:revision>34</cp:revision>
  <dcterms:created xsi:type="dcterms:W3CDTF">2019-06-30T02:27:48Z</dcterms:created>
  <dcterms:modified xsi:type="dcterms:W3CDTF">2019-07-07T03:25:10Z</dcterms:modified>
</cp:coreProperties>
</file>