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17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4" r:id="rId3"/>
    <p:sldId id="304" r:id="rId4"/>
    <p:sldId id="305" r:id="rId5"/>
    <p:sldId id="321" r:id="rId6"/>
    <p:sldId id="306" r:id="rId7"/>
    <p:sldId id="307" r:id="rId8"/>
    <p:sldId id="308" r:id="rId9"/>
    <p:sldId id="309" r:id="rId10"/>
    <p:sldId id="311" r:id="rId11"/>
    <p:sldId id="310" r:id="rId12"/>
    <p:sldId id="313" r:id="rId13"/>
    <p:sldId id="312" r:id="rId14"/>
    <p:sldId id="322" r:id="rId15"/>
    <p:sldId id="323" r:id="rId16"/>
    <p:sldId id="324" r:id="rId17"/>
    <p:sldId id="325" r:id="rId18"/>
    <p:sldId id="326" r:id="rId19"/>
    <p:sldId id="320" r:id="rId20"/>
    <p:sldId id="329" r:id="rId21"/>
    <p:sldId id="327" r:id="rId22"/>
    <p:sldId id="328" r:id="rId23"/>
    <p:sldId id="303" r:id="rId24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9900"/>
    <a:srgbClr val="CC6600"/>
    <a:srgbClr val="666699"/>
    <a:srgbClr val="FF0000"/>
    <a:srgbClr val="000066"/>
    <a:srgbClr val="00FF00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9" autoAdjust="0"/>
  </p:normalViewPr>
  <p:slideViewPr>
    <p:cSldViewPr>
      <p:cViewPr varScale="1">
        <p:scale>
          <a:sx n="86" d="100"/>
          <a:sy n="86" d="100"/>
        </p:scale>
        <p:origin x="-90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72" y="25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1332" y="-78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51DCA3BE-EC01-46C4-8154-B96575C1A3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B0C180F8-5BB3-4CBD-BF2A-7DF027E8F7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CWINUX 项目组</a:t>
            </a:r>
            <a:endParaRPr lang="en-US" altLang="zh-CN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8B6067-2DEB-4241-85D8-C9EEDBAF900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CWINUX 项目组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E41E56-6C15-4CB1-BCEC-3822998CDBE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CWINUX 项目组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9A486C-496E-4861-94C8-01206AFD334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CWINUX 项目组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8BB247-1697-4BD2-BEE9-CFDC7B00262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CWINUX 项目组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A47B18-96C5-4F54-A9C8-1A97EB2BCDC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CWINUX 项目组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7A252F-0C00-495D-BCE7-4105647A1A7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CWINUX 项目组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BA5872-8A9A-4E7A-83FA-2A8735EAB17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CWINUX 项目组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E1FD2F-BD5D-40D3-BE0F-3AE0F04DB8F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CWINUX 项目组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A3FEC-3C0E-4CCF-BB81-4DA9C410551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CWINUX 项目组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DABDC-7EA0-48AF-AE88-C3274791F80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CWINUX 项目组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E4C03164-E34F-4059-A3E8-3416A4F5577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CN" smtClean="0"/>
              <a:t>CWINUX 项目组</a:t>
            </a:r>
            <a:endParaRPr lang="en-US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12319E16-75DB-4991-ADC7-0000E7AD0F0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8" r:id="rId1"/>
    <p:sldLayoutId id="2147484119" r:id="rId2"/>
    <p:sldLayoutId id="2147484120" r:id="rId3"/>
    <p:sldLayoutId id="2147484121" r:id="rId4"/>
    <p:sldLayoutId id="2147484122" r:id="rId5"/>
    <p:sldLayoutId id="2147484123" r:id="rId6"/>
    <p:sldLayoutId id="2147484124" r:id="rId7"/>
    <p:sldLayoutId id="2147484125" r:id="rId8"/>
    <p:sldLayoutId id="2147484126" r:id="rId9"/>
    <p:sldLayoutId id="2147484127" r:id="rId10"/>
    <p:sldLayoutId id="2147484128" r:id="rId11"/>
  </p:sldLayoutIdLst>
  <p:transition>
    <p:cover dir="r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28800"/>
            <a:ext cx="7772400" cy="2016224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分布式命令系统</a:t>
            </a:r>
            <a:r>
              <a:rPr lang="en-US" altLang="zh-CN" dirty="0" smtClean="0">
                <a:solidFill>
                  <a:schemeClr val="bg1"/>
                </a:solidFill>
              </a:rPr>
              <a:t/>
            </a:r>
            <a:br>
              <a:rPr lang="en-US" altLang="zh-CN" dirty="0" smtClean="0">
                <a:solidFill>
                  <a:schemeClr val="bg1"/>
                </a:solidFill>
              </a:rPr>
            </a:br>
            <a:r>
              <a:rPr lang="en-US" altLang="zh-CN" dirty="0" smtClean="0">
                <a:solidFill>
                  <a:schemeClr val="bg1"/>
                </a:solidFill>
              </a:rPr>
              <a:t>DCMD</a:t>
            </a:r>
            <a:endParaRPr lang="zh-CN" alt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10199"/>
                </a:outerShdw>
              </a:effectLst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522442" y="5517232"/>
            <a:ext cx="2621558" cy="874935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  <a:defRPr/>
            </a:pPr>
            <a:r>
              <a:rPr lang="zh-CN" altLang="en-US" sz="2000" dirty="0" smtClean="0">
                <a:latin typeface="+mn-ea"/>
              </a:rPr>
              <a:t>作者：刁文波</a:t>
            </a:r>
            <a:endParaRPr lang="en-US" altLang="zh-CN" sz="2000" dirty="0" smtClean="0">
              <a:latin typeface="+mn-ea"/>
            </a:endParaRPr>
          </a:p>
          <a:p>
            <a:pPr algn="l" eaLnBrk="1" hangingPunct="1">
              <a:lnSpc>
                <a:spcPct val="90000"/>
              </a:lnSpc>
              <a:defRPr/>
            </a:pPr>
            <a:r>
              <a:rPr lang="zh-CN" altLang="en-US" sz="2000" dirty="0" smtClean="0">
                <a:latin typeface="+mn-ea"/>
              </a:rPr>
              <a:t>日期：</a:t>
            </a:r>
            <a:r>
              <a:rPr lang="en-US" altLang="zh-CN" sz="2000" dirty="0" smtClean="0">
                <a:latin typeface="+mn-ea"/>
              </a:rPr>
              <a:t>2013-3-2</a:t>
            </a: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16632"/>
            <a:ext cx="8229600" cy="693837"/>
          </a:xfrm>
        </p:spPr>
        <p:txBody>
          <a:bodyPr>
            <a:normAutofit fontScale="90000"/>
          </a:bodyPr>
          <a:lstStyle/>
          <a:p>
            <a:pPr lvl="0" algn="ctr">
              <a:defRPr/>
            </a:pPr>
            <a:r>
              <a:rPr lang="en-US" altLang="zh-C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DCMD</a:t>
            </a:r>
            <a:r>
              <a:rPr lang="zh-CN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设计</a:t>
            </a:r>
            <a:r>
              <a:rPr lang="en-US" altLang="zh-C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– </a:t>
            </a:r>
            <a:r>
              <a:rPr lang="zh-CN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对象</a:t>
            </a:r>
            <a:endParaRPr lang="zh-CN" altLang="zh-CN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0" y="908050"/>
            <a:ext cx="8964613" cy="5761310"/>
          </a:xfrm>
        </p:spPr>
        <p:txBody>
          <a:bodyPr>
            <a:normAutofit/>
          </a:bodyPr>
          <a:lstStyle/>
          <a:p>
            <a:pPr marL="360000" lvl="0" indent="468000"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lang="en-US" altLang="zh-CN" sz="2000" b="1" dirty="0" smtClean="0">
                <a:latin typeface="+mn-ea"/>
              </a:rPr>
              <a:t>Group</a:t>
            </a:r>
            <a:r>
              <a:rPr lang="zh-CN" altLang="en-US" sz="2000" b="1" dirty="0" smtClean="0">
                <a:latin typeface="+mn-ea"/>
              </a:rPr>
              <a:t>：</a:t>
            </a:r>
            <a:r>
              <a:rPr lang="zh-CN" altLang="en-US" sz="1600" dirty="0" smtClean="0">
                <a:latin typeface="+mn-ea"/>
              </a:rPr>
              <a:t>为了安全一下的所有资源都有</a:t>
            </a:r>
            <a:r>
              <a:rPr lang="en-US" altLang="zh-CN" sz="1600" dirty="0" smtClean="0">
                <a:latin typeface="+mn-ea"/>
              </a:rPr>
              <a:t>group</a:t>
            </a:r>
            <a:r>
              <a:rPr lang="zh-CN" altLang="en-US" sz="1600" dirty="0" smtClean="0">
                <a:latin typeface="+mn-ea"/>
              </a:rPr>
              <a:t>属性。不同</a:t>
            </a:r>
            <a:r>
              <a:rPr lang="en-US" altLang="zh-CN" sz="1600" dirty="0" smtClean="0">
                <a:latin typeface="+mn-ea"/>
              </a:rPr>
              <a:t>group</a:t>
            </a:r>
            <a:r>
              <a:rPr lang="zh-CN" altLang="en-US" sz="1600" dirty="0" smtClean="0">
                <a:latin typeface="+mn-ea"/>
              </a:rPr>
              <a:t>完全独立。</a:t>
            </a:r>
            <a:endParaRPr lang="en-US" altLang="zh-CN" sz="1600" dirty="0" smtClean="0">
              <a:latin typeface="+mn-ea"/>
            </a:endParaRPr>
          </a:p>
          <a:p>
            <a:pPr marL="360000" lvl="0" indent="468000"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lang="zh-CN" altLang="en-US" sz="2000" b="1" dirty="0" smtClean="0">
                <a:latin typeface="+mn-ea"/>
              </a:rPr>
              <a:t>设备：</a:t>
            </a:r>
            <a:r>
              <a:rPr lang="en-US" altLang="zh-CN" sz="1600" dirty="0" err="1" smtClean="0">
                <a:latin typeface="+mn-ea"/>
              </a:rPr>
              <a:t>dcmd</a:t>
            </a:r>
            <a:r>
              <a:rPr lang="zh-CN" altLang="en-US" sz="1600" dirty="0" smtClean="0">
                <a:latin typeface="+mn-ea"/>
              </a:rPr>
              <a:t>所管理的服务器。不同的设备以</a:t>
            </a:r>
            <a:r>
              <a:rPr lang="en-US" altLang="zh-CN" sz="1600" dirty="0" err="1" smtClean="0">
                <a:latin typeface="+mn-ea"/>
              </a:rPr>
              <a:t>ip</a:t>
            </a:r>
            <a:r>
              <a:rPr lang="zh-CN" altLang="en-US" sz="1600" dirty="0" smtClean="0">
                <a:latin typeface="+mn-ea"/>
              </a:rPr>
              <a:t>进行标识。</a:t>
            </a:r>
            <a:endParaRPr lang="en-US" altLang="zh-CN" sz="1600" dirty="0" smtClean="0">
              <a:latin typeface="+mn-ea"/>
            </a:endParaRPr>
          </a:p>
          <a:p>
            <a:pPr marL="360000" lvl="0" indent="468000"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lang="zh-CN" altLang="en-US" sz="2000" b="1" dirty="0" smtClean="0">
                <a:latin typeface="+mn-ea"/>
              </a:rPr>
              <a:t>应用：</a:t>
            </a:r>
            <a:r>
              <a:rPr lang="zh-CN" altLang="en-US" sz="1700" dirty="0" smtClean="0">
                <a:latin typeface="+mn-ea"/>
              </a:rPr>
              <a:t>服务器上被管理的对象均可看成应用。如软件、进程、配置等。</a:t>
            </a:r>
            <a:endParaRPr lang="en-US" altLang="zh-CN" sz="1700" dirty="0" smtClean="0">
              <a:latin typeface="+mn-ea"/>
            </a:endParaRPr>
          </a:p>
          <a:p>
            <a:pPr marL="360000" lvl="0" indent="468000"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lang="zh-CN" altLang="en-US" sz="2000" b="1" dirty="0" smtClean="0">
                <a:latin typeface="+mn-ea"/>
              </a:rPr>
              <a:t>应用池子：</a:t>
            </a:r>
            <a:r>
              <a:rPr lang="zh-CN" altLang="en-US" sz="1600" dirty="0" smtClean="0">
                <a:latin typeface="+mn-ea"/>
              </a:rPr>
              <a:t>同构的某个应用的一组服务器构成一个应用池子。</a:t>
            </a:r>
            <a:endParaRPr lang="en-US" altLang="zh-CN" sz="1600" dirty="0" smtClean="0">
              <a:latin typeface="+mn-ea"/>
            </a:endParaRPr>
          </a:p>
          <a:p>
            <a:pPr marL="360000" lvl="0" indent="468000"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lang="zh-CN" altLang="en-US" sz="2000" b="1" dirty="0" smtClean="0">
                <a:latin typeface="+mn-ea"/>
              </a:rPr>
              <a:t>应用池子设备：</a:t>
            </a:r>
            <a:r>
              <a:rPr lang="zh-CN" altLang="en-US" sz="1600" dirty="0" smtClean="0">
                <a:latin typeface="+mn-ea"/>
              </a:rPr>
              <a:t>属于某个应用池子的设备。</a:t>
            </a:r>
            <a:endParaRPr lang="en-US" altLang="zh-CN" sz="1600" dirty="0" smtClean="0">
              <a:latin typeface="+mn-ea"/>
            </a:endParaRPr>
          </a:p>
          <a:p>
            <a:pPr marL="360000" lvl="0" indent="468000"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lang="zh-CN" altLang="en-US" sz="2000" b="1" dirty="0" smtClean="0">
                <a:latin typeface="+mn-ea"/>
              </a:rPr>
              <a:t>任务脚本：</a:t>
            </a:r>
            <a:r>
              <a:rPr lang="zh-CN" altLang="en-US" sz="1700" dirty="0" smtClean="0">
                <a:latin typeface="+mn-ea"/>
              </a:rPr>
              <a:t>任务指令的执行</a:t>
            </a:r>
            <a:r>
              <a:rPr lang="en-US" altLang="zh-CN" sz="1700" dirty="0" smtClean="0">
                <a:latin typeface="+mn-ea"/>
              </a:rPr>
              <a:t>script</a:t>
            </a:r>
            <a:r>
              <a:rPr lang="zh-CN" altLang="en-US" sz="1700" dirty="0" smtClean="0">
                <a:latin typeface="+mn-ea"/>
              </a:rPr>
              <a:t>，可是任意脚本语言或</a:t>
            </a:r>
            <a:r>
              <a:rPr lang="en-US" altLang="zh-CN" sz="1700" dirty="0" smtClean="0">
                <a:latin typeface="+mn-ea"/>
              </a:rPr>
              <a:t>binary</a:t>
            </a:r>
            <a:r>
              <a:rPr lang="zh-CN" altLang="en-US" sz="1700" dirty="0" smtClean="0">
                <a:latin typeface="+mn-ea"/>
              </a:rPr>
              <a:t>程序。可有参数。</a:t>
            </a:r>
            <a:endParaRPr lang="en-US" altLang="zh-CN" sz="1700" dirty="0" smtClean="0">
              <a:latin typeface="+mn-ea"/>
            </a:endParaRPr>
          </a:p>
          <a:p>
            <a:pPr marL="360000" lvl="0" indent="468000"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lang="zh-CN" altLang="en-US" sz="2000" b="1" dirty="0" smtClean="0">
                <a:latin typeface="+mn-ea"/>
              </a:rPr>
              <a:t>任务：</a:t>
            </a:r>
            <a:r>
              <a:rPr lang="zh-CN" altLang="en-US" sz="1600" dirty="0" smtClean="0">
                <a:latin typeface="+mn-ea"/>
              </a:rPr>
              <a:t>在某个应用池子执行任务脚本的活动。</a:t>
            </a:r>
            <a:endParaRPr lang="en-US" altLang="zh-CN" sz="1600" dirty="0" smtClean="0">
              <a:latin typeface="+mn-ea"/>
            </a:endParaRPr>
          </a:p>
          <a:p>
            <a:pPr marL="360000" lvl="0" indent="468000"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lang="zh-CN" altLang="en-US" sz="2000" b="1" dirty="0" smtClean="0">
                <a:latin typeface="+mn-ea"/>
              </a:rPr>
              <a:t>操作脚本：</a:t>
            </a:r>
            <a:r>
              <a:rPr lang="zh-CN" altLang="en-US" sz="1700" dirty="0" smtClean="0">
                <a:latin typeface="+mn-ea"/>
              </a:rPr>
              <a:t>操作指令的执行</a:t>
            </a:r>
            <a:r>
              <a:rPr lang="en-US" altLang="zh-CN" sz="1700" dirty="0" smtClean="0">
                <a:latin typeface="+mn-ea"/>
              </a:rPr>
              <a:t>script</a:t>
            </a:r>
            <a:r>
              <a:rPr lang="zh-CN" altLang="en-US" sz="1700" dirty="0" smtClean="0">
                <a:latin typeface="+mn-ea"/>
              </a:rPr>
              <a:t>，可是任意脚本语言或</a:t>
            </a:r>
            <a:r>
              <a:rPr lang="en-US" altLang="zh-CN" sz="1700" dirty="0" smtClean="0">
                <a:latin typeface="+mn-ea"/>
              </a:rPr>
              <a:t>binary</a:t>
            </a:r>
            <a:r>
              <a:rPr lang="zh-CN" altLang="en-US" sz="1700" dirty="0" smtClean="0">
                <a:latin typeface="+mn-ea"/>
              </a:rPr>
              <a:t>程序。可有参数。</a:t>
            </a:r>
            <a:endParaRPr lang="en-US" altLang="zh-CN" sz="1700" dirty="0" smtClean="0">
              <a:latin typeface="+mn-ea"/>
            </a:endParaRPr>
          </a:p>
          <a:p>
            <a:pPr marL="360000" lvl="0" indent="468000"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lang="zh-CN" altLang="en-US" sz="2000" b="1" dirty="0" smtClean="0">
                <a:latin typeface="+mn-ea"/>
              </a:rPr>
              <a:t>任务指令：</a:t>
            </a:r>
            <a:r>
              <a:rPr lang="zh-CN" altLang="en-US" sz="1600" dirty="0" smtClean="0">
                <a:latin typeface="+mn-ea"/>
              </a:rPr>
              <a:t>控制任务的命令。</a:t>
            </a:r>
            <a:endParaRPr lang="en-US" altLang="zh-CN" sz="1600" dirty="0" smtClean="0">
              <a:latin typeface="+mn-ea"/>
            </a:endParaRPr>
          </a:p>
          <a:p>
            <a:pPr marL="360000" lvl="0" indent="468000"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lang="zh-CN" altLang="en-US" sz="2000" b="1" dirty="0" smtClean="0">
                <a:latin typeface="+mn-ea"/>
              </a:rPr>
              <a:t>操作指令：</a:t>
            </a:r>
            <a:r>
              <a:rPr lang="zh-CN" altLang="en-US" sz="1600" dirty="0" smtClean="0">
                <a:latin typeface="+mn-ea"/>
              </a:rPr>
              <a:t>执行操作脚本的操作。</a:t>
            </a:r>
            <a:endParaRPr lang="en-US" altLang="zh-CN" sz="1600" dirty="0" smtClean="0">
              <a:latin typeface="+mn-ea"/>
            </a:endParaRP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16632"/>
            <a:ext cx="8229600" cy="693837"/>
          </a:xfrm>
        </p:spPr>
        <p:txBody>
          <a:bodyPr>
            <a:normAutofit fontScale="90000"/>
          </a:bodyPr>
          <a:lstStyle/>
          <a:p>
            <a:pPr lvl="0" algn="ctr">
              <a:defRPr/>
            </a:pPr>
            <a:r>
              <a:rPr lang="en-US" altLang="zh-C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DCMD</a:t>
            </a:r>
            <a:r>
              <a:rPr lang="zh-CN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设计 </a:t>
            </a:r>
            <a:r>
              <a:rPr lang="en-US" altLang="zh-C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-</a:t>
            </a:r>
            <a:r>
              <a:rPr lang="zh-CN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权限设计</a:t>
            </a:r>
            <a:endParaRPr lang="zh-CN" altLang="zh-CN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0" y="908050"/>
            <a:ext cx="8964613" cy="5761310"/>
          </a:xfrm>
        </p:spPr>
        <p:txBody>
          <a:bodyPr>
            <a:normAutofit/>
          </a:bodyPr>
          <a:lstStyle/>
          <a:p>
            <a:pPr marL="360000" lvl="0" indent="468000"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lang="zh-CN" altLang="en-US" sz="2400" dirty="0" smtClean="0">
                <a:latin typeface="+mn-ea"/>
              </a:rPr>
              <a:t>系统存在如下三个用户角色</a:t>
            </a:r>
            <a:endParaRPr lang="en-US" altLang="zh-CN" sz="2400" dirty="0" smtClean="0">
              <a:latin typeface="+mn-ea"/>
            </a:endParaRPr>
          </a:p>
          <a:p>
            <a:pPr marL="725760" lvl="1" indent="46800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sz="1600" dirty="0" err="1" smtClean="0">
                <a:latin typeface="+mn-ea"/>
              </a:rPr>
              <a:t>sa</a:t>
            </a:r>
            <a:r>
              <a:rPr lang="zh-CN" altLang="en-US" sz="1600" dirty="0" smtClean="0">
                <a:latin typeface="+mn-ea"/>
              </a:rPr>
              <a:t>：系统管理员。</a:t>
            </a:r>
            <a:r>
              <a:rPr lang="zh-CN" altLang="zh-CN" sz="1600" dirty="0" smtClean="0">
                <a:latin typeface="+mn-ea"/>
              </a:rPr>
              <a:t>管理用户、设备、及</a:t>
            </a:r>
            <a:r>
              <a:rPr lang="en-US" altLang="zh-CN" sz="1600" dirty="0" smtClean="0">
                <a:latin typeface="+mn-ea"/>
              </a:rPr>
              <a:t>service</a:t>
            </a:r>
            <a:r>
              <a:rPr lang="zh-CN" altLang="en-US" sz="1600" dirty="0" smtClean="0">
                <a:latin typeface="+mn-ea"/>
              </a:rPr>
              <a:t>。</a:t>
            </a:r>
            <a:endParaRPr lang="en-US" altLang="zh-CN" sz="1600" dirty="0" smtClean="0">
              <a:latin typeface="+mn-ea"/>
            </a:endParaRPr>
          </a:p>
          <a:p>
            <a:pPr marL="725760" lvl="1" indent="46800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sz="1600" dirty="0" err="1" smtClean="0">
                <a:latin typeface="+mn-ea"/>
              </a:rPr>
              <a:t>ssvr</a:t>
            </a:r>
            <a:r>
              <a:rPr lang="zh-CN" altLang="en-US" sz="1600" dirty="0" smtClean="0">
                <a:latin typeface="+mn-ea"/>
              </a:rPr>
              <a:t>：超级服务管理员。</a:t>
            </a:r>
            <a:r>
              <a:rPr lang="zh-CN" altLang="zh-CN" sz="1600" dirty="0" smtClean="0">
                <a:latin typeface="+mn-ea"/>
              </a:rPr>
              <a:t>属某一个分组，可以操作</a:t>
            </a:r>
            <a:r>
              <a:rPr lang="zh-CN" altLang="en-US" sz="1600" dirty="0" smtClean="0">
                <a:latin typeface="+mn-ea"/>
              </a:rPr>
              <a:t>本</a:t>
            </a:r>
            <a:r>
              <a:rPr lang="zh-CN" altLang="zh-CN" sz="1600" dirty="0" smtClean="0">
                <a:latin typeface="+mn-ea"/>
              </a:rPr>
              <a:t>分组的所有</a:t>
            </a:r>
            <a:r>
              <a:rPr lang="en-US" altLang="zh-CN" sz="1600" dirty="0" smtClean="0">
                <a:latin typeface="+mn-ea"/>
              </a:rPr>
              <a:t>service</a:t>
            </a:r>
            <a:r>
              <a:rPr lang="zh-CN" altLang="zh-CN" sz="1600" dirty="0" smtClean="0">
                <a:latin typeface="+mn-ea"/>
              </a:rPr>
              <a:t>及</a:t>
            </a:r>
            <a:r>
              <a:rPr lang="en-US" altLang="zh-CN" sz="1600" dirty="0" smtClean="0">
                <a:latin typeface="+mn-ea"/>
              </a:rPr>
              <a:t>task</a:t>
            </a:r>
          </a:p>
          <a:p>
            <a:pPr marL="725760" lvl="1" indent="46800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sz="1600" dirty="0" err="1" smtClean="0">
                <a:latin typeface="+mn-ea"/>
              </a:rPr>
              <a:t>svr</a:t>
            </a:r>
            <a:r>
              <a:rPr lang="zh-CN" altLang="en-US" sz="1600" dirty="0" smtClean="0">
                <a:latin typeface="+mn-ea"/>
              </a:rPr>
              <a:t>：服务管理员。</a:t>
            </a:r>
            <a:r>
              <a:rPr lang="zh-CN" altLang="zh-CN" sz="1600" dirty="0" smtClean="0">
                <a:latin typeface="+mn-ea"/>
              </a:rPr>
              <a:t>能操作自己</a:t>
            </a:r>
            <a:r>
              <a:rPr lang="zh-CN" altLang="en-US" sz="1600" dirty="0" smtClean="0">
                <a:latin typeface="+mn-ea"/>
              </a:rPr>
              <a:t>负责</a:t>
            </a:r>
            <a:r>
              <a:rPr lang="zh-CN" altLang="zh-CN" sz="1600" dirty="0" smtClean="0">
                <a:latin typeface="+mn-ea"/>
              </a:rPr>
              <a:t>的</a:t>
            </a:r>
            <a:r>
              <a:rPr lang="en-US" altLang="zh-CN" sz="1600" dirty="0" smtClean="0">
                <a:latin typeface="+mn-ea"/>
              </a:rPr>
              <a:t>service</a:t>
            </a:r>
            <a:r>
              <a:rPr lang="zh-CN" altLang="en-US" sz="1600" dirty="0" smtClean="0">
                <a:latin typeface="+mn-ea"/>
              </a:rPr>
              <a:t>及创建的任务。</a:t>
            </a:r>
            <a:endParaRPr lang="en-US" altLang="zh-CN" sz="1600" dirty="0" smtClean="0">
              <a:latin typeface="+mn-ea"/>
            </a:endParaRPr>
          </a:p>
          <a:p>
            <a:pPr marL="360000" indent="468000"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lang="zh-CN" altLang="en-US" sz="2400" dirty="0" smtClean="0">
                <a:latin typeface="+mn-ea"/>
              </a:rPr>
              <a:t>分组：</a:t>
            </a:r>
            <a:endParaRPr lang="en-US" altLang="zh-CN" sz="2400" dirty="0" smtClean="0">
              <a:latin typeface="+mn-ea"/>
            </a:endParaRPr>
          </a:p>
          <a:p>
            <a:pPr marL="725760" lvl="1" indent="468000"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lang="zh-CN" altLang="en-US" sz="1600" dirty="0" smtClean="0">
                <a:latin typeface="+mn-ea"/>
              </a:rPr>
              <a:t>系统的所有资源都具有分组属性。</a:t>
            </a:r>
            <a:endParaRPr lang="en-US" altLang="zh-CN" sz="1600" dirty="0" smtClean="0">
              <a:latin typeface="+mn-ea"/>
            </a:endParaRPr>
          </a:p>
          <a:p>
            <a:pPr marL="725760" lvl="1" indent="468000"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lang="zh-CN" altLang="en-US" sz="1600" dirty="0" smtClean="0">
                <a:latin typeface="+mn-ea"/>
              </a:rPr>
              <a:t>不同分组的资源完全对立，互不干扰。</a:t>
            </a:r>
            <a:endParaRPr lang="en-US" altLang="zh-CN" sz="1600" dirty="0" smtClean="0">
              <a:latin typeface="+mn-ea"/>
            </a:endParaRP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16632"/>
            <a:ext cx="8229600" cy="693837"/>
          </a:xfrm>
        </p:spPr>
        <p:txBody>
          <a:bodyPr>
            <a:normAutofit fontScale="90000"/>
          </a:bodyPr>
          <a:lstStyle/>
          <a:p>
            <a:pPr lvl="0" algn="ctr">
              <a:defRPr/>
            </a:pPr>
            <a:r>
              <a:rPr lang="en-US" altLang="zh-C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DCMD</a:t>
            </a:r>
            <a:r>
              <a:rPr lang="zh-CN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设计</a:t>
            </a:r>
            <a:r>
              <a:rPr lang="en-US" altLang="zh-C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- </a:t>
            </a:r>
            <a:r>
              <a:rPr lang="zh-CN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控制中心设计</a:t>
            </a:r>
            <a:endParaRPr lang="zh-CN" altLang="zh-CN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0" y="908050"/>
            <a:ext cx="5220072" cy="5949950"/>
          </a:xfrm>
        </p:spPr>
        <p:txBody>
          <a:bodyPr>
            <a:normAutofit lnSpcReduction="10000"/>
          </a:bodyPr>
          <a:lstStyle/>
          <a:p>
            <a:pPr marL="0" lvl="0" indent="468000"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lang="zh-CN" altLang="en-US" sz="1600" dirty="0" smtClean="0">
                <a:latin typeface="+mn-ea"/>
              </a:rPr>
              <a:t>检查控制中心</a:t>
            </a:r>
            <a:r>
              <a:rPr lang="en-US" altLang="zh-CN" sz="1600" dirty="0" smtClean="0">
                <a:latin typeface="+mn-ea"/>
              </a:rPr>
              <a:t>master</a:t>
            </a:r>
            <a:r>
              <a:rPr lang="zh-CN" altLang="en-US" sz="1600" dirty="0" smtClean="0">
                <a:latin typeface="+mn-ea"/>
              </a:rPr>
              <a:t>的变化，当</a:t>
            </a:r>
            <a:r>
              <a:rPr lang="en-US" altLang="zh-CN" sz="1600" dirty="0" smtClean="0">
                <a:latin typeface="+mn-ea"/>
              </a:rPr>
              <a:t>master</a:t>
            </a:r>
            <a:r>
              <a:rPr lang="zh-CN" altLang="en-US" sz="1600" dirty="0" smtClean="0">
                <a:latin typeface="+mn-ea"/>
              </a:rPr>
              <a:t>失效后实现新</a:t>
            </a:r>
            <a:r>
              <a:rPr lang="en-US" altLang="zh-CN" sz="1600" dirty="0" smtClean="0">
                <a:latin typeface="+mn-ea"/>
              </a:rPr>
              <a:t>master</a:t>
            </a:r>
            <a:r>
              <a:rPr lang="zh-CN" altLang="en-US" sz="1600" dirty="0" smtClean="0">
                <a:latin typeface="+mn-ea"/>
              </a:rPr>
              <a:t>选举。</a:t>
            </a:r>
            <a:endParaRPr lang="en-US" altLang="zh-CN" sz="1600" dirty="0" smtClean="0">
              <a:latin typeface="+mn-ea"/>
            </a:endParaRPr>
          </a:p>
          <a:p>
            <a:pPr marL="0" lvl="0" indent="468000"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lang="zh-CN" altLang="en-US" sz="1600" dirty="0" smtClean="0">
                <a:latin typeface="+mn-ea"/>
              </a:rPr>
              <a:t>存放所有的任务、操作指令的</a:t>
            </a:r>
            <a:r>
              <a:rPr lang="en-US" altLang="zh-CN" sz="1600" dirty="0" smtClean="0">
                <a:latin typeface="+mn-ea"/>
              </a:rPr>
              <a:t>script</a:t>
            </a:r>
            <a:r>
              <a:rPr lang="zh-CN" altLang="en-US" sz="1600" dirty="0" smtClean="0">
                <a:latin typeface="+mn-ea"/>
              </a:rPr>
              <a:t>。</a:t>
            </a:r>
            <a:endParaRPr lang="en-US" altLang="zh-CN" sz="1600" dirty="0" smtClean="0">
              <a:latin typeface="+mn-ea"/>
            </a:endParaRPr>
          </a:p>
          <a:p>
            <a:pPr marL="0" lvl="0" indent="468000"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lang="zh-CN" altLang="en-US" sz="1600" dirty="0" smtClean="0">
                <a:latin typeface="+mn-ea"/>
              </a:rPr>
              <a:t>从数据库中轮询（</a:t>
            </a:r>
            <a:r>
              <a:rPr lang="en-US" altLang="zh-CN" sz="1600" dirty="0" smtClean="0">
                <a:latin typeface="+mn-ea"/>
              </a:rPr>
              <a:t>1</a:t>
            </a:r>
            <a:r>
              <a:rPr lang="zh-CN" altLang="en-US" sz="1600" dirty="0" smtClean="0">
                <a:latin typeface="+mn-ea"/>
              </a:rPr>
              <a:t>秒）各种任务指令并执行。</a:t>
            </a:r>
            <a:endParaRPr lang="en-US" altLang="zh-CN" sz="1600" dirty="0" smtClean="0">
              <a:latin typeface="+mn-ea"/>
            </a:endParaRPr>
          </a:p>
          <a:p>
            <a:pPr marL="0" indent="468000"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lang="zh-CN" altLang="en-US" sz="1600" dirty="0" smtClean="0">
                <a:latin typeface="+mn-ea"/>
              </a:rPr>
              <a:t>对于自动的任务，安装要求自动调度执行。</a:t>
            </a:r>
            <a:endParaRPr lang="en-US" altLang="zh-CN" sz="1600" dirty="0" smtClean="0">
              <a:latin typeface="+mn-ea"/>
            </a:endParaRPr>
          </a:p>
          <a:p>
            <a:pPr marL="0" indent="468000"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lang="zh-CN" altLang="en-US" sz="1600" dirty="0" smtClean="0">
                <a:latin typeface="+mn-ea"/>
              </a:rPr>
              <a:t>将来自</a:t>
            </a:r>
            <a:r>
              <a:rPr lang="en-US" altLang="zh-CN" sz="1600" dirty="0" smtClean="0">
                <a:latin typeface="+mn-ea"/>
              </a:rPr>
              <a:t>agent</a:t>
            </a:r>
            <a:r>
              <a:rPr lang="zh-CN" altLang="en-US" sz="1600" dirty="0" smtClean="0">
                <a:latin typeface="+mn-ea"/>
              </a:rPr>
              <a:t>的任务状态变化实时更新到数据库。</a:t>
            </a:r>
            <a:endParaRPr lang="en-US" altLang="zh-CN" sz="1600" dirty="0" smtClean="0">
              <a:latin typeface="+mn-ea"/>
            </a:endParaRPr>
          </a:p>
          <a:p>
            <a:pPr marL="0" indent="468000"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lang="zh-CN" altLang="en-US" sz="1600" dirty="0" smtClean="0">
                <a:latin typeface="+mn-ea"/>
              </a:rPr>
              <a:t>接收来自控制台的操作指令的执行。</a:t>
            </a:r>
            <a:endParaRPr lang="en-US" altLang="zh-CN" sz="1600" dirty="0" smtClean="0">
              <a:latin typeface="+mn-ea"/>
            </a:endParaRPr>
          </a:p>
          <a:p>
            <a:pPr marL="0" indent="468000"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lang="zh-CN" altLang="en-US" sz="1600" dirty="0" smtClean="0">
                <a:latin typeface="+mn-ea"/>
              </a:rPr>
              <a:t>接收来自控制台的信息查询：</a:t>
            </a:r>
            <a:endParaRPr lang="en-US" altLang="zh-CN" sz="1600" dirty="0" smtClean="0">
              <a:latin typeface="+mn-ea"/>
            </a:endParaRPr>
          </a:p>
          <a:p>
            <a:pPr marL="365760" lvl="1" indent="46800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1400" dirty="0" smtClean="0">
                <a:latin typeface="+mn-ea"/>
              </a:rPr>
              <a:t>非法的</a:t>
            </a:r>
            <a:r>
              <a:rPr lang="en-US" altLang="zh-CN" sz="1400" dirty="0" smtClean="0">
                <a:latin typeface="+mn-ea"/>
              </a:rPr>
              <a:t>agent</a:t>
            </a:r>
            <a:r>
              <a:rPr lang="zh-CN" altLang="en-US" sz="1400" dirty="0" smtClean="0">
                <a:latin typeface="+mn-ea"/>
              </a:rPr>
              <a:t>。</a:t>
            </a:r>
            <a:endParaRPr lang="en-US" altLang="zh-CN" sz="1400" dirty="0" smtClean="0">
              <a:latin typeface="+mn-ea"/>
            </a:endParaRPr>
          </a:p>
          <a:p>
            <a:pPr marL="365760" lvl="1" indent="46800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sz="1400" dirty="0" smtClean="0">
                <a:latin typeface="+mn-ea"/>
              </a:rPr>
              <a:t>Agent</a:t>
            </a:r>
            <a:r>
              <a:rPr lang="zh-CN" altLang="en-US" sz="1400" dirty="0" smtClean="0">
                <a:latin typeface="+mn-ea"/>
              </a:rPr>
              <a:t>的连接状态及版本信息</a:t>
            </a:r>
            <a:endParaRPr lang="en-US" altLang="zh-CN" sz="1400" dirty="0" smtClean="0">
              <a:latin typeface="+mn-ea"/>
            </a:endParaRPr>
          </a:p>
          <a:p>
            <a:pPr marL="365760" lvl="1" indent="46800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1400" dirty="0" smtClean="0">
                <a:latin typeface="+mn-ea"/>
              </a:rPr>
              <a:t>获取指定</a:t>
            </a:r>
            <a:r>
              <a:rPr lang="en-US" altLang="zh-CN" sz="1400" dirty="0" smtClean="0">
                <a:latin typeface="+mn-ea"/>
              </a:rPr>
              <a:t>agent</a:t>
            </a:r>
            <a:r>
              <a:rPr lang="zh-CN" altLang="en-US" sz="1400" dirty="0" smtClean="0">
                <a:latin typeface="+mn-ea"/>
              </a:rPr>
              <a:t>（设备）上的某个任务执行信息。</a:t>
            </a:r>
            <a:endParaRPr lang="en-US" altLang="zh-CN" sz="1400" dirty="0" smtClean="0">
              <a:latin typeface="+mn-ea"/>
            </a:endParaRPr>
          </a:p>
          <a:p>
            <a:pPr marL="365760" lvl="1" indent="46800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1400" dirty="0" smtClean="0">
                <a:latin typeface="+mn-ea"/>
              </a:rPr>
              <a:t>获取指定</a:t>
            </a:r>
            <a:r>
              <a:rPr lang="en-US" altLang="zh-CN" sz="1400" dirty="0" smtClean="0">
                <a:latin typeface="+mn-ea"/>
              </a:rPr>
              <a:t>agent</a:t>
            </a:r>
            <a:r>
              <a:rPr lang="zh-CN" altLang="en-US" sz="1400" dirty="0" smtClean="0">
                <a:latin typeface="+mn-ea"/>
              </a:rPr>
              <a:t>上运行的任务。</a:t>
            </a:r>
            <a:endParaRPr lang="en-US" altLang="zh-CN" sz="1400" dirty="0" smtClean="0">
              <a:latin typeface="+mn-ea"/>
            </a:endParaRPr>
          </a:p>
          <a:p>
            <a:pPr marL="365760" lvl="1" indent="46800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1400" dirty="0" smtClean="0">
                <a:latin typeface="+mn-ea"/>
              </a:rPr>
              <a:t>获取指定</a:t>
            </a:r>
            <a:r>
              <a:rPr lang="en-US" altLang="zh-CN" sz="1400" dirty="0" smtClean="0">
                <a:latin typeface="+mn-ea"/>
              </a:rPr>
              <a:t>agent</a:t>
            </a:r>
            <a:r>
              <a:rPr lang="zh-CN" altLang="en-US" sz="1400" dirty="0" smtClean="0">
                <a:latin typeface="+mn-ea"/>
              </a:rPr>
              <a:t>上运行的操作。</a:t>
            </a:r>
            <a:endParaRPr lang="en-US" altLang="zh-CN" sz="1400" dirty="0" smtClean="0">
              <a:latin typeface="+mn-ea"/>
            </a:endParaRPr>
          </a:p>
          <a:p>
            <a:pPr marL="365760" lvl="1" indent="46800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1400" dirty="0" smtClean="0">
                <a:latin typeface="+mn-ea"/>
              </a:rPr>
              <a:t>获取某个任务在一个或一组设备的执行进度。</a:t>
            </a:r>
            <a:endParaRPr lang="en-US" altLang="zh-CN" sz="1400" dirty="0" smtClean="0">
              <a:latin typeface="+mn-ea"/>
            </a:endParaRPr>
          </a:p>
          <a:p>
            <a:pPr marL="365760" lvl="1" indent="46800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1400" dirty="0" smtClean="0">
                <a:latin typeface="+mn-ea"/>
              </a:rPr>
              <a:t>基于任务指令名获取对应的</a:t>
            </a:r>
            <a:r>
              <a:rPr lang="en-US" altLang="zh-CN" sz="1400" dirty="0" smtClean="0">
                <a:latin typeface="+mn-ea"/>
              </a:rPr>
              <a:t>script</a:t>
            </a:r>
            <a:r>
              <a:rPr lang="zh-CN" altLang="en-US" sz="1400" dirty="0" smtClean="0">
                <a:latin typeface="+mn-ea"/>
              </a:rPr>
              <a:t>及</a:t>
            </a:r>
            <a:r>
              <a:rPr lang="en-US" altLang="zh-CN" sz="1400" dirty="0" smtClean="0">
                <a:latin typeface="+mn-ea"/>
              </a:rPr>
              <a:t>md5</a:t>
            </a:r>
            <a:r>
              <a:rPr lang="zh-CN" altLang="en-US" sz="1400" dirty="0" smtClean="0">
                <a:latin typeface="+mn-ea"/>
              </a:rPr>
              <a:t>签名</a:t>
            </a:r>
            <a:endParaRPr lang="en-US" altLang="zh-CN" sz="1400" dirty="0" smtClean="0">
              <a:latin typeface="+mn-ea"/>
            </a:endParaRPr>
          </a:p>
          <a:p>
            <a:pPr marL="365760" lvl="1" indent="46800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1400" dirty="0" smtClean="0">
                <a:latin typeface="+mn-ea"/>
              </a:rPr>
              <a:t>基于操作指令名获取对应的</a:t>
            </a:r>
            <a:r>
              <a:rPr lang="en-US" altLang="zh-CN" sz="1400" dirty="0" smtClean="0">
                <a:latin typeface="+mn-ea"/>
              </a:rPr>
              <a:t>script</a:t>
            </a:r>
            <a:r>
              <a:rPr lang="zh-CN" altLang="en-US" sz="1400" dirty="0" smtClean="0">
                <a:latin typeface="+mn-ea"/>
              </a:rPr>
              <a:t>及</a:t>
            </a:r>
            <a:r>
              <a:rPr lang="en-US" altLang="zh-CN" sz="1400" dirty="0" smtClean="0">
                <a:latin typeface="+mn-ea"/>
              </a:rPr>
              <a:t>md5</a:t>
            </a:r>
            <a:r>
              <a:rPr lang="zh-CN" altLang="en-US" sz="1400" dirty="0" smtClean="0">
                <a:latin typeface="+mn-ea"/>
              </a:rPr>
              <a:t>签名。</a:t>
            </a:r>
            <a:endParaRPr lang="en-US" altLang="zh-CN" sz="1400" dirty="0" smtClean="0">
              <a:latin typeface="+mn-ea"/>
            </a:endParaRPr>
          </a:p>
          <a:p>
            <a:pPr marL="365760" lvl="1" indent="468000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zh-CN" sz="1400" dirty="0" smtClean="0">
              <a:latin typeface="+mn-ea"/>
            </a:endParaRPr>
          </a:p>
          <a:p>
            <a:pPr marL="365760" lvl="1" indent="468000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zh-CN" sz="1400" dirty="0" smtClean="0">
              <a:latin typeface="+mn-ea"/>
            </a:endParaRPr>
          </a:p>
          <a:p>
            <a:pPr marL="0" lvl="0" indent="468000">
              <a:lnSpc>
                <a:spcPct val="150000"/>
              </a:lnSpc>
              <a:buFont typeface="Wingdings" pitchFamily="2" charset="2"/>
              <a:buChar char="u"/>
              <a:defRPr/>
            </a:pPr>
            <a:endParaRPr lang="en-US" altLang="zh-CN" sz="2400" dirty="0" smtClean="0">
              <a:latin typeface="+mn-ea"/>
            </a:endParaRPr>
          </a:p>
        </p:txBody>
      </p:sp>
      <p:pic>
        <p:nvPicPr>
          <p:cNvPr id="48130" name="Picture 2" descr="控制中心架构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980728"/>
            <a:ext cx="4067944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16632"/>
            <a:ext cx="8229600" cy="693837"/>
          </a:xfrm>
        </p:spPr>
        <p:txBody>
          <a:bodyPr>
            <a:normAutofit fontScale="90000"/>
          </a:bodyPr>
          <a:lstStyle/>
          <a:p>
            <a:pPr lvl="0" algn="ctr">
              <a:defRPr/>
            </a:pPr>
            <a:r>
              <a:rPr lang="en-US" altLang="zh-C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DCMD</a:t>
            </a:r>
            <a:r>
              <a:rPr lang="zh-CN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设计 </a:t>
            </a:r>
            <a:r>
              <a:rPr lang="en-US" altLang="zh-C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- Agent</a:t>
            </a:r>
            <a:r>
              <a:rPr lang="zh-CN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设计</a:t>
            </a:r>
            <a:endParaRPr lang="zh-CN" altLang="zh-CN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" y="908050"/>
            <a:ext cx="4860032" cy="5545286"/>
          </a:xfrm>
        </p:spPr>
        <p:txBody>
          <a:bodyPr>
            <a:normAutofit/>
          </a:bodyPr>
          <a:lstStyle/>
          <a:p>
            <a:pPr marL="0" lvl="0" indent="468000"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lang="zh-CN" altLang="en-US" sz="1600" dirty="0" smtClean="0">
                <a:latin typeface="+mn-ea"/>
              </a:rPr>
              <a:t>主动连接所有的控制中心，只从</a:t>
            </a:r>
            <a:r>
              <a:rPr lang="en-US" altLang="zh-CN" sz="1600" dirty="0" smtClean="0">
                <a:latin typeface="+mn-ea"/>
              </a:rPr>
              <a:t>master</a:t>
            </a:r>
            <a:r>
              <a:rPr lang="zh-CN" altLang="en-US" sz="1600" dirty="0" smtClean="0">
                <a:latin typeface="+mn-ea"/>
              </a:rPr>
              <a:t>接收任务指令，可从所有控制中心接收操作指令。</a:t>
            </a:r>
            <a:endParaRPr lang="en-US" altLang="zh-CN" sz="1600" dirty="0" smtClean="0">
              <a:latin typeface="+mn-ea"/>
            </a:endParaRPr>
          </a:p>
          <a:p>
            <a:pPr marL="0" lvl="0" indent="468000"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lang="zh-CN" altLang="en-US" sz="1600" dirty="0" smtClean="0">
                <a:latin typeface="+mn-ea"/>
              </a:rPr>
              <a:t>接收来自控制中心的任务、操作指令并执行。</a:t>
            </a:r>
            <a:endParaRPr lang="en-US" altLang="zh-CN" sz="1600" dirty="0" smtClean="0">
              <a:latin typeface="+mn-ea"/>
            </a:endParaRPr>
          </a:p>
          <a:p>
            <a:pPr marL="0" indent="468000"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lang="zh-CN" altLang="en-US" sz="1600" dirty="0" smtClean="0">
                <a:latin typeface="+mn-ea"/>
              </a:rPr>
              <a:t>同一个</a:t>
            </a:r>
            <a:r>
              <a:rPr lang="en-US" altLang="zh-CN" sz="1600" dirty="0" smtClean="0">
                <a:latin typeface="+mn-ea"/>
              </a:rPr>
              <a:t>service</a:t>
            </a:r>
            <a:r>
              <a:rPr lang="zh-CN" altLang="en-US" sz="1600" dirty="0" smtClean="0">
                <a:latin typeface="+mn-ea"/>
              </a:rPr>
              <a:t>的任务执行串行，不同的</a:t>
            </a:r>
            <a:r>
              <a:rPr lang="en-US" altLang="zh-CN" sz="1600" dirty="0" smtClean="0">
                <a:latin typeface="+mn-ea"/>
              </a:rPr>
              <a:t>service</a:t>
            </a:r>
            <a:r>
              <a:rPr lang="zh-CN" altLang="en-US" sz="1600" dirty="0" smtClean="0">
                <a:latin typeface="+mn-ea"/>
              </a:rPr>
              <a:t>的并行。执行结果返给控制中心。</a:t>
            </a:r>
            <a:endParaRPr lang="en-US" altLang="zh-CN" sz="1600" dirty="0" smtClean="0">
              <a:latin typeface="+mn-ea"/>
            </a:endParaRPr>
          </a:p>
          <a:p>
            <a:pPr marL="0" indent="468000"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lang="zh-CN" altLang="en-US" sz="1600" dirty="0" smtClean="0">
                <a:latin typeface="+mn-ea"/>
              </a:rPr>
              <a:t>实时将任务的执行进度发给控制中心。</a:t>
            </a:r>
            <a:endParaRPr lang="en-US" altLang="zh-CN" sz="1600" dirty="0" smtClean="0">
              <a:latin typeface="+mn-ea"/>
            </a:endParaRPr>
          </a:p>
          <a:p>
            <a:pPr marL="0" indent="468000"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lang="zh-CN" altLang="en-US" sz="1600" dirty="0" smtClean="0">
                <a:latin typeface="+mn-ea"/>
              </a:rPr>
              <a:t>任务执行的输出持久化存储</a:t>
            </a:r>
            <a:r>
              <a:rPr lang="en-US" altLang="zh-CN" sz="1600" dirty="0" smtClean="0">
                <a:latin typeface="+mn-ea"/>
              </a:rPr>
              <a:t>7</a:t>
            </a:r>
            <a:r>
              <a:rPr lang="zh-CN" altLang="en-US" sz="1600" dirty="0" smtClean="0">
                <a:latin typeface="+mn-ea"/>
              </a:rPr>
              <a:t>天，可随时查看。</a:t>
            </a:r>
            <a:endParaRPr lang="en-US" altLang="zh-CN" sz="1600" dirty="0" smtClean="0">
              <a:latin typeface="+mn-ea"/>
            </a:endParaRPr>
          </a:p>
          <a:p>
            <a:pPr marL="0" indent="468000"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lang="zh-CN" altLang="en-US" sz="1600" dirty="0" smtClean="0">
                <a:latin typeface="+mn-ea"/>
              </a:rPr>
              <a:t>所有操作指令可并行执行，但有总量限制。执行结果返给控制中心。</a:t>
            </a:r>
            <a:endParaRPr lang="en-US" altLang="zh-CN" sz="1600" dirty="0" smtClean="0">
              <a:latin typeface="+mn-ea"/>
            </a:endParaRPr>
          </a:p>
          <a:p>
            <a:pPr marL="0" indent="468000"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lang="zh-CN" altLang="en-US" sz="1600" dirty="0" smtClean="0">
                <a:latin typeface="+mn-ea"/>
              </a:rPr>
              <a:t>系统自动</a:t>
            </a:r>
            <a:r>
              <a:rPr lang="en-US" altLang="zh-CN" sz="1600" dirty="0" smtClean="0">
                <a:latin typeface="+mn-ea"/>
              </a:rPr>
              <a:t>kill</a:t>
            </a:r>
            <a:r>
              <a:rPr lang="zh-CN" altLang="en-US" sz="1600" dirty="0" smtClean="0">
                <a:latin typeface="+mn-ea"/>
              </a:rPr>
              <a:t>掉超时未完成的操作指令。</a:t>
            </a:r>
            <a:endParaRPr lang="en-US" altLang="zh-CN" sz="1600" dirty="0" smtClean="0">
              <a:latin typeface="+mn-ea"/>
            </a:endParaRPr>
          </a:p>
          <a:p>
            <a:pPr marL="0" indent="468000"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lang="zh-CN" altLang="en-US" sz="1600" dirty="0" smtClean="0">
                <a:latin typeface="+mn-ea"/>
              </a:rPr>
              <a:t>接收来自控制中心的信息查询：</a:t>
            </a:r>
            <a:endParaRPr lang="en-US" altLang="zh-CN" sz="1600" dirty="0" smtClean="0">
              <a:latin typeface="+mn-ea"/>
            </a:endParaRPr>
          </a:p>
          <a:p>
            <a:pPr marL="365760" lvl="1" indent="46800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1400" dirty="0" smtClean="0">
                <a:latin typeface="+mn-ea"/>
              </a:rPr>
              <a:t>运行的任务</a:t>
            </a:r>
            <a:endParaRPr lang="en-US" altLang="zh-CN" sz="1400" dirty="0" smtClean="0">
              <a:latin typeface="+mn-ea"/>
            </a:endParaRPr>
          </a:p>
          <a:p>
            <a:pPr marL="365760" lvl="1" indent="46800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1400" dirty="0" smtClean="0">
                <a:latin typeface="+mn-ea"/>
              </a:rPr>
              <a:t>运行的操作</a:t>
            </a:r>
            <a:endParaRPr lang="en-US" altLang="zh-CN" sz="1400" dirty="0" smtClean="0">
              <a:latin typeface="+mn-ea"/>
            </a:endParaRPr>
          </a:p>
          <a:p>
            <a:pPr marL="365760" lvl="1" indent="468000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zh-CN" sz="1400" dirty="0" smtClean="0">
              <a:latin typeface="+mn-ea"/>
            </a:endParaRPr>
          </a:p>
          <a:p>
            <a:pPr marL="365760" lvl="1" indent="468000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zh-CN" sz="1400" dirty="0" smtClean="0">
              <a:latin typeface="+mn-ea"/>
            </a:endParaRPr>
          </a:p>
          <a:p>
            <a:pPr marL="0" lvl="0" indent="468000">
              <a:lnSpc>
                <a:spcPct val="150000"/>
              </a:lnSpc>
              <a:buFont typeface="Wingdings" pitchFamily="2" charset="2"/>
              <a:buChar char="u"/>
              <a:defRPr/>
            </a:pPr>
            <a:endParaRPr lang="en-US" altLang="zh-CN" sz="2400" dirty="0" smtClean="0">
              <a:latin typeface="+mn-ea"/>
            </a:endParaRPr>
          </a:p>
        </p:txBody>
      </p:sp>
      <p:pic>
        <p:nvPicPr>
          <p:cNvPr id="47106" name="Picture 2" descr="agent架构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980728"/>
            <a:ext cx="4211960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16632"/>
            <a:ext cx="8229600" cy="693837"/>
          </a:xfrm>
        </p:spPr>
        <p:txBody>
          <a:bodyPr>
            <a:normAutofit fontScale="90000"/>
          </a:bodyPr>
          <a:lstStyle/>
          <a:p>
            <a:pPr lvl="0" algn="ctr">
              <a:defRPr/>
            </a:pPr>
            <a:r>
              <a:rPr lang="en-US" altLang="zh-C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DCMD</a:t>
            </a:r>
            <a:r>
              <a:rPr lang="zh-CN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管理对象 </a:t>
            </a:r>
            <a:r>
              <a:rPr lang="en-US" altLang="zh-C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– </a:t>
            </a:r>
            <a:r>
              <a:rPr lang="zh-CN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服务器</a:t>
            </a:r>
            <a:endParaRPr lang="zh-CN" altLang="zh-CN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908720"/>
            <a:ext cx="8424936" cy="583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16632"/>
            <a:ext cx="8229600" cy="693837"/>
          </a:xfrm>
        </p:spPr>
        <p:txBody>
          <a:bodyPr>
            <a:normAutofit fontScale="90000"/>
          </a:bodyPr>
          <a:lstStyle/>
          <a:p>
            <a:pPr lvl="0" algn="ctr">
              <a:defRPr/>
            </a:pPr>
            <a:r>
              <a:rPr lang="en-US" altLang="zh-C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DCMD</a:t>
            </a:r>
            <a:r>
              <a:rPr lang="zh-CN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管理对象 </a:t>
            </a:r>
            <a:r>
              <a:rPr lang="en-US" altLang="zh-C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– </a:t>
            </a:r>
            <a:r>
              <a:rPr lang="zh-CN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服务器池子</a:t>
            </a:r>
            <a:endParaRPr lang="zh-CN" altLang="zh-CN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908720"/>
            <a:ext cx="8280920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16632"/>
            <a:ext cx="8229600" cy="693837"/>
          </a:xfrm>
        </p:spPr>
        <p:txBody>
          <a:bodyPr>
            <a:normAutofit fontScale="90000"/>
          </a:bodyPr>
          <a:lstStyle/>
          <a:p>
            <a:pPr lvl="0" algn="ctr">
              <a:defRPr/>
            </a:pPr>
            <a:r>
              <a:rPr lang="en-US" altLang="zh-C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DCMD</a:t>
            </a:r>
            <a:r>
              <a:rPr lang="zh-CN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管理对象 </a:t>
            </a:r>
            <a:r>
              <a:rPr lang="en-US" altLang="zh-C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– </a:t>
            </a:r>
            <a:r>
              <a:rPr lang="zh-CN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应用</a:t>
            </a:r>
            <a:endParaRPr lang="zh-CN" altLang="zh-CN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809017"/>
            <a:ext cx="8784976" cy="5932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16632"/>
            <a:ext cx="8229600" cy="693837"/>
          </a:xfrm>
        </p:spPr>
        <p:txBody>
          <a:bodyPr>
            <a:normAutofit fontScale="90000"/>
          </a:bodyPr>
          <a:lstStyle/>
          <a:p>
            <a:pPr lvl="0" algn="ctr">
              <a:defRPr/>
            </a:pPr>
            <a:r>
              <a:rPr lang="en-US" altLang="zh-C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DCMD</a:t>
            </a:r>
            <a:r>
              <a:rPr lang="zh-CN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管理对象 </a:t>
            </a:r>
            <a:r>
              <a:rPr lang="en-US" altLang="zh-C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– </a:t>
            </a:r>
            <a:r>
              <a:rPr lang="zh-CN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应用池子</a:t>
            </a:r>
            <a:endParaRPr lang="zh-CN" altLang="zh-CN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908720"/>
            <a:ext cx="8280920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16632"/>
            <a:ext cx="8229600" cy="693837"/>
          </a:xfrm>
        </p:spPr>
        <p:txBody>
          <a:bodyPr>
            <a:normAutofit fontScale="90000"/>
          </a:bodyPr>
          <a:lstStyle/>
          <a:p>
            <a:pPr lvl="0" algn="ctr">
              <a:defRPr/>
            </a:pPr>
            <a:r>
              <a:rPr lang="en-US" altLang="zh-C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DCMD</a:t>
            </a:r>
            <a:r>
              <a:rPr lang="zh-CN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管理对象 </a:t>
            </a:r>
            <a:r>
              <a:rPr lang="en-US" altLang="zh-C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– </a:t>
            </a:r>
            <a:r>
              <a:rPr lang="zh-CN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应用设备</a:t>
            </a:r>
            <a:endParaRPr lang="zh-CN" altLang="zh-CN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052736"/>
            <a:ext cx="7820025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16632"/>
            <a:ext cx="8229600" cy="693837"/>
          </a:xfrm>
        </p:spPr>
        <p:txBody>
          <a:bodyPr>
            <a:normAutofit fontScale="90000"/>
          </a:bodyPr>
          <a:lstStyle/>
          <a:p>
            <a:pPr lvl="0" algn="ctr">
              <a:defRPr/>
            </a:pPr>
            <a:r>
              <a:rPr lang="en-US" altLang="zh-C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DCMD</a:t>
            </a:r>
            <a:r>
              <a:rPr lang="zh-CN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操作</a:t>
            </a:r>
            <a:r>
              <a:rPr lang="en-US" altLang="zh-C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—</a:t>
            </a:r>
            <a:r>
              <a:rPr lang="zh-CN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任务定义</a:t>
            </a:r>
            <a:endParaRPr lang="zh-CN" altLang="zh-CN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923925"/>
            <a:ext cx="8801100" cy="593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16632"/>
            <a:ext cx="8229600" cy="693837"/>
          </a:xfrm>
        </p:spPr>
        <p:txBody>
          <a:bodyPr>
            <a:normAutofit fontScale="90000"/>
          </a:bodyPr>
          <a:lstStyle/>
          <a:p>
            <a:pPr lvl="0" algn="ctr">
              <a:defRPr/>
            </a:pPr>
            <a:r>
              <a:rPr lang="zh-CN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面临的问题</a:t>
            </a:r>
            <a:endParaRPr lang="zh-CN" altLang="zh-CN" sz="4400" b="1" spc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908050"/>
            <a:ext cx="8713788" cy="5545138"/>
          </a:xfrm>
        </p:spPr>
        <p:txBody>
          <a:bodyPr>
            <a:normAutofit/>
          </a:bodyPr>
          <a:lstStyle/>
          <a:p>
            <a:pPr marL="360000" lvl="8" indent="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lang="zh-CN" altLang="en-US" sz="2000" b="1" dirty="0" smtClean="0">
                <a:latin typeface="+mn-ea"/>
              </a:rPr>
              <a:t>如何将应用可靠、可视、有序的发布到几十、几百、几千台服务器？</a:t>
            </a:r>
            <a:endParaRPr lang="en-US" altLang="zh-CN" sz="2000" b="1" dirty="0" smtClean="0">
              <a:latin typeface="+mn-ea"/>
            </a:endParaRPr>
          </a:p>
          <a:p>
            <a:pPr marL="360000" lvl="8" indent="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lang="zh-CN" altLang="en-US" sz="2000" b="1" dirty="0" smtClean="0">
                <a:latin typeface="+mn-ea"/>
              </a:rPr>
              <a:t>如何解决不同服务器应用的配置不一致的问题？</a:t>
            </a:r>
            <a:endParaRPr lang="en-US" altLang="zh-CN" sz="2000" b="1" dirty="0" smtClean="0">
              <a:latin typeface="+mn-ea"/>
            </a:endParaRPr>
          </a:p>
          <a:p>
            <a:pPr marL="360000" lvl="8" indent="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lang="zh-CN" altLang="en-US" sz="2000" b="1" dirty="0" smtClean="0">
                <a:latin typeface="+mn-ea"/>
              </a:rPr>
              <a:t>如何可靠、可视的管理服务器上运行的应用？</a:t>
            </a:r>
            <a:endParaRPr lang="en-US" altLang="zh-CN" sz="2000" b="1" dirty="0" smtClean="0">
              <a:latin typeface="+mn-ea"/>
            </a:endParaRPr>
          </a:p>
          <a:p>
            <a:pPr marL="360000" lvl="8" indent="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lang="zh-CN" altLang="en-US" sz="2000" b="1" dirty="0" smtClean="0">
                <a:latin typeface="+mn-ea"/>
              </a:rPr>
              <a:t>如何在不登陆服务器的情况下，查看服务器的运行信息？</a:t>
            </a:r>
            <a:endParaRPr lang="en-US" altLang="zh-CN" sz="2000" b="1" dirty="0" smtClean="0">
              <a:latin typeface="+mn-ea"/>
            </a:endParaRPr>
          </a:p>
          <a:p>
            <a:pPr marL="360000" lvl="8" indent="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lang="zh-CN" altLang="en-US" sz="2000" b="1" dirty="0" smtClean="0">
                <a:latin typeface="+mn-ea"/>
              </a:rPr>
              <a:t>如何实现产品的灰度发布？</a:t>
            </a:r>
          </a:p>
          <a:p>
            <a:pPr marL="360000" lvl="8" indent="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u"/>
              <a:defRPr/>
            </a:pPr>
            <a:endParaRPr lang="en-US" altLang="zh-CN" sz="2000" b="1" dirty="0" smtClean="0">
              <a:latin typeface="+mn-ea"/>
            </a:endParaRP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16632"/>
            <a:ext cx="8229600" cy="693837"/>
          </a:xfrm>
        </p:spPr>
        <p:txBody>
          <a:bodyPr>
            <a:normAutofit fontScale="90000"/>
          </a:bodyPr>
          <a:lstStyle/>
          <a:p>
            <a:pPr lvl="0" algn="ctr">
              <a:defRPr/>
            </a:pPr>
            <a:r>
              <a:rPr lang="en-US" altLang="zh-C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DCMD</a:t>
            </a:r>
            <a:r>
              <a:rPr lang="zh-CN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操作</a:t>
            </a:r>
            <a:r>
              <a:rPr lang="en-US" altLang="zh-C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—</a:t>
            </a:r>
            <a:r>
              <a:rPr lang="zh-CN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任务操作监控</a:t>
            </a:r>
            <a:endParaRPr lang="zh-CN" altLang="zh-CN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pic>
        <p:nvPicPr>
          <p:cNvPr id="7" name="图片 6" descr="控制台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052736"/>
            <a:ext cx="9144000" cy="5805264"/>
          </a:xfrm>
          <a:prstGeom prst="rect">
            <a:avLst/>
          </a:prstGeom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16632"/>
            <a:ext cx="8229600" cy="693837"/>
          </a:xfrm>
        </p:spPr>
        <p:txBody>
          <a:bodyPr>
            <a:normAutofit fontScale="90000"/>
          </a:bodyPr>
          <a:lstStyle/>
          <a:p>
            <a:pPr lvl="0" algn="ctr">
              <a:defRPr/>
            </a:pPr>
            <a:r>
              <a:rPr lang="en-US" altLang="zh-C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DCMD</a:t>
            </a:r>
            <a:r>
              <a:rPr lang="zh-CN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操作</a:t>
            </a:r>
            <a:r>
              <a:rPr lang="en-US" altLang="zh-C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—</a:t>
            </a:r>
            <a:r>
              <a:rPr lang="zh-CN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任务执行查看</a:t>
            </a:r>
            <a:endParaRPr lang="zh-CN" altLang="zh-CN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024" y="980728"/>
            <a:ext cx="8820472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16632"/>
            <a:ext cx="8229600" cy="693837"/>
          </a:xfrm>
        </p:spPr>
        <p:txBody>
          <a:bodyPr>
            <a:normAutofit fontScale="90000"/>
          </a:bodyPr>
          <a:lstStyle/>
          <a:p>
            <a:pPr lvl="0" algn="ctr">
              <a:defRPr/>
            </a:pPr>
            <a:r>
              <a:rPr lang="en-US" altLang="zh-C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DCMD</a:t>
            </a:r>
            <a:r>
              <a:rPr lang="zh-CN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操作</a:t>
            </a:r>
            <a:r>
              <a:rPr lang="en-US" altLang="zh-C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—</a:t>
            </a:r>
            <a:r>
              <a:rPr lang="zh-CN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操作执行</a:t>
            </a:r>
            <a:endParaRPr lang="zh-CN" altLang="zh-CN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981447"/>
            <a:ext cx="8496944" cy="568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2132856"/>
            <a:ext cx="7772400" cy="1524000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4400" dirty="0" smtClean="0"/>
              <a:t>谢谢！</a:t>
            </a:r>
            <a:endParaRPr lang="en-US" altLang="zh-CN" sz="4400" dirty="0" smtClean="0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16632"/>
            <a:ext cx="8229600" cy="693837"/>
          </a:xfrm>
        </p:spPr>
        <p:txBody>
          <a:bodyPr>
            <a:normAutofit fontScale="90000"/>
          </a:bodyPr>
          <a:lstStyle/>
          <a:p>
            <a:pPr lvl="0" algn="ctr">
              <a:defRPr/>
            </a:pPr>
            <a:r>
              <a:rPr lang="zh-CN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当前产品发布的解决方案</a:t>
            </a:r>
            <a:endParaRPr lang="zh-CN" altLang="zh-CN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908050"/>
            <a:ext cx="8713788" cy="554513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  <a:buNone/>
              <a:defRPr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	</a:t>
            </a:r>
          </a:p>
          <a:p>
            <a:pPr marL="360000" lvl="0" indent="45720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itchFamily="2" charset="2"/>
              <a:buChar char="u"/>
              <a:defRPr/>
            </a:pPr>
            <a:r>
              <a:rPr lang="en-US" altLang="zh-CN" sz="4000" dirty="0" smtClean="0">
                <a:latin typeface="+mn-ea"/>
              </a:rPr>
              <a:t> </a:t>
            </a:r>
            <a:r>
              <a:rPr lang="zh-CN" altLang="en-US" sz="4000" dirty="0" smtClean="0">
                <a:latin typeface="+mn-ea"/>
              </a:rPr>
              <a:t>基于</a:t>
            </a:r>
            <a:r>
              <a:rPr lang="en-US" altLang="zh-CN" sz="4000" dirty="0" smtClean="0">
                <a:latin typeface="+mn-ea"/>
              </a:rPr>
              <a:t>SSH</a:t>
            </a:r>
            <a:r>
              <a:rPr lang="zh-CN" altLang="en-US" sz="4000" dirty="0" smtClean="0">
                <a:latin typeface="+mn-ea"/>
              </a:rPr>
              <a:t>无口令登录模式</a:t>
            </a:r>
            <a:endParaRPr lang="en-US" altLang="zh-CN" sz="4000" dirty="0" smtClean="0">
              <a:latin typeface="+mn-ea"/>
            </a:endParaRPr>
          </a:p>
          <a:p>
            <a:pPr marL="360000" lvl="0" indent="45720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altLang="zh-CN" sz="2800" dirty="0" smtClean="0">
                <a:latin typeface="+mn-ea"/>
              </a:rPr>
              <a:t>	</a:t>
            </a:r>
            <a:r>
              <a:rPr lang="zh-CN" altLang="en-US" dirty="0" smtClean="0">
                <a:latin typeface="+mn-ea"/>
              </a:rPr>
              <a:t>如</a:t>
            </a:r>
            <a:r>
              <a:rPr lang="en-US" altLang="zh-CN" dirty="0" err="1" smtClean="0">
                <a:latin typeface="+mn-ea"/>
              </a:rPr>
              <a:t>pdsh</a:t>
            </a:r>
            <a:r>
              <a:rPr lang="zh-CN" altLang="en-US" dirty="0" smtClean="0">
                <a:latin typeface="+mn-ea"/>
              </a:rPr>
              <a:t>系列工具、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 err="1" smtClean="0">
                <a:latin typeface="+mn-ea"/>
              </a:rPr>
              <a:t>webistrano</a:t>
            </a:r>
            <a:r>
              <a:rPr lang="en-US" altLang="zh-CN" dirty="0" smtClean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（基于</a:t>
            </a:r>
            <a:r>
              <a:rPr lang="en-US" altLang="zh-CN" dirty="0" smtClean="0">
                <a:latin typeface="+mn-ea"/>
              </a:rPr>
              <a:t>Capistrano</a:t>
            </a:r>
            <a:r>
              <a:rPr lang="zh-CN" altLang="en-US" dirty="0" smtClean="0">
                <a:latin typeface="+mn-ea"/>
              </a:rPr>
              <a:t>）。此需要打通</a:t>
            </a:r>
            <a:r>
              <a:rPr lang="en-US" altLang="zh-CN" dirty="0" err="1" smtClean="0">
                <a:latin typeface="+mn-ea"/>
              </a:rPr>
              <a:t>ssh</a:t>
            </a:r>
            <a:r>
              <a:rPr lang="zh-CN" altLang="en-US" dirty="0" smtClean="0">
                <a:latin typeface="+mn-ea"/>
              </a:rPr>
              <a:t>无口令通道，在安全、控制方面存在问题。</a:t>
            </a:r>
            <a:endParaRPr lang="en-US" altLang="zh-CN" dirty="0" smtClean="0">
              <a:latin typeface="+mn-ea"/>
            </a:endParaRPr>
          </a:p>
          <a:p>
            <a:pPr marL="360000" indent="45720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itchFamily="2" charset="2"/>
              <a:buChar char="u"/>
              <a:defRPr/>
            </a:pPr>
            <a:r>
              <a:rPr lang="zh-CN" altLang="en-US" sz="4000" dirty="0" smtClean="0">
                <a:latin typeface="+mn-ea"/>
              </a:rPr>
              <a:t>基于消息系统的模式</a:t>
            </a:r>
            <a:endParaRPr lang="en-US" altLang="zh-CN" sz="4000" dirty="0" smtClean="0">
              <a:latin typeface="+mn-ea"/>
            </a:endParaRPr>
          </a:p>
          <a:p>
            <a:pPr marL="360000" lvl="0" indent="45720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None/>
              <a:defRPr/>
            </a:pPr>
            <a:r>
              <a:rPr lang="en-US" altLang="zh-CN" sz="2400" dirty="0" smtClean="0">
                <a:latin typeface="+mn-ea"/>
              </a:rPr>
              <a:t>	</a:t>
            </a:r>
            <a:r>
              <a:rPr lang="zh-CN" altLang="en-US" dirty="0" smtClean="0">
                <a:latin typeface="+mn-ea"/>
              </a:rPr>
              <a:t>此模式的实质是在每台服务器上启动一个消息的消费者。通过控制中心给消息队列</a:t>
            </a:r>
            <a:r>
              <a:rPr lang="en-US" altLang="zh-CN" dirty="0" smtClean="0">
                <a:latin typeface="+mn-ea"/>
              </a:rPr>
              <a:t>push</a:t>
            </a:r>
            <a:r>
              <a:rPr lang="zh-CN" altLang="en-US" dirty="0" smtClean="0">
                <a:latin typeface="+mn-ea"/>
              </a:rPr>
              <a:t>消息，由每台服务器的</a:t>
            </a:r>
            <a:r>
              <a:rPr lang="en-US" altLang="zh-CN" dirty="0" smtClean="0">
                <a:latin typeface="+mn-ea"/>
              </a:rPr>
              <a:t>agent</a:t>
            </a:r>
            <a:r>
              <a:rPr lang="zh-CN" altLang="en-US" dirty="0" smtClean="0">
                <a:latin typeface="+mn-ea"/>
              </a:rPr>
              <a:t>消费消息而执行相应的动作，并返回处理结果。</a:t>
            </a:r>
            <a:endParaRPr lang="en-US" altLang="zh-CN" dirty="0" smtClean="0">
              <a:latin typeface="+mn-ea"/>
            </a:endParaRPr>
          </a:p>
          <a:p>
            <a:pPr marL="360000" lvl="0" indent="45720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itchFamily="2" charset="2"/>
              <a:buChar char="u"/>
              <a:defRPr/>
            </a:pPr>
            <a:r>
              <a:rPr lang="zh-CN" altLang="en-US" sz="4000" dirty="0" smtClean="0">
                <a:latin typeface="+mn-ea"/>
              </a:rPr>
              <a:t>分布式</a:t>
            </a:r>
            <a:r>
              <a:rPr lang="en-US" altLang="zh-CN" sz="4000" dirty="0" smtClean="0">
                <a:latin typeface="+mn-ea"/>
              </a:rPr>
              <a:t>worker</a:t>
            </a:r>
            <a:r>
              <a:rPr lang="zh-CN" altLang="en-US" sz="4000" dirty="0" smtClean="0">
                <a:latin typeface="+mn-ea"/>
              </a:rPr>
              <a:t>系统</a:t>
            </a:r>
            <a:endParaRPr lang="en-US" altLang="zh-CN" sz="4000" dirty="0" smtClean="0">
              <a:latin typeface="+mn-ea"/>
            </a:endParaRPr>
          </a:p>
          <a:p>
            <a:pPr marL="360000" indent="45720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None/>
              <a:defRPr/>
            </a:pPr>
            <a:r>
              <a:rPr lang="en-US" altLang="zh-CN" dirty="0" smtClean="0">
                <a:latin typeface="+mn-ea"/>
              </a:rPr>
              <a:t>	</a:t>
            </a:r>
            <a:r>
              <a:rPr lang="zh-CN" altLang="en-US" dirty="0" smtClean="0">
                <a:latin typeface="+mn-ea"/>
              </a:rPr>
              <a:t>此模式的本质与</a:t>
            </a:r>
            <a:r>
              <a:rPr lang="en-US" altLang="zh-CN" dirty="0" smtClean="0">
                <a:latin typeface="+mn-ea"/>
              </a:rPr>
              <a:t>【</a:t>
            </a:r>
            <a:r>
              <a:rPr lang="zh-CN" altLang="en-US" dirty="0" smtClean="0">
                <a:latin typeface="+mn-ea"/>
              </a:rPr>
              <a:t>基于消息系统的模式</a:t>
            </a:r>
            <a:r>
              <a:rPr lang="en-US" altLang="zh-CN" dirty="0" smtClean="0">
                <a:latin typeface="+mn-ea"/>
              </a:rPr>
              <a:t>】</a:t>
            </a:r>
            <a:r>
              <a:rPr lang="zh-CN" altLang="en-US" dirty="0" smtClean="0">
                <a:latin typeface="+mn-ea"/>
              </a:rPr>
              <a:t>一致，只是比前者集成到更高。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90000"/>
              </a:lnSpc>
              <a:buNone/>
              <a:defRPr/>
            </a:pPr>
            <a:endParaRPr lang="en-US" altLang="zh-CN" sz="2800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16632"/>
            <a:ext cx="8229600" cy="693837"/>
          </a:xfrm>
        </p:spPr>
        <p:txBody>
          <a:bodyPr>
            <a:normAutofit fontScale="90000"/>
          </a:bodyPr>
          <a:lstStyle/>
          <a:p>
            <a:pPr lvl="0" algn="ctr">
              <a:defRPr/>
            </a:pPr>
            <a:r>
              <a:rPr lang="en-US" altLang="zh-C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DCMD</a:t>
            </a:r>
            <a:r>
              <a:rPr lang="zh-CN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设计</a:t>
            </a:r>
            <a:r>
              <a:rPr lang="en-US" altLang="zh-C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—</a:t>
            </a:r>
            <a:r>
              <a:rPr lang="zh-CN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总体思想</a:t>
            </a:r>
            <a:endParaRPr lang="zh-CN" altLang="zh-CN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4745"/>
            <a:ext cx="9163050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16632"/>
            <a:ext cx="8229600" cy="693837"/>
          </a:xfrm>
        </p:spPr>
        <p:txBody>
          <a:bodyPr>
            <a:normAutofit fontScale="90000"/>
          </a:bodyPr>
          <a:lstStyle/>
          <a:p>
            <a:pPr lvl="0" algn="ctr">
              <a:defRPr/>
            </a:pPr>
            <a:r>
              <a:rPr lang="en-US" altLang="zh-C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DCMD</a:t>
            </a:r>
            <a:r>
              <a:rPr lang="zh-CN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设计 </a:t>
            </a:r>
            <a:r>
              <a:rPr lang="en-US" altLang="zh-C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– </a:t>
            </a:r>
            <a:r>
              <a:rPr lang="zh-CN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总体架构</a:t>
            </a:r>
            <a:endParaRPr lang="zh-CN" altLang="zh-CN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pic>
        <p:nvPicPr>
          <p:cNvPr id="1026" name="Picture 2" descr="操作指令架构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268760"/>
            <a:ext cx="8568952" cy="5157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16632"/>
            <a:ext cx="8229600" cy="693837"/>
          </a:xfrm>
        </p:spPr>
        <p:txBody>
          <a:bodyPr>
            <a:normAutofit fontScale="90000"/>
          </a:bodyPr>
          <a:lstStyle/>
          <a:p>
            <a:pPr lvl="0" algn="ctr">
              <a:defRPr/>
            </a:pPr>
            <a:r>
              <a:rPr lang="en-US" altLang="zh-C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DCMD</a:t>
            </a:r>
            <a:r>
              <a:rPr lang="zh-CN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设计</a:t>
            </a:r>
            <a:r>
              <a:rPr lang="en-US" altLang="zh-C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– </a:t>
            </a:r>
            <a:r>
              <a:rPr lang="zh-CN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架构说明</a:t>
            </a:r>
            <a:endParaRPr lang="zh-CN" altLang="zh-CN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908050"/>
            <a:ext cx="8713788" cy="5761310"/>
          </a:xfrm>
        </p:spPr>
        <p:txBody>
          <a:bodyPr>
            <a:normAutofit lnSpcReduction="10000"/>
          </a:bodyPr>
          <a:lstStyle/>
          <a:p>
            <a:pPr marL="360000" lvl="0" indent="468000"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lang="zh-CN" altLang="zh-CN" sz="2000" dirty="0" smtClean="0">
                <a:latin typeface="+mn-ea"/>
              </a:rPr>
              <a:t>通过</a:t>
            </a:r>
            <a:r>
              <a:rPr lang="en-US" altLang="zh-CN" sz="2000" dirty="0" smtClean="0">
                <a:latin typeface="+mn-ea"/>
              </a:rPr>
              <a:t>UI</a:t>
            </a:r>
            <a:r>
              <a:rPr lang="zh-CN" altLang="zh-CN" sz="2000" dirty="0" smtClean="0">
                <a:latin typeface="+mn-ea"/>
              </a:rPr>
              <a:t>界面实现对服务器集群的操作与控制。</a:t>
            </a:r>
            <a:endParaRPr lang="en-US" altLang="zh-CN" sz="2000" dirty="0" smtClean="0">
              <a:latin typeface="+mn-ea"/>
            </a:endParaRPr>
          </a:p>
          <a:p>
            <a:pPr marL="360000" indent="468000"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lang="zh-CN" altLang="zh-CN" sz="2000" dirty="0" smtClean="0">
                <a:latin typeface="+mn-ea"/>
              </a:rPr>
              <a:t>所有的操作指令必须首先进入数据库。</a:t>
            </a:r>
          </a:p>
          <a:p>
            <a:pPr marL="360000" lvl="0" indent="468000"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lang="zh-CN" altLang="zh-CN" sz="2000" dirty="0" smtClean="0">
                <a:latin typeface="+mn-ea"/>
              </a:rPr>
              <a:t>控制中心从数据库中获取指令，并</a:t>
            </a:r>
            <a:r>
              <a:rPr lang="zh-CN" altLang="en-US" sz="2000" dirty="0" smtClean="0">
                <a:latin typeface="+mn-ea"/>
              </a:rPr>
              <a:t>转发给对应的</a:t>
            </a:r>
            <a:r>
              <a:rPr lang="en-US" altLang="zh-CN" sz="2000" dirty="0" smtClean="0">
                <a:latin typeface="+mn-ea"/>
              </a:rPr>
              <a:t>agent</a:t>
            </a:r>
            <a:r>
              <a:rPr lang="zh-CN" altLang="zh-CN" sz="2000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  <a:p>
            <a:pPr marL="360000" lvl="0" indent="468000"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lang="zh-CN" altLang="zh-CN" sz="2000" dirty="0" smtClean="0">
                <a:latin typeface="+mn-ea"/>
              </a:rPr>
              <a:t>控制中心向</a:t>
            </a:r>
            <a:r>
              <a:rPr lang="en-US" altLang="zh-CN" sz="2000" dirty="0" smtClean="0">
                <a:latin typeface="+mn-ea"/>
              </a:rPr>
              <a:t>agent</a:t>
            </a:r>
            <a:r>
              <a:rPr lang="zh-CN" altLang="en-US" sz="2000" dirty="0" smtClean="0">
                <a:latin typeface="+mn-ea"/>
              </a:rPr>
              <a:t>发送带执行参数的</a:t>
            </a:r>
            <a:r>
              <a:rPr lang="zh-CN" altLang="zh-CN" sz="2000" dirty="0" smtClean="0">
                <a:latin typeface="+mn-ea"/>
              </a:rPr>
              <a:t>控制指令</a:t>
            </a:r>
            <a:r>
              <a:rPr lang="en-US" altLang="zh-CN" sz="2000" dirty="0" smtClean="0">
                <a:latin typeface="+mn-ea"/>
              </a:rPr>
              <a:t>script</a:t>
            </a:r>
            <a:r>
              <a:rPr lang="zh-CN" altLang="en-US" sz="2000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  <a:p>
            <a:pPr marL="360000" lvl="0" indent="468000"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lang="en-US" altLang="zh-CN" sz="2000" dirty="0" smtClean="0">
                <a:latin typeface="+mn-ea"/>
              </a:rPr>
              <a:t>Agent</a:t>
            </a:r>
            <a:r>
              <a:rPr lang="zh-CN" altLang="en-US" sz="2000" dirty="0" smtClean="0">
                <a:latin typeface="+mn-ea"/>
              </a:rPr>
              <a:t>实时返回指令脚本的执行状况。</a:t>
            </a:r>
            <a:endParaRPr lang="en-US" altLang="zh-CN" sz="2000" dirty="0" smtClean="0">
              <a:latin typeface="+mn-ea"/>
            </a:endParaRPr>
          </a:p>
          <a:p>
            <a:pPr marL="360000" lvl="0" indent="468000"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lang="zh-CN" altLang="en-US" sz="2000" dirty="0" smtClean="0">
                <a:latin typeface="+mn-ea"/>
              </a:rPr>
              <a:t>界面可以实时监控、操作</a:t>
            </a:r>
            <a:r>
              <a:rPr lang="en-US" altLang="zh-CN" sz="2000" dirty="0" smtClean="0">
                <a:latin typeface="+mn-ea"/>
              </a:rPr>
              <a:t>agent</a:t>
            </a:r>
            <a:r>
              <a:rPr lang="zh-CN" altLang="en-US" sz="2000" dirty="0" smtClean="0">
                <a:latin typeface="+mn-ea"/>
              </a:rPr>
              <a:t>上的任务执行。</a:t>
            </a:r>
            <a:endParaRPr lang="en-US" altLang="zh-CN" sz="2000" dirty="0" smtClean="0">
              <a:latin typeface="+mn-ea"/>
            </a:endParaRPr>
          </a:p>
          <a:p>
            <a:pPr marL="360000" lvl="0" indent="468000"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lang="zh-CN" altLang="en-US" sz="2000" dirty="0" smtClean="0">
                <a:latin typeface="+mn-ea"/>
              </a:rPr>
              <a:t>控制中心是一个集群以保证高可用，内部会选出一个</a:t>
            </a:r>
            <a:r>
              <a:rPr lang="en-US" altLang="zh-CN" sz="2000" dirty="0" smtClean="0">
                <a:latin typeface="+mn-ea"/>
              </a:rPr>
              <a:t>master</a:t>
            </a:r>
            <a:r>
              <a:rPr lang="zh-CN" altLang="en-US" sz="2000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  <a:p>
            <a:pPr marL="360000" lvl="0" indent="468000"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lang="zh-CN" altLang="en-US" sz="2000" dirty="0" smtClean="0">
                <a:latin typeface="+mn-ea"/>
              </a:rPr>
              <a:t>为了安全考虑：</a:t>
            </a:r>
            <a:endParaRPr lang="en-US" altLang="zh-CN" sz="2000" dirty="0" smtClean="0">
              <a:latin typeface="+mn-ea"/>
            </a:endParaRPr>
          </a:p>
          <a:p>
            <a:pPr marL="725760" lvl="1" indent="46800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sz="1800" dirty="0" smtClean="0">
                <a:latin typeface="+mn-ea"/>
              </a:rPr>
              <a:t>agent</a:t>
            </a:r>
            <a:r>
              <a:rPr lang="zh-CN" altLang="en-US" sz="1800" dirty="0" smtClean="0">
                <a:latin typeface="+mn-ea"/>
              </a:rPr>
              <a:t>主动连接控制中心。</a:t>
            </a:r>
            <a:endParaRPr lang="en-US" altLang="zh-CN" sz="1800" dirty="0" smtClean="0">
              <a:latin typeface="+mn-ea"/>
            </a:endParaRPr>
          </a:p>
          <a:p>
            <a:pPr marL="725760" lvl="1" indent="46800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1800" dirty="0" smtClean="0">
                <a:latin typeface="+mn-ea"/>
              </a:rPr>
              <a:t>执行的脚本必须在控制中心注册并进行</a:t>
            </a:r>
            <a:r>
              <a:rPr lang="en-US" altLang="zh-CN" sz="1800" dirty="0" smtClean="0">
                <a:latin typeface="+mn-ea"/>
              </a:rPr>
              <a:t>md5</a:t>
            </a:r>
            <a:r>
              <a:rPr lang="zh-CN" altLang="en-US" sz="1800" dirty="0" smtClean="0">
                <a:latin typeface="+mn-ea"/>
              </a:rPr>
              <a:t>校验。</a:t>
            </a:r>
            <a:endParaRPr lang="en-US" altLang="zh-CN" sz="1800" dirty="0" smtClean="0">
              <a:latin typeface="+mn-ea"/>
            </a:endParaRPr>
          </a:p>
          <a:p>
            <a:pPr marL="725760" lvl="1" indent="46800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1800" dirty="0" smtClean="0">
                <a:latin typeface="+mn-ea"/>
              </a:rPr>
              <a:t>对脚本的参数进行必要的过滤以防止</a:t>
            </a:r>
            <a:r>
              <a:rPr lang="en-US" altLang="zh-CN" sz="1800" dirty="0" smtClean="0">
                <a:latin typeface="+mn-ea"/>
              </a:rPr>
              <a:t>hack</a:t>
            </a:r>
            <a:r>
              <a:rPr lang="zh-CN" altLang="en-US" sz="1800" dirty="0" smtClean="0">
                <a:latin typeface="+mn-ea"/>
              </a:rPr>
              <a:t>。</a:t>
            </a:r>
            <a:endParaRPr lang="en-US" altLang="zh-CN" sz="1800" dirty="0" smtClean="0">
              <a:latin typeface="+mn-ea"/>
            </a:endParaRPr>
          </a:p>
          <a:p>
            <a:pPr marL="725760" lvl="1" indent="46800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1800" dirty="0" smtClean="0">
                <a:latin typeface="+mn-ea"/>
              </a:rPr>
              <a:t>控制中心与</a:t>
            </a:r>
            <a:r>
              <a:rPr lang="en-US" altLang="zh-CN" sz="1800" dirty="0" smtClean="0">
                <a:latin typeface="+mn-ea"/>
              </a:rPr>
              <a:t>agent</a:t>
            </a:r>
            <a:r>
              <a:rPr lang="zh-CN" altLang="en-US" sz="1800" dirty="0" smtClean="0">
                <a:latin typeface="+mn-ea"/>
              </a:rPr>
              <a:t>的通信，采用动态字典加密。每次连接都会形成新字典。</a:t>
            </a:r>
            <a:endParaRPr lang="zh-CN" altLang="zh-CN" sz="1800" dirty="0" smtClean="0">
              <a:latin typeface="+mn-ea"/>
            </a:endParaRP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16632"/>
            <a:ext cx="8229600" cy="693837"/>
          </a:xfrm>
        </p:spPr>
        <p:txBody>
          <a:bodyPr>
            <a:normAutofit fontScale="90000"/>
          </a:bodyPr>
          <a:lstStyle/>
          <a:p>
            <a:pPr lvl="0" algn="ctr">
              <a:defRPr/>
            </a:pPr>
            <a:r>
              <a:rPr lang="en-US" altLang="zh-C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DCMD</a:t>
            </a:r>
            <a:r>
              <a:rPr lang="zh-CN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设计</a:t>
            </a:r>
            <a:r>
              <a:rPr lang="en-US" altLang="zh-C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– </a:t>
            </a:r>
            <a:r>
              <a:rPr lang="zh-CN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指令</a:t>
            </a:r>
            <a:endParaRPr lang="zh-CN" altLang="zh-CN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908050"/>
            <a:ext cx="8713788" cy="5761310"/>
          </a:xfrm>
        </p:spPr>
        <p:txBody>
          <a:bodyPr>
            <a:normAutofit fontScale="92500" lnSpcReduction="20000"/>
          </a:bodyPr>
          <a:lstStyle/>
          <a:p>
            <a:pPr marL="360000" lvl="0" indent="468000"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lang="zh-CN" altLang="en-US" sz="2000" dirty="0" smtClean="0">
                <a:latin typeface="+mn-ea"/>
              </a:rPr>
              <a:t>任务指令</a:t>
            </a:r>
            <a:endParaRPr lang="en-US" altLang="zh-CN" sz="2000" dirty="0" smtClean="0">
              <a:latin typeface="+mn-ea"/>
            </a:endParaRPr>
          </a:p>
          <a:p>
            <a:pPr marL="725760" lvl="1" indent="46800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1800" dirty="0" smtClean="0">
                <a:latin typeface="+mn-ea"/>
              </a:rPr>
              <a:t>指令是针对</a:t>
            </a:r>
            <a:r>
              <a:rPr lang="en-US" altLang="zh-CN" sz="1800" dirty="0" smtClean="0">
                <a:latin typeface="+mn-ea"/>
              </a:rPr>
              <a:t>service</a:t>
            </a:r>
            <a:r>
              <a:rPr lang="zh-CN" altLang="en-US" sz="1800" dirty="0" smtClean="0">
                <a:latin typeface="+mn-ea"/>
              </a:rPr>
              <a:t>的，可用于产品的上线、软件安装等。</a:t>
            </a:r>
            <a:endParaRPr lang="en-US" altLang="zh-CN" sz="1800" dirty="0" smtClean="0">
              <a:latin typeface="+mn-ea"/>
            </a:endParaRPr>
          </a:p>
          <a:p>
            <a:pPr marL="725760" lvl="1" indent="46800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1800" dirty="0" smtClean="0">
                <a:latin typeface="+mn-ea"/>
              </a:rPr>
              <a:t>指令执行的过程是可控制的，执行过程的输出可在线实时查看。</a:t>
            </a:r>
            <a:endParaRPr lang="en-US" altLang="zh-CN" sz="1800" dirty="0" smtClean="0">
              <a:latin typeface="+mn-ea"/>
            </a:endParaRPr>
          </a:p>
          <a:p>
            <a:pPr marL="725760" lvl="1" indent="46800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1800" dirty="0" smtClean="0">
                <a:latin typeface="+mn-ea"/>
              </a:rPr>
              <a:t>执行的结果在指定时间内是可查看的。</a:t>
            </a:r>
            <a:endParaRPr lang="en-US" altLang="zh-CN" sz="1800" dirty="0" smtClean="0">
              <a:latin typeface="+mn-ea"/>
            </a:endParaRPr>
          </a:p>
          <a:p>
            <a:pPr marL="725760" lvl="1" indent="46800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1800" dirty="0" smtClean="0">
                <a:latin typeface="+mn-ea"/>
              </a:rPr>
              <a:t>指令可以反复重做、可以定义在服务器集群中执行的次序及规则。</a:t>
            </a:r>
            <a:endParaRPr lang="en-US" altLang="zh-CN" sz="1800" dirty="0" smtClean="0">
              <a:latin typeface="+mn-ea"/>
            </a:endParaRPr>
          </a:p>
          <a:p>
            <a:pPr marL="725760" lvl="1" indent="46800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1800" dirty="0" smtClean="0">
                <a:latin typeface="+mn-ea"/>
              </a:rPr>
              <a:t>在一台服务器上，不同</a:t>
            </a:r>
            <a:r>
              <a:rPr lang="en-US" altLang="zh-CN" sz="1800" dirty="0" smtClean="0">
                <a:latin typeface="+mn-ea"/>
              </a:rPr>
              <a:t>service</a:t>
            </a:r>
            <a:r>
              <a:rPr lang="zh-CN" altLang="en-US" sz="1800" dirty="0" smtClean="0">
                <a:latin typeface="+mn-ea"/>
              </a:rPr>
              <a:t>的指令并行执行，同一</a:t>
            </a:r>
            <a:r>
              <a:rPr lang="en-US" altLang="zh-CN" sz="1800" dirty="0" smtClean="0">
                <a:latin typeface="+mn-ea"/>
              </a:rPr>
              <a:t>service</a:t>
            </a:r>
            <a:r>
              <a:rPr lang="zh-CN" altLang="en-US" sz="1800" dirty="0" smtClean="0">
                <a:latin typeface="+mn-ea"/>
              </a:rPr>
              <a:t>的串行。</a:t>
            </a:r>
            <a:endParaRPr lang="en-US" altLang="zh-CN" sz="1800" dirty="0" smtClean="0">
              <a:latin typeface="+mn-ea"/>
            </a:endParaRPr>
          </a:p>
          <a:p>
            <a:pPr marL="725760" lvl="1" indent="46800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1800" dirty="0" smtClean="0">
                <a:latin typeface="+mn-ea"/>
              </a:rPr>
              <a:t>由</a:t>
            </a:r>
            <a:r>
              <a:rPr lang="en-US" altLang="zh-CN" sz="1800" dirty="0" smtClean="0">
                <a:latin typeface="+mn-ea"/>
              </a:rPr>
              <a:t>【master</a:t>
            </a:r>
            <a:r>
              <a:rPr lang="zh-CN" altLang="en-US" sz="1800" dirty="0" smtClean="0">
                <a:latin typeface="+mn-ea"/>
              </a:rPr>
              <a:t>控制中心</a:t>
            </a:r>
            <a:r>
              <a:rPr lang="en-US" altLang="zh-CN" sz="1800" dirty="0" smtClean="0">
                <a:latin typeface="+mn-ea"/>
              </a:rPr>
              <a:t>】</a:t>
            </a:r>
            <a:r>
              <a:rPr lang="zh-CN" altLang="en-US" sz="1800" dirty="0" smtClean="0">
                <a:latin typeface="+mn-ea"/>
              </a:rPr>
              <a:t>实例负责管理、控制。</a:t>
            </a:r>
            <a:endParaRPr lang="en-US" altLang="zh-CN" sz="1800" dirty="0" smtClean="0">
              <a:latin typeface="+mn-ea"/>
            </a:endParaRPr>
          </a:p>
          <a:p>
            <a:pPr marL="360000" indent="468000"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lang="zh-CN" altLang="en-US" sz="2000" dirty="0" smtClean="0">
                <a:latin typeface="+mn-ea"/>
              </a:rPr>
              <a:t>操作指令</a:t>
            </a:r>
            <a:endParaRPr lang="en-US" altLang="zh-CN" sz="2000" dirty="0" smtClean="0">
              <a:latin typeface="+mn-ea"/>
            </a:endParaRPr>
          </a:p>
          <a:p>
            <a:pPr marL="725760" lvl="1" indent="46800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1800" dirty="0" smtClean="0">
                <a:latin typeface="+mn-ea"/>
              </a:rPr>
              <a:t>指令是针对服务器的。可用于服务器信息的查看。</a:t>
            </a:r>
            <a:endParaRPr lang="en-US" altLang="zh-CN" sz="1800" dirty="0" smtClean="0">
              <a:latin typeface="+mn-ea"/>
            </a:endParaRPr>
          </a:p>
          <a:p>
            <a:pPr marL="725760" lvl="1" indent="46800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1800" dirty="0" smtClean="0">
                <a:latin typeface="+mn-ea"/>
              </a:rPr>
              <a:t>指令执行受超时时间控制，若规定的时间没有完成会因超时而</a:t>
            </a:r>
            <a:r>
              <a:rPr lang="en-US" altLang="zh-CN" sz="1800" dirty="0" smtClean="0">
                <a:latin typeface="+mn-ea"/>
              </a:rPr>
              <a:t>kill</a:t>
            </a:r>
            <a:r>
              <a:rPr lang="zh-CN" altLang="en-US" sz="1800" dirty="0" smtClean="0">
                <a:latin typeface="+mn-ea"/>
              </a:rPr>
              <a:t>掉。</a:t>
            </a:r>
            <a:endParaRPr lang="en-US" altLang="zh-CN" sz="1800" dirty="0" smtClean="0">
              <a:latin typeface="+mn-ea"/>
            </a:endParaRPr>
          </a:p>
          <a:p>
            <a:pPr marL="725760" lvl="1" indent="46800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1800" dirty="0" smtClean="0">
                <a:latin typeface="+mn-ea"/>
              </a:rPr>
              <a:t>一台服务器可执行的指令数量受总量控制，超过会拒绝执行。</a:t>
            </a:r>
            <a:endParaRPr lang="en-US" altLang="zh-CN" sz="1800" dirty="0" smtClean="0">
              <a:latin typeface="+mn-ea"/>
            </a:endParaRPr>
          </a:p>
          <a:p>
            <a:pPr marL="725760" lvl="1" indent="46800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1800" dirty="0" smtClean="0">
                <a:latin typeface="+mn-ea"/>
              </a:rPr>
              <a:t>指令执行的结果不保存。只在数据库保留操作记录。</a:t>
            </a:r>
            <a:endParaRPr lang="en-US" altLang="zh-CN" sz="1800" dirty="0" smtClean="0">
              <a:latin typeface="+mn-ea"/>
            </a:endParaRPr>
          </a:p>
          <a:p>
            <a:pPr marL="725760" lvl="1" indent="46800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1800" dirty="0" smtClean="0">
                <a:latin typeface="+mn-ea"/>
              </a:rPr>
              <a:t>可以用于批量任务处理、用于服务器数据收集。</a:t>
            </a:r>
            <a:endParaRPr lang="en-US" altLang="zh-CN" sz="1800" dirty="0" smtClean="0">
              <a:latin typeface="+mn-ea"/>
            </a:endParaRPr>
          </a:p>
          <a:p>
            <a:pPr marL="725760" lvl="1" indent="46800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1800" dirty="0" smtClean="0">
                <a:latin typeface="+mn-ea"/>
              </a:rPr>
              <a:t>可有</a:t>
            </a:r>
            <a:r>
              <a:rPr lang="en-US" altLang="zh-CN" sz="1800" dirty="0" smtClean="0">
                <a:latin typeface="+mn-ea"/>
              </a:rPr>
              <a:t>【slave</a:t>
            </a:r>
            <a:r>
              <a:rPr lang="zh-CN" altLang="en-US" sz="1800" dirty="0" smtClean="0">
                <a:latin typeface="+mn-ea"/>
              </a:rPr>
              <a:t>控制中心</a:t>
            </a:r>
            <a:r>
              <a:rPr lang="en-US" altLang="zh-CN" sz="1800" dirty="0" smtClean="0">
                <a:latin typeface="+mn-ea"/>
              </a:rPr>
              <a:t>】</a:t>
            </a:r>
            <a:r>
              <a:rPr lang="zh-CN" altLang="en-US" sz="1800" dirty="0" smtClean="0">
                <a:latin typeface="+mn-ea"/>
              </a:rPr>
              <a:t>实例负责管理、控制。</a:t>
            </a:r>
            <a:endParaRPr lang="zh-CN" altLang="zh-CN" sz="1800" dirty="0" smtClean="0">
              <a:latin typeface="+mn-ea"/>
            </a:endParaRP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16632"/>
            <a:ext cx="8229600" cy="693837"/>
          </a:xfrm>
        </p:spPr>
        <p:txBody>
          <a:bodyPr>
            <a:normAutofit fontScale="90000"/>
          </a:bodyPr>
          <a:lstStyle/>
          <a:p>
            <a:pPr lvl="0" algn="ctr">
              <a:defRPr/>
            </a:pPr>
            <a:r>
              <a:rPr lang="en-US" altLang="zh-C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DCMD</a:t>
            </a:r>
            <a:r>
              <a:rPr lang="zh-CN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设计 </a:t>
            </a:r>
            <a:r>
              <a:rPr lang="en-US" altLang="zh-C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- </a:t>
            </a:r>
            <a:r>
              <a:rPr lang="zh-CN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任务执行架构</a:t>
            </a:r>
            <a:endParaRPr lang="zh-CN" altLang="zh-CN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pic>
        <p:nvPicPr>
          <p:cNvPr id="2050" name="Picture 2" descr="任务指令架构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908720"/>
            <a:ext cx="8496944" cy="5851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16632"/>
            <a:ext cx="8229600" cy="693837"/>
          </a:xfrm>
        </p:spPr>
        <p:txBody>
          <a:bodyPr>
            <a:normAutofit fontScale="90000"/>
          </a:bodyPr>
          <a:lstStyle/>
          <a:p>
            <a:pPr lvl="0" algn="ctr">
              <a:defRPr/>
            </a:pPr>
            <a:r>
              <a:rPr lang="en-US" altLang="zh-C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DCMD</a:t>
            </a:r>
            <a:r>
              <a:rPr lang="zh-CN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设计 </a:t>
            </a:r>
            <a:r>
              <a:rPr lang="en-US" altLang="zh-C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- </a:t>
            </a:r>
            <a:r>
              <a:rPr lang="zh-CN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操作执行架构</a:t>
            </a:r>
            <a:endParaRPr lang="zh-CN" altLang="zh-CN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pic>
        <p:nvPicPr>
          <p:cNvPr id="46082" name="Picture 2" descr="操作指令架构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836712"/>
            <a:ext cx="7884368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6087</TotalTime>
  <Words>994</Words>
  <Application>Microsoft Office PowerPoint</Application>
  <PresentationFormat>全屏显示(4:3)</PresentationFormat>
  <Paragraphs>107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流畅</vt:lpstr>
      <vt:lpstr>分布式命令系统 DCMD</vt:lpstr>
      <vt:lpstr>面临的问题</vt:lpstr>
      <vt:lpstr>当前产品发布的解决方案</vt:lpstr>
      <vt:lpstr>DCMD设计—总体思想</vt:lpstr>
      <vt:lpstr>DCMD设计 – 总体架构</vt:lpstr>
      <vt:lpstr>DCMD设计 – 架构说明</vt:lpstr>
      <vt:lpstr>DCMD设计– 指令</vt:lpstr>
      <vt:lpstr>DCMD设计 - 任务执行架构</vt:lpstr>
      <vt:lpstr>DCMD设计 - 操作执行架构</vt:lpstr>
      <vt:lpstr>DCMD设计 – 对象</vt:lpstr>
      <vt:lpstr>DCMD设计 - 权限设计</vt:lpstr>
      <vt:lpstr>DCMD设计 - 控制中心设计</vt:lpstr>
      <vt:lpstr>DCMD设计 - Agent设计</vt:lpstr>
      <vt:lpstr>DCMD管理对象 – 服务器</vt:lpstr>
      <vt:lpstr>DCMD管理对象 – 服务器池子</vt:lpstr>
      <vt:lpstr>DCMD管理对象 – 应用</vt:lpstr>
      <vt:lpstr>DCMD管理对象 – 应用池子</vt:lpstr>
      <vt:lpstr>DCMD管理对象 – 应用设备</vt:lpstr>
      <vt:lpstr>DCMD操作—任务定义</vt:lpstr>
      <vt:lpstr>DCMD操作—任务操作监控</vt:lpstr>
      <vt:lpstr>DCMD操作—任务执行查看</vt:lpstr>
      <vt:lpstr>DCMD操作—操作执行</vt:lpstr>
      <vt:lpstr>谢谢！</vt:lpstr>
    </vt:vector>
  </TitlesOfParts>
  <Company>fjs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yexd</dc:creator>
  <cp:lastModifiedBy>刁文波</cp:lastModifiedBy>
  <cp:revision>264</cp:revision>
  <dcterms:created xsi:type="dcterms:W3CDTF">2005-01-28T03:35:33Z</dcterms:created>
  <dcterms:modified xsi:type="dcterms:W3CDTF">2013-03-02T23:37:44Z</dcterms:modified>
</cp:coreProperties>
</file>