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79" r:id="rId2"/>
    <p:sldId id="515" r:id="rId3"/>
    <p:sldId id="516" r:id="rId4"/>
    <p:sldId id="517" r:id="rId5"/>
    <p:sldId id="518" r:id="rId6"/>
    <p:sldId id="519" r:id="rId7"/>
    <p:sldId id="520" r:id="rId8"/>
    <p:sldId id="521" r:id="rId9"/>
    <p:sldId id="522" r:id="rId10"/>
    <p:sldId id="523" r:id="rId11"/>
    <p:sldId id="524" r:id="rId12"/>
    <p:sldId id="525" r:id="rId13"/>
    <p:sldId id="526" r:id="rId14"/>
    <p:sldId id="527" r:id="rId15"/>
    <p:sldId id="529" r:id="rId16"/>
    <p:sldId id="528" r:id="rId17"/>
    <p:sldId id="533" r:id="rId18"/>
    <p:sldId id="539" r:id="rId19"/>
    <p:sldId id="540" r:id="rId20"/>
    <p:sldId id="530" r:id="rId21"/>
    <p:sldId id="531" r:id="rId22"/>
    <p:sldId id="532" r:id="rId23"/>
    <p:sldId id="538" r:id="rId24"/>
    <p:sldId id="541" r:id="rId25"/>
    <p:sldId id="277" r:id="rId26"/>
  </p:sldIdLst>
  <p:sldSz cx="9144000" cy="6858000" type="screen4x3"/>
  <p:notesSz cx="6761163" cy="9942513"/>
  <p:defaultTextStyle>
    <a:defPPr>
      <a:defRPr lang="zh-CN"/>
    </a:defPPr>
    <a:lvl1pPr algn="ctr" rtl="0" fontAlgn="base">
      <a:spcBef>
        <a:spcPct val="0"/>
      </a:spcBef>
      <a:spcAft>
        <a:spcPct val="0"/>
      </a:spcAft>
      <a:defRPr sz="1600" b="1" kern="1200">
        <a:solidFill>
          <a:schemeClr val="tx1"/>
        </a:solidFill>
        <a:latin typeface="Arial" charset="0"/>
        <a:ea typeface="微软雅黑" pitchFamily="34" charset="-122"/>
        <a:cs typeface="+mn-cs"/>
      </a:defRPr>
    </a:lvl1pPr>
    <a:lvl2pPr marL="457200" algn="ctr" rtl="0" fontAlgn="base">
      <a:spcBef>
        <a:spcPct val="0"/>
      </a:spcBef>
      <a:spcAft>
        <a:spcPct val="0"/>
      </a:spcAft>
      <a:defRPr sz="1600" b="1" kern="1200">
        <a:solidFill>
          <a:schemeClr val="tx1"/>
        </a:solidFill>
        <a:latin typeface="Arial" charset="0"/>
        <a:ea typeface="微软雅黑" pitchFamily="34" charset="-122"/>
        <a:cs typeface="+mn-cs"/>
      </a:defRPr>
    </a:lvl2pPr>
    <a:lvl3pPr marL="914400" algn="ctr" rtl="0" fontAlgn="base">
      <a:spcBef>
        <a:spcPct val="0"/>
      </a:spcBef>
      <a:spcAft>
        <a:spcPct val="0"/>
      </a:spcAft>
      <a:defRPr sz="1600" b="1" kern="1200">
        <a:solidFill>
          <a:schemeClr val="tx1"/>
        </a:solidFill>
        <a:latin typeface="Arial" charset="0"/>
        <a:ea typeface="微软雅黑" pitchFamily="34" charset="-122"/>
        <a:cs typeface="+mn-cs"/>
      </a:defRPr>
    </a:lvl3pPr>
    <a:lvl4pPr marL="1371600" algn="ctr" rtl="0" fontAlgn="base">
      <a:spcBef>
        <a:spcPct val="0"/>
      </a:spcBef>
      <a:spcAft>
        <a:spcPct val="0"/>
      </a:spcAft>
      <a:defRPr sz="1600" b="1" kern="1200">
        <a:solidFill>
          <a:schemeClr val="tx1"/>
        </a:solidFill>
        <a:latin typeface="Arial" charset="0"/>
        <a:ea typeface="微软雅黑" pitchFamily="34" charset="-122"/>
        <a:cs typeface="+mn-cs"/>
      </a:defRPr>
    </a:lvl4pPr>
    <a:lvl5pPr marL="1828800" algn="ctr" rtl="0" fontAlgn="base">
      <a:spcBef>
        <a:spcPct val="0"/>
      </a:spcBef>
      <a:spcAft>
        <a:spcPct val="0"/>
      </a:spcAft>
      <a:defRPr sz="1600" b="1" kern="1200">
        <a:solidFill>
          <a:schemeClr val="tx1"/>
        </a:solidFill>
        <a:latin typeface="Arial" charset="0"/>
        <a:ea typeface="微软雅黑" pitchFamily="34" charset="-122"/>
        <a:cs typeface="+mn-cs"/>
      </a:defRPr>
    </a:lvl5pPr>
    <a:lvl6pPr marL="2286000" algn="l" defTabSz="914400" rtl="0" eaLnBrk="1" latinLnBrk="0" hangingPunct="1">
      <a:defRPr sz="1600" b="1" kern="1200">
        <a:solidFill>
          <a:schemeClr val="tx1"/>
        </a:solidFill>
        <a:latin typeface="Arial" charset="0"/>
        <a:ea typeface="微软雅黑" pitchFamily="34" charset="-122"/>
        <a:cs typeface="+mn-cs"/>
      </a:defRPr>
    </a:lvl6pPr>
    <a:lvl7pPr marL="2743200" algn="l" defTabSz="914400" rtl="0" eaLnBrk="1" latinLnBrk="0" hangingPunct="1">
      <a:defRPr sz="1600" b="1" kern="1200">
        <a:solidFill>
          <a:schemeClr val="tx1"/>
        </a:solidFill>
        <a:latin typeface="Arial" charset="0"/>
        <a:ea typeface="微软雅黑" pitchFamily="34" charset="-122"/>
        <a:cs typeface="+mn-cs"/>
      </a:defRPr>
    </a:lvl7pPr>
    <a:lvl8pPr marL="3200400" algn="l" defTabSz="914400" rtl="0" eaLnBrk="1" latinLnBrk="0" hangingPunct="1">
      <a:defRPr sz="1600" b="1" kern="1200">
        <a:solidFill>
          <a:schemeClr val="tx1"/>
        </a:solidFill>
        <a:latin typeface="Arial" charset="0"/>
        <a:ea typeface="微软雅黑" pitchFamily="34" charset="-122"/>
        <a:cs typeface="+mn-cs"/>
      </a:defRPr>
    </a:lvl8pPr>
    <a:lvl9pPr marL="3657600" algn="l" defTabSz="914400" rtl="0" eaLnBrk="1" latinLnBrk="0" hangingPunct="1">
      <a:defRPr sz="1600" b="1"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0189"/>
    <a:srgbClr val="CC3D04"/>
    <a:srgbClr val="A20FFD"/>
    <a:srgbClr val="3333CC"/>
    <a:srgbClr val="E68900"/>
    <a:srgbClr val="EAEAEA"/>
    <a:srgbClr val="FF882F"/>
    <a:srgbClr val="FF2F2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18" autoAdjust="0"/>
    <p:restoredTop sz="96522" autoAdjust="0"/>
  </p:normalViewPr>
  <p:slideViewPr>
    <p:cSldViewPr>
      <p:cViewPr>
        <p:scale>
          <a:sx n="70" d="100"/>
          <a:sy n="70" d="100"/>
        </p:scale>
        <p:origin x="-103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94"/>
    </p:cViewPr>
  </p:sorterViewPr>
  <p:notesViewPr>
    <p:cSldViewPr>
      <p:cViewPr varScale="1">
        <p:scale>
          <a:sx n="64" d="100"/>
          <a:sy n="64" d="100"/>
        </p:scale>
        <p:origin x="-1848" y="-102"/>
      </p:cViewPr>
      <p:guideLst>
        <p:guide orient="horz" pos="3132"/>
        <p:guide pos="213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0525"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ltLang="zh-CN"/>
          </a:p>
        </p:txBody>
      </p:sp>
      <p:sp>
        <p:nvSpPr>
          <p:cNvPr id="8195" name="Rectangle 3"/>
          <p:cNvSpPr>
            <a:spLocks noGrp="1" noChangeArrowheads="1"/>
          </p:cNvSpPr>
          <p:nvPr>
            <p:ph type="dt" sz="quarter" idx="1"/>
          </p:nvPr>
        </p:nvSpPr>
        <p:spPr bwMode="auto">
          <a:xfrm>
            <a:off x="3829050" y="0"/>
            <a:ext cx="2930525"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latin typeface="Arial" pitchFamily="34" charset="0"/>
                <a:ea typeface="宋体" pitchFamily="2" charset="-122"/>
              </a:defRPr>
            </a:lvl1pPr>
          </a:lstStyle>
          <a:p>
            <a:pPr>
              <a:defRPr/>
            </a:pPr>
            <a:endParaRPr lang="en-US" altLang="zh-CN"/>
          </a:p>
        </p:txBody>
      </p:sp>
      <p:sp>
        <p:nvSpPr>
          <p:cNvPr id="8196" name="Rectangle 4"/>
          <p:cNvSpPr>
            <a:spLocks noGrp="1" noChangeArrowheads="1"/>
          </p:cNvSpPr>
          <p:nvPr>
            <p:ph type="ftr" sz="quarter" idx="2"/>
          </p:nvPr>
        </p:nvSpPr>
        <p:spPr bwMode="auto">
          <a:xfrm>
            <a:off x="0" y="9444038"/>
            <a:ext cx="2930525"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ltLang="zh-CN"/>
          </a:p>
        </p:txBody>
      </p:sp>
      <p:sp>
        <p:nvSpPr>
          <p:cNvPr id="8197" name="Rectangle 5"/>
          <p:cNvSpPr>
            <a:spLocks noGrp="1" noChangeArrowheads="1"/>
          </p:cNvSpPr>
          <p:nvPr>
            <p:ph type="sldNum" sz="quarter" idx="3"/>
          </p:nvPr>
        </p:nvSpPr>
        <p:spPr bwMode="auto">
          <a:xfrm>
            <a:off x="3829050" y="9444038"/>
            <a:ext cx="2930525"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0">
                <a:latin typeface="Arial" pitchFamily="34" charset="0"/>
                <a:ea typeface="宋体" pitchFamily="2" charset="-122"/>
              </a:defRPr>
            </a:lvl1pPr>
          </a:lstStyle>
          <a:p>
            <a:pPr>
              <a:defRPr/>
            </a:pPr>
            <a:fld id="{1E02A97B-1C55-4824-9B31-780C8206C0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30525"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29050" y="0"/>
            <a:ext cx="2930525"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latin typeface="Arial" pitchFamily="34"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76275" y="4722813"/>
            <a:ext cx="5408613" cy="447357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9444038"/>
            <a:ext cx="2930525"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b="0">
                <a:latin typeface="Arial" pitchFamily="34"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29050" y="9444038"/>
            <a:ext cx="2930525"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0">
                <a:latin typeface="Arial" pitchFamily="34" charset="0"/>
                <a:ea typeface="宋体" pitchFamily="2" charset="-122"/>
              </a:defRPr>
            </a:lvl1pPr>
          </a:lstStyle>
          <a:p>
            <a:pPr>
              <a:defRPr/>
            </a:pPr>
            <a:fld id="{E786622F-A08A-4D54-98B1-4B66C9164C6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p:spPr>
        <p:txBody>
          <a:bodyPr/>
          <a:lstStyle/>
          <a:p>
            <a:pPr eaLnBrk="1" hangingPunct="1"/>
            <a:endParaRPr lang="zh-CN" altLang="en-US" smtClean="0">
              <a:latin typeface="Arial" charset="0"/>
            </a:endParaRPr>
          </a:p>
        </p:txBody>
      </p:sp>
      <p:sp>
        <p:nvSpPr>
          <p:cNvPr id="71684" name="灯片编号占位符 3"/>
          <p:cNvSpPr>
            <a:spLocks noGrp="1"/>
          </p:cNvSpPr>
          <p:nvPr>
            <p:ph type="sldNum" sz="quarter" idx="5"/>
          </p:nvPr>
        </p:nvSpPr>
        <p:spPr>
          <a:noFill/>
          <a:ln>
            <a:miter lim="800000"/>
            <a:headEnd/>
            <a:tailEnd/>
          </a:ln>
        </p:spPr>
        <p:txBody>
          <a:bodyPr/>
          <a:lstStyle/>
          <a:p>
            <a:fld id="{E13903C1-F319-4950-AB5A-209C3A0D3376}" type="slidenum">
              <a:rPr lang="en-US" altLang="zh-CN" smtClean="0">
                <a:latin typeface="Arial" charset="0"/>
              </a:rPr>
              <a:pPr/>
              <a:t>1</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6858000"/>
          </a:xfrm>
          <a:prstGeom prst="rect">
            <a:avLst/>
          </a:prstGeom>
          <a:gradFill rotWithShape="1">
            <a:gsLst>
              <a:gs pos="0">
                <a:srgbClr val="2B62C7"/>
              </a:gs>
              <a:gs pos="100000">
                <a:srgbClr val="14347D"/>
              </a:gs>
            </a:gsLst>
            <a:lin ang="5400000" scaled="1"/>
          </a:gradFill>
          <a:ln w="9525">
            <a:noFill/>
            <a:miter lim="800000"/>
            <a:headEnd/>
            <a:tailEnd/>
          </a:ln>
        </p:spPr>
        <p:txBody>
          <a:bodyPr wrap="none" anchor="ctr"/>
          <a:lstStyle/>
          <a:p>
            <a:pPr algn="l"/>
            <a:endParaRPr lang="zh-CN" altLang="en-US" sz="1800" b="0">
              <a:ea typeface="宋体" pitchFamily="2" charset="-122"/>
            </a:endParaRPr>
          </a:p>
        </p:txBody>
      </p:sp>
      <p:sp>
        <p:nvSpPr>
          <p:cNvPr id="5" name="Rectangle 13"/>
          <p:cNvSpPr>
            <a:spLocks noChangeArrowheads="1"/>
          </p:cNvSpPr>
          <p:nvPr/>
        </p:nvSpPr>
        <p:spPr bwMode="auto">
          <a:xfrm>
            <a:off x="0" y="2673350"/>
            <a:ext cx="9144000" cy="1476375"/>
          </a:xfrm>
          <a:prstGeom prst="rect">
            <a:avLst/>
          </a:prstGeom>
          <a:solidFill>
            <a:schemeClr val="bg1"/>
          </a:solidFill>
          <a:ln w="9525">
            <a:noFill/>
            <a:miter lim="800000"/>
            <a:headEnd/>
            <a:tailEnd/>
          </a:ln>
        </p:spPr>
        <p:txBody>
          <a:bodyPr wrap="none" anchor="ctr"/>
          <a:lstStyle/>
          <a:p>
            <a:pPr algn="l"/>
            <a:endParaRPr lang="zh-CN" altLang="en-US" sz="1800" b="0">
              <a:ea typeface="宋体" pitchFamily="2" charset="-122"/>
            </a:endParaRPr>
          </a:p>
        </p:txBody>
      </p:sp>
      <p:pic>
        <p:nvPicPr>
          <p:cNvPr id="6" name="Picture 2" descr="渐变_logo_透明_3小"/>
          <p:cNvPicPr>
            <a:picLocks noChangeAspect="1" noChangeArrowheads="1"/>
          </p:cNvPicPr>
          <p:nvPr/>
        </p:nvPicPr>
        <p:blipFill>
          <a:blip r:embed="rId2"/>
          <a:srcRect/>
          <a:stretch>
            <a:fillRect/>
          </a:stretch>
        </p:blipFill>
        <p:spPr bwMode="auto">
          <a:xfrm>
            <a:off x="682625" y="2740025"/>
            <a:ext cx="1944688" cy="1336675"/>
          </a:xfrm>
          <a:prstGeom prst="rect">
            <a:avLst/>
          </a:prstGeom>
          <a:noFill/>
          <a:ln w="9525">
            <a:noFill/>
            <a:miter lim="800000"/>
            <a:headEnd/>
            <a:tailEnd/>
          </a:ln>
        </p:spPr>
      </p:pic>
      <p:pic>
        <p:nvPicPr>
          <p:cNvPr id="7" name="Picture 15" descr="网址"/>
          <p:cNvPicPr>
            <a:picLocks noChangeAspect="1" noChangeArrowheads="1"/>
          </p:cNvPicPr>
          <p:nvPr/>
        </p:nvPicPr>
        <p:blipFill>
          <a:blip r:embed="rId3"/>
          <a:srcRect/>
          <a:stretch>
            <a:fillRect/>
          </a:stretch>
        </p:blipFill>
        <p:spPr bwMode="auto">
          <a:xfrm>
            <a:off x="250825" y="6489700"/>
            <a:ext cx="1512888" cy="122238"/>
          </a:xfrm>
          <a:prstGeom prst="rect">
            <a:avLst/>
          </a:prstGeom>
          <a:noFill/>
          <a:ln w="9525">
            <a:noFill/>
            <a:miter lim="800000"/>
            <a:headEnd/>
            <a:tailEnd/>
          </a:ln>
        </p:spPr>
      </p:pic>
      <p:pic>
        <p:nvPicPr>
          <p:cNvPr id="8" name="Picture 17" descr="08 logo"/>
          <p:cNvPicPr>
            <a:picLocks noChangeAspect="1" noChangeArrowheads="1"/>
          </p:cNvPicPr>
          <p:nvPr/>
        </p:nvPicPr>
        <p:blipFill>
          <a:blip r:embed="rId4">
            <a:lum bright="4000" contrast="-50000"/>
          </a:blip>
          <a:srcRect/>
          <a:stretch>
            <a:fillRect/>
          </a:stretch>
        </p:blipFill>
        <p:spPr bwMode="auto">
          <a:xfrm>
            <a:off x="3946525" y="6165850"/>
            <a:ext cx="611188" cy="563563"/>
          </a:xfrm>
          <a:prstGeom prst="rect">
            <a:avLst/>
          </a:prstGeom>
          <a:noFill/>
          <a:ln w="9525">
            <a:noFill/>
            <a:miter lim="800000"/>
            <a:headEnd/>
            <a:tailEnd/>
          </a:ln>
        </p:spPr>
      </p:pic>
      <p:pic>
        <p:nvPicPr>
          <p:cNvPr id="9" name="Picture 18" descr="IDC Logo"/>
          <p:cNvPicPr>
            <a:picLocks noChangeAspect="1" noChangeArrowheads="1"/>
          </p:cNvPicPr>
          <p:nvPr/>
        </p:nvPicPr>
        <p:blipFill>
          <a:blip r:embed="rId5">
            <a:lum bright="4000" contrast="-32000"/>
          </a:blip>
          <a:srcRect/>
          <a:stretch>
            <a:fillRect/>
          </a:stretch>
        </p:blipFill>
        <p:spPr bwMode="auto">
          <a:xfrm>
            <a:off x="4773613" y="6280150"/>
            <a:ext cx="776287" cy="376238"/>
          </a:xfrm>
          <a:prstGeom prst="rect">
            <a:avLst/>
          </a:prstGeom>
          <a:noFill/>
          <a:ln w="9525">
            <a:noFill/>
            <a:miter lim="800000"/>
            <a:headEnd/>
            <a:tailEnd/>
          </a:ln>
        </p:spPr>
      </p:pic>
      <p:pic>
        <p:nvPicPr>
          <p:cNvPr id="10" name="Picture 19" descr="IAOP_2007"/>
          <p:cNvPicPr>
            <a:picLocks noChangeAspect="1" noChangeArrowheads="1"/>
          </p:cNvPicPr>
          <p:nvPr/>
        </p:nvPicPr>
        <p:blipFill>
          <a:blip r:embed="rId6">
            <a:lum bright="4000" contrast="-38000"/>
          </a:blip>
          <a:srcRect/>
          <a:stretch>
            <a:fillRect/>
          </a:stretch>
        </p:blipFill>
        <p:spPr bwMode="auto">
          <a:xfrm>
            <a:off x="5832475" y="6224588"/>
            <a:ext cx="704850" cy="487362"/>
          </a:xfrm>
          <a:prstGeom prst="rect">
            <a:avLst/>
          </a:prstGeom>
          <a:noFill/>
          <a:ln w="9525">
            <a:noFill/>
            <a:miter lim="800000"/>
            <a:headEnd/>
            <a:tailEnd/>
          </a:ln>
        </p:spPr>
      </p:pic>
      <p:pic>
        <p:nvPicPr>
          <p:cNvPr id="11" name="Picture 20" descr="图片1副本"/>
          <p:cNvPicPr>
            <a:picLocks noChangeAspect="1" noChangeArrowheads="1"/>
          </p:cNvPicPr>
          <p:nvPr/>
        </p:nvPicPr>
        <p:blipFill>
          <a:blip r:embed="rId7">
            <a:lum contrast="-22000"/>
          </a:blip>
          <a:srcRect/>
          <a:stretch>
            <a:fillRect/>
          </a:stretch>
        </p:blipFill>
        <p:spPr bwMode="auto">
          <a:xfrm>
            <a:off x="7740650" y="6283325"/>
            <a:ext cx="1187450" cy="338138"/>
          </a:xfrm>
          <a:prstGeom prst="rect">
            <a:avLst/>
          </a:prstGeom>
          <a:noFill/>
          <a:ln w="9525">
            <a:noFill/>
            <a:miter lim="800000"/>
            <a:headEnd/>
            <a:tailEnd/>
          </a:ln>
        </p:spPr>
      </p:pic>
      <p:pic>
        <p:nvPicPr>
          <p:cNvPr id="12" name="Picture 21" descr="logo_member"/>
          <p:cNvPicPr>
            <a:picLocks noChangeAspect="1" noChangeArrowheads="1"/>
          </p:cNvPicPr>
          <p:nvPr/>
        </p:nvPicPr>
        <p:blipFill>
          <a:blip r:embed="rId8">
            <a:lum bright="16000" contrast="-72000"/>
          </a:blip>
          <a:srcRect/>
          <a:stretch>
            <a:fillRect/>
          </a:stretch>
        </p:blipFill>
        <p:spPr bwMode="auto">
          <a:xfrm>
            <a:off x="6804025" y="6286500"/>
            <a:ext cx="722313" cy="334963"/>
          </a:xfrm>
          <a:prstGeom prst="rect">
            <a:avLst/>
          </a:prstGeom>
          <a:noFill/>
          <a:ln w="9525">
            <a:noFill/>
            <a:miter lim="800000"/>
            <a:headEnd/>
            <a:tailEnd/>
          </a:ln>
        </p:spPr>
      </p:pic>
      <p:sp>
        <p:nvSpPr>
          <p:cNvPr id="4104" name="Rectangle 8"/>
          <p:cNvSpPr>
            <a:spLocks noGrp="1" noChangeArrowheads="1"/>
          </p:cNvSpPr>
          <p:nvPr>
            <p:ph type="ctrTitle" sz="quarter"/>
          </p:nvPr>
        </p:nvSpPr>
        <p:spPr>
          <a:xfrm>
            <a:off x="3746500" y="2816225"/>
            <a:ext cx="4894263" cy="1042988"/>
          </a:xfrm>
        </p:spPr>
        <p:txBody>
          <a:bodyPr/>
          <a:lstStyle>
            <a:lvl1pPr algn="ctr">
              <a:defRPr sz="4200" b="0">
                <a:solidFill>
                  <a:srgbClr val="14347D"/>
                </a:solidFill>
                <a:effectLst/>
              </a:defRPr>
            </a:lvl1pPr>
          </a:lstStyle>
          <a:p>
            <a:pPr lvl="0"/>
            <a:r>
              <a:rPr lang="zh-CN" altLang="en-US" noProof="0" smtClean="0"/>
              <a:t>标题样式</a:t>
            </a:r>
          </a:p>
        </p:txBody>
      </p:sp>
      <p:sp>
        <p:nvSpPr>
          <p:cNvPr id="4107" name="Rectangle 11"/>
          <p:cNvSpPr>
            <a:spLocks noGrp="1" noChangeArrowheads="1"/>
          </p:cNvSpPr>
          <p:nvPr>
            <p:ph type="subTitle" sz="quarter" idx="1"/>
          </p:nvPr>
        </p:nvSpPr>
        <p:spPr>
          <a:xfrm>
            <a:off x="6338888" y="3608388"/>
            <a:ext cx="2336800" cy="396875"/>
          </a:xfrm>
        </p:spPr>
        <p:txBody>
          <a:bodyPr/>
          <a:lstStyle>
            <a:lvl1pPr marL="0" indent="0" algn="ctr">
              <a:buFont typeface="Arial" pitchFamily="34" charset="0"/>
              <a:buNone/>
              <a:defRPr sz="1800" b="1">
                <a:solidFill>
                  <a:srgbClr val="EA5106"/>
                </a:solidFill>
                <a:ea typeface="华文细黑" pitchFamily="2" charset="-122"/>
              </a:defRPr>
            </a:lvl1pPr>
          </a:lstStyle>
          <a:p>
            <a:pPr lvl="0"/>
            <a:r>
              <a:rPr lang="zh-CN" altLang="en-US" noProof="0" smtClean="0"/>
              <a:t>副标题</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8263" y="512763"/>
            <a:ext cx="1970087" cy="5761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512763"/>
            <a:ext cx="5762625" cy="57610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92163" y="1520825"/>
            <a:ext cx="37211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5663" y="1520825"/>
            <a:ext cx="3722687"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6597650"/>
            <a:ext cx="9144000" cy="260350"/>
          </a:xfrm>
          <a:prstGeom prst="rect">
            <a:avLst/>
          </a:prstGeom>
          <a:gradFill rotWithShape="1">
            <a:gsLst>
              <a:gs pos="0">
                <a:srgbClr val="265FBC"/>
              </a:gs>
              <a:gs pos="100000">
                <a:srgbClr val="193F7D"/>
              </a:gs>
            </a:gsLst>
            <a:lin ang="0" scaled="1"/>
          </a:gradFill>
          <a:ln w="9525" algn="ctr">
            <a:noFill/>
            <a:miter lim="800000"/>
            <a:headEnd/>
            <a:tailEnd/>
          </a:ln>
        </p:spPr>
        <p:txBody>
          <a:bodyPr anchor="ctr">
            <a:spAutoFit/>
          </a:bodyPr>
          <a:lstStyle/>
          <a:p>
            <a:pPr algn="l"/>
            <a:endParaRPr lang="zh-CN" altLang="en-US" sz="1800" b="0">
              <a:ea typeface="宋体" pitchFamily="2" charset="-122"/>
            </a:endParaRPr>
          </a:p>
        </p:txBody>
      </p:sp>
      <p:sp>
        <p:nvSpPr>
          <p:cNvPr id="3078" name="Rectangle 6"/>
          <p:cNvSpPr>
            <a:spLocks noGrp="1" noChangeArrowheads="1"/>
          </p:cNvSpPr>
          <p:nvPr>
            <p:ph type="title"/>
          </p:nvPr>
        </p:nvSpPr>
        <p:spPr bwMode="auto">
          <a:xfrm>
            <a:off x="503238" y="512763"/>
            <a:ext cx="6330950" cy="6096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7"/>
          <p:cNvSpPr>
            <a:spLocks noGrp="1" noChangeArrowheads="1"/>
          </p:cNvSpPr>
          <p:nvPr>
            <p:ph type="body" idx="1"/>
          </p:nvPr>
        </p:nvSpPr>
        <p:spPr bwMode="auto">
          <a:xfrm>
            <a:off x="792163" y="1520825"/>
            <a:ext cx="7596187" cy="475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10" descr="渐变_logo_透明_3小"/>
          <p:cNvPicPr>
            <a:picLocks noChangeAspect="1" noChangeArrowheads="1"/>
          </p:cNvPicPr>
          <p:nvPr/>
        </p:nvPicPr>
        <p:blipFill>
          <a:blip r:embed="rId13"/>
          <a:srcRect/>
          <a:stretch>
            <a:fillRect/>
          </a:stretch>
        </p:blipFill>
        <p:spPr bwMode="auto">
          <a:xfrm>
            <a:off x="7380288" y="333375"/>
            <a:ext cx="1295400" cy="890588"/>
          </a:xfrm>
          <a:prstGeom prst="rect">
            <a:avLst/>
          </a:prstGeom>
          <a:noFill/>
          <a:ln w="9525">
            <a:noFill/>
            <a:miter lim="800000"/>
            <a:headEnd/>
            <a:tailEnd/>
          </a:ln>
        </p:spPr>
      </p:pic>
      <p:pic>
        <p:nvPicPr>
          <p:cNvPr id="1030" name="Picture 16" descr="网址"/>
          <p:cNvPicPr>
            <a:picLocks noChangeAspect="1" noChangeArrowheads="1"/>
          </p:cNvPicPr>
          <p:nvPr/>
        </p:nvPicPr>
        <p:blipFill>
          <a:blip r:embed="rId14"/>
          <a:srcRect/>
          <a:stretch>
            <a:fillRect/>
          </a:stretch>
        </p:blipFill>
        <p:spPr bwMode="auto">
          <a:xfrm>
            <a:off x="7524750" y="6669088"/>
            <a:ext cx="1368425" cy="111125"/>
          </a:xfrm>
          <a:prstGeom prst="rect">
            <a:avLst/>
          </a:prstGeom>
          <a:noFill/>
          <a:ln w="9525">
            <a:noFill/>
            <a:miter lim="800000"/>
            <a:headEnd/>
            <a:tailEnd/>
          </a:ln>
        </p:spPr>
      </p:pic>
      <p:sp>
        <p:nvSpPr>
          <p:cNvPr id="1031" name="Line 18"/>
          <p:cNvSpPr>
            <a:spLocks noChangeShapeType="1"/>
          </p:cNvSpPr>
          <p:nvPr/>
        </p:nvSpPr>
        <p:spPr bwMode="auto">
          <a:xfrm>
            <a:off x="0" y="1160463"/>
            <a:ext cx="4787900" cy="0"/>
          </a:xfrm>
          <a:prstGeom prst="line">
            <a:avLst/>
          </a:prstGeom>
          <a:noFill/>
          <a:ln w="38100">
            <a:solidFill>
              <a:srgbClr val="B2B2B2"/>
            </a:solidFill>
            <a:round/>
            <a:headEnd/>
            <a:tailEnd/>
          </a:ln>
        </p:spPr>
        <p:txBody>
          <a:bodyPr/>
          <a:lstStyle/>
          <a:p>
            <a:endParaRPr lang="zh-CN" altLang="en-US"/>
          </a:p>
        </p:txBody>
      </p:sp>
      <p:sp>
        <p:nvSpPr>
          <p:cNvPr id="1032" name="Line 19"/>
          <p:cNvSpPr>
            <a:spLocks noChangeShapeType="1"/>
          </p:cNvSpPr>
          <p:nvPr/>
        </p:nvSpPr>
        <p:spPr bwMode="auto">
          <a:xfrm>
            <a:off x="0" y="1162050"/>
            <a:ext cx="3240088" cy="0"/>
          </a:xfrm>
          <a:prstGeom prst="line">
            <a:avLst/>
          </a:prstGeom>
          <a:noFill/>
          <a:ln w="28575">
            <a:solidFill>
              <a:srgbClr val="2A60C0"/>
            </a:solidFill>
            <a:round/>
            <a:headEnd/>
            <a:tailEnd/>
          </a:ln>
        </p:spPr>
        <p:txBody>
          <a:bodyPr/>
          <a:lstStyle/>
          <a:p>
            <a:endParaRPr lang="zh-CN" altLang="en-US"/>
          </a:p>
        </p:txBody>
      </p:sp>
      <p:sp>
        <p:nvSpPr>
          <p:cNvPr id="1033" name="Text Box 21"/>
          <p:cNvSpPr txBox="1">
            <a:spLocks noChangeArrowheads="1"/>
          </p:cNvSpPr>
          <p:nvPr/>
        </p:nvSpPr>
        <p:spPr bwMode="auto">
          <a:xfrm>
            <a:off x="5956300" y="6607175"/>
            <a:ext cx="1603375" cy="244475"/>
          </a:xfrm>
          <a:prstGeom prst="rect">
            <a:avLst/>
          </a:prstGeom>
          <a:noFill/>
          <a:ln>
            <a:noFill/>
          </a:ln>
          <a:effectLs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sz="1000" b="0" smtClean="0">
                <a:solidFill>
                  <a:srgbClr val="DDDDDD"/>
                </a:solidFill>
                <a:latin typeface="华文细黑" pitchFamily="2" charset="-122"/>
                <a:ea typeface="华文细黑" pitchFamily="2" charset="-122"/>
              </a:rPr>
              <a:t>恒生电子股份有限公司  </a:t>
            </a:r>
            <a:r>
              <a:rPr lang="en-US" altLang="zh-CN" sz="1000" b="0" smtClean="0">
                <a:solidFill>
                  <a:srgbClr val="DDDDDD"/>
                </a:solidFill>
                <a:latin typeface="华文细黑" pitchFamily="2" charset="-122"/>
                <a:ea typeface="华文细黑" pitchFamily="2" charset="-122"/>
              </a:rPr>
              <a:t>|</a:t>
            </a:r>
          </a:p>
        </p:txBody>
      </p:sp>
    </p:spTree>
  </p:cSld>
  <p:clrMap bg1="lt1" tx1="dk1" bg2="lt2" tx2="dk2" accent1="accent1" accent2="accent2" accent3="accent3" accent4="accent4" accent5="accent5" accent6="accent6" hlink="hlink" folHlink="folHlink"/>
  <p:sldLayoutIdLst>
    <p:sldLayoutId id="2147484152"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ransition>
    <p:fade/>
  </p:transition>
  <p:txStyles>
    <p:titleStyle>
      <a:lvl1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6pPr>
      <a:lvl7pPr marL="914400" algn="l" rtl="0" fontAlgn="base">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7pPr>
      <a:lvl8pPr marL="1371600" algn="l" rtl="0" fontAlgn="base">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8pPr>
      <a:lvl9pPr marL="1828800" algn="l" rtl="0" fontAlgn="base">
        <a:spcBef>
          <a:spcPct val="0"/>
        </a:spcBef>
        <a:spcAft>
          <a:spcPct val="0"/>
        </a:spcAft>
        <a:defRPr sz="3000" b="1">
          <a:solidFill>
            <a:srgbClr val="CC3300"/>
          </a:solidFill>
          <a:effectLst>
            <a:outerShdw blurRad="38100" dist="38100" dir="2700000" algn="tl">
              <a:srgbClr val="C0C0C0"/>
            </a:outerShdw>
          </a:effectLst>
          <a:latin typeface="Arial" pitchFamily="34" charset="0"/>
          <a:ea typeface="黑体" pitchFamily="2" charset="-122"/>
        </a:defRPr>
      </a:lvl9pPr>
    </p:titleStyle>
    <p:bodyStyle>
      <a:lvl1pPr marL="342900" indent="-342900" algn="l" rtl="0" eaLnBrk="0" fontAlgn="base" hangingPunct="0">
        <a:spcBef>
          <a:spcPct val="20000"/>
        </a:spcBef>
        <a:spcAft>
          <a:spcPct val="20000"/>
        </a:spcAft>
        <a:buClr>
          <a:srgbClr val="184098"/>
        </a:buClr>
        <a:buFont typeface="Arial" charset="0"/>
        <a:buChar char="●"/>
        <a:defRPr sz="2400">
          <a:solidFill>
            <a:srgbClr val="000064"/>
          </a:solidFill>
          <a:latin typeface="+mn-lt"/>
          <a:ea typeface="+mn-ea"/>
          <a:cs typeface="+mn-cs"/>
        </a:defRPr>
      </a:lvl1pPr>
      <a:lvl2pPr marL="742950" indent="-285750" algn="l" rtl="0" eaLnBrk="0" fontAlgn="base" hangingPunct="0">
        <a:spcBef>
          <a:spcPct val="20000"/>
        </a:spcBef>
        <a:spcAft>
          <a:spcPct val="20000"/>
        </a:spcAft>
        <a:buChar char="–"/>
        <a:defRPr>
          <a:solidFill>
            <a:schemeClr val="tx1"/>
          </a:solidFill>
          <a:latin typeface="+mn-lt"/>
          <a:ea typeface="华文细黑" pitchFamily="2" charset="-122"/>
        </a:defRPr>
      </a:lvl2pPr>
      <a:lvl3pPr marL="1143000" indent="-228600" algn="l" rtl="0" eaLnBrk="0" fontAlgn="base" hangingPunct="0">
        <a:spcBef>
          <a:spcPct val="20000"/>
        </a:spcBef>
        <a:spcAft>
          <a:spcPct val="0"/>
        </a:spcAft>
        <a:buChar char="•"/>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12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1000">
          <a:solidFill>
            <a:schemeClr val="tx1"/>
          </a:solidFill>
          <a:latin typeface="+mn-lt"/>
          <a:ea typeface="华文细黑" pitchFamily="2" charset="-122"/>
        </a:defRPr>
      </a:lvl5pPr>
      <a:lvl6pPr marL="2514600" indent="-228600" algn="l" rtl="0" fontAlgn="base">
        <a:spcBef>
          <a:spcPct val="20000"/>
        </a:spcBef>
        <a:spcAft>
          <a:spcPct val="0"/>
        </a:spcAft>
        <a:buChar char="»"/>
        <a:defRPr sz="1000">
          <a:solidFill>
            <a:schemeClr val="tx1"/>
          </a:solidFill>
          <a:latin typeface="+mn-lt"/>
          <a:ea typeface="华文细黑" pitchFamily="2" charset="-122"/>
        </a:defRPr>
      </a:lvl6pPr>
      <a:lvl7pPr marL="2971800" indent="-228600" algn="l" rtl="0" fontAlgn="base">
        <a:spcBef>
          <a:spcPct val="20000"/>
        </a:spcBef>
        <a:spcAft>
          <a:spcPct val="0"/>
        </a:spcAft>
        <a:buChar char="»"/>
        <a:defRPr sz="1000">
          <a:solidFill>
            <a:schemeClr val="tx1"/>
          </a:solidFill>
          <a:latin typeface="+mn-lt"/>
          <a:ea typeface="华文细黑" pitchFamily="2" charset="-122"/>
        </a:defRPr>
      </a:lvl7pPr>
      <a:lvl8pPr marL="3429000" indent="-228600" algn="l" rtl="0" fontAlgn="base">
        <a:spcBef>
          <a:spcPct val="20000"/>
        </a:spcBef>
        <a:spcAft>
          <a:spcPct val="0"/>
        </a:spcAft>
        <a:buChar char="»"/>
        <a:defRPr sz="1000">
          <a:solidFill>
            <a:schemeClr val="tx1"/>
          </a:solidFill>
          <a:latin typeface="+mn-lt"/>
          <a:ea typeface="华文细黑" pitchFamily="2" charset="-122"/>
        </a:defRPr>
      </a:lvl8pPr>
      <a:lvl9pPr marL="3886200" indent="-228600" algn="l" rtl="0" fontAlgn="base">
        <a:spcBef>
          <a:spcPct val="20000"/>
        </a:spcBef>
        <a:spcAft>
          <a:spcPct val="0"/>
        </a:spcAft>
        <a:buChar char="»"/>
        <a:defRPr sz="1000">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atic.springsource.org/spring/docs/3.1.1.RELEASE/spring-framework-reference/pdf/spring-framework-reference.pdf" TargetMode="External"/><Relationship Id="rId2" Type="http://schemas.openxmlformats.org/officeDocument/2006/relationships/hyperlink" Target="http://quartz-scheduler.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311525" y="2890838"/>
            <a:ext cx="5329238" cy="1042987"/>
          </a:xfrm>
        </p:spPr>
        <p:txBody>
          <a:bodyPr/>
          <a:lstStyle/>
          <a:p>
            <a:pPr eaLnBrk="1" hangingPunct="1"/>
            <a:r>
              <a:rPr lang="zh-CN" altLang="en-US" sz="3800" b="1" dirty="0" smtClean="0">
                <a:latin typeface="黑体" pitchFamily="49" charset="-122"/>
              </a:rPr>
              <a:t>分布式定时任务</a:t>
            </a:r>
            <a:r>
              <a:rPr lang="en-US" altLang="zh-CN" sz="3800" b="1" dirty="0" smtClean="0">
                <a:latin typeface="黑体" pitchFamily="49" charset="-122"/>
              </a:rPr>
              <a:t>QUARTZ</a:t>
            </a:r>
            <a:endParaRPr lang="zh-CN" altLang="en-US" sz="3800" b="1" dirty="0" smtClean="0">
              <a:solidFill>
                <a:srgbClr val="E60000"/>
              </a:solidFill>
              <a:latin typeface="微软雅黑" pitchFamily="34" charset="-122"/>
              <a:ea typeface="微软雅黑" pitchFamily="34" charset="-122"/>
            </a:endParaRPr>
          </a:p>
        </p:txBody>
      </p:sp>
      <p:sp>
        <p:nvSpPr>
          <p:cNvPr id="3075" name="副标题 10"/>
          <p:cNvSpPr>
            <a:spLocks noGrp="1"/>
          </p:cNvSpPr>
          <p:nvPr>
            <p:ph type="subTitle" idx="1"/>
          </p:nvPr>
        </p:nvSpPr>
        <p:spPr>
          <a:xfrm>
            <a:off x="5688013" y="4437063"/>
            <a:ext cx="2984500" cy="755650"/>
          </a:xfrm>
        </p:spPr>
        <p:txBody>
          <a:bodyPr/>
          <a:lstStyle/>
          <a:p>
            <a:pPr eaLnBrk="1" hangingPunct="1">
              <a:buFont typeface="Arial" charset="0"/>
              <a:buNone/>
            </a:pPr>
            <a:endParaRPr lang="zh-CN" alt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dirty="0" smtClean="0"/>
              <a:t>在绝大多数场景中，开发者只需要定制出自己的作业和配置触发器。需要说明的一点是，在目前的版本中，如果要运用</a:t>
            </a:r>
            <a:r>
              <a:rPr lang="en-US" dirty="0" smtClean="0"/>
              <a:t>QUARTZ</a:t>
            </a:r>
            <a:r>
              <a:rPr lang="zh-CN" altLang="en-US" dirty="0" smtClean="0"/>
              <a:t>的集群特性，必须使用作业的</a:t>
            </a:r>
            <a:r>
              <a:rPr lang="en-US" dirty="0" smtClean="0"/>
              <a:t>JDBC</a:t>
            </a:r>
            <a:r>
              <a:rPr lang="zh-CN" altLang="en-US" dirty="0" smtClean="0"/>
              <a:t>存储形式。</a:t>
            </a:r>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SPRING</a:t>
            </a:r>
            <a:r>
              <a:rPr lang="zh-CN" altLang="en-US" dirty="0" smtClean="0"/>
              <a:t>与</a:t>
            </a:r>
            <a:r>
              <a:rPr lang="en-US" dirty="0" smtClean="0"/>
              <a:t>QUARTZ</a:t>
            </a:r>
            <a:r>
              <a:rPr lang="zh-CN" altLang="en-US" dirty="0" smtClean="0"/>
              <a:t>集成</a:t>
            </a:r>
            <a:endParaRPr lang="zh-CN" altLang="en-US" dirty="0"/>
          </a:p>
        </p:txBody>
      </p:sp>
      <p:sp>
        <p:nvSpPr>
          <p:cNvPr id="3" name="内容占位符 2"/>
          <p:cNvSpPr>
            <a:spLocks noGrp="1"/>
          </p:cNvSpPr>
          <p:nvPr>
            <p:ph idx="1"/>
          </p:nvPr>
        </p:nvSpPr>
        <p:spPr>
          <a:xfrm>
            <a:off x="792163" y="1520826"/>
            <a:ext cx="7596187" cy="1287454"/>
          </a:xfrm>
        </p:spPr>
        <p:txBody>
          <a:bodyPr/>
          <a:lstStyle/>
          <a:p>
            <a:r>
              <a:rPr lang="en-US" dirty="0" smtClean="0"/>
              <a:t>Spring</a:t>
            </a:r>
            <a:r>
              <a:rPr lang="zh-CN" altLang="en-US" dirty="0" smtClean="0"/>
              <a:t>提供了对</a:t>
            </a:r>
            <a:r>
              <a:rPr lang="en-US" dirty="0" smtClean="0"/>
              <a:t>QUARTZ</a:t>
            </a:r>
            <a:r>
              <a:rPr lang="zh-CN" altLang="en-US" dirty="0" smtClean="0"/>
              <a:t>的支持。使用者需要做的就是提供</a:t>
            </a:r>
            <a:r>
              <a:rPr lang="en-US" dirty="0" smtClean="0"/>
              <a:t>QUARTZ</a:t>
            </a:r>
            <a:r>
              <a:rPr lang="zh-CN" altLang="en-US" dirty="0" smtClean="0"/>
              <a:t>运行时所需要的作业及触发器的相关信息。下面看一段配置：</a:t>
            </a:r>
            <a:endParaRPr lang="en-US" altLang="zh-CN" dirty="0" smtClean="0"/>
          </a:p>
          <a:p>
            <a:pPr>
              <a:buNone/>
            </a:pPr>
            <a:endParaRPr lang="zh-CN" altLang="en-US" dirty="0"/>
          </a:p>
        </p:txBody>
      </p:sp>
      <p:sp>
        <p:nvSpPr>
          <p:cNvPr id="5" name="TextBox 4"/>
          <p:cNvSpPr txBox="1"/>
          <p:nvPr/>
        </p:nvSpPr>
        <p:spPr>
          <a:xfrm>
            <a:off x="738135" y="3136895"/>
            <a:ext cx="7886808" cy="3293209"/>
          </a:xfrm>
          <a:prstGeom prst="rect">
            <a:avLst/>
          </a:prstGeom>
          <a:noFill/>
        </p:spPr>
        <p:txBody>
          <a:bodyPr wrap="square" rtlCol="0">
            <a:spAutoFit/>
          </a:bodyPr>
          <a:lstStyle/>
          <a:p>
            <a:pPr algn="l"/>
            <a:r>
              <a:rPr lang="en-US" altLang="zh-CN" dirty="0" smtClean="0"/>
              <a:t>&lt;beans&gt;      </a:t>
            </a:r>
          </a:p>
          <a:p>
            <a:pPr algn="l"/>
            <a:r>
              <a:rPr lang="en-US" altLang="zh-CN" dirty="0" smtClean="0"/>
              <a:t>        &lt;!-- </a:t>
            </a:r>
            <a:r>
              <a:rPr lang="zh-CN" altLang="en-US" dirty="0" smtClean="0"/>
              <a:t>要调用的工作类 </a:t>
            </a:r>
            <a:r>
              <a:rPr lang="en-US" altLang="zh-CN" dirty="0" smtClean="0"/>
              <a:t>--&gt; </a:t>
            </a:r>
          </a:p>
          <a:p>
            <a:pPr algn="l"/>
            <a:r>
              <a:rPr lang="en-US" altLang="zh-CN" dirty="0" smtClean="0"/>
              <a:t>        &lt;bean id="</a:t>
            </a:r>
            <a:r>
              <a:rPr lang="en-US" altLang="zh-CN" dirty="0" err="1" smtClean="0"/>
              <a:t>quartzJob</a:t>
            </a:r>
            <a:r>
              <a:rPr lang="en-US" altLang="zh-CN" dirty="0" smtClean="0"/>
              <a:t>" class="</a:t>
            </a:r>
            <a:r>
              <a:rPr lang="en-US" altLang="zh-CN" dirty="0" err="1" smtClean="0"/>
              <a:t>com.kay.quartz.QuartzJob</a:t>
            </a:r>
            <a:r>
              <a:rPr lang="en-US" altLang="zh-CN" dirty="0" smtClean="0"/>
              <a:t>"&gt;&lt;/bean&gt; </a:t>
            </a:r>
          </a:p>
          <a:p>
            <a:pPr algn="l"/>
            <a:r>
              <a:rPr lang="en-US" altLang="zh-CN" dirty="0" smtClean="0"/>
              <a:t>        &lt;!-- </a:t>
            </a:r>
            <a:r>
              <a:rPr lang="zh-CN" altLang="en-US" dirty="0" smtClean="0"/>
              <a:t>定义调用对象和调用对象的方法 </a:t>
            </a:r>
            <a:r>
              <a:rPr lang="en-US" altLang="zh-CN" dirty="0" smtClean="0"/>
              <a:t>--&gt; </a:t>
            </a:r>
          </a:p>
          <a:p>
            <a:pPr algn="l"/>
            <a:r>
              <a:rPr lang="en-US" altLang="zh-CN" dirty="0" smtClean="0"/>
              <a:t>        &lt;bean id="</a:t>
            </a:r>
            <a:r>
              <a:rPr lang="en-US" altLang="zh-CN" dirty="0" err="1" smtClean="0"/>
              <a:t>jobtask</a:t>
            </a:r>
            <a:r>
              <a:rPr lang="en-US" altLang="zh-CN" dirty="0" smtClean="0"/>
              <a:t>" class="org.springframework.scheduling.quartz.MethodInvokingJobDetailFactoryBean"&gt; </a:t>
            </a:r>
          </a:p>
          <a:p>
            <a:pPr algn="l"/>
            <a:r>
              <a:rPr lang="en-US" altLang="zh-CN" dirty="0" smtClean="0"/>
              <a:t>            &lt;!-- </a:t>
            </a:r>
            <a:r>
              <a:rPr lang="zh-CN" altLang="en-US" dirty="0" smtClean="0"/>
              <a:t>调用的类 </a:t>
            </a:r>
            <a:r>
              <a:rPr lang="en-US" altLang="zh-CN" dirty="0" smtClean="0"/>
              <a:t>--&gt; </a:t>
            </a:r>
          </a:p>
          <a:p>
            <a:pPr algn="l"/>
            <a:r>
              <a:rPr lang="en-US" altLang="zh-CN" dirty="0" smtClean="0"/>
              <a:t>            &lt;property name="</a:t>
            </a:r>
            <a:r>
              <a:rPr lang="en-US" altLang="zh-CN" dirty="0" err="1" smtClean="0"/>
              <a:t>targetObject</a:t>
            </a:r>
            <a:r>
              <a:rPr lang="en-US" altLang="zh-CN" dirty="0" smtClean="0"/>
              <a:t>"&gt; </a:t>
            </a:r>
          </a:p>
          <a:p>
            <a:pPr algn="l"/>
            <a:r>
              <a:rPr lang="en-US" altLang="zh-CN" dirty="0" smtClean="0"/>
              <a:t>                &lt;ref bean="</a:t>
            </a:r>
            <a:r>
              <a:rPr lang="en-US" altLang="zh-CN" dirty="0" err="1" smtClean="0"/>
              <a:t>quartzJob</a:t>
            </a:r>
            <a:r>
              <a:rPr lang="en-US" altLang="zh-CN" dirty="0" smtClean="0"/>
              <a:t>"/&gt; </a:t>
            </a:r>
          </a:p>
          <a:p>
            <a:pPr algn="l"/>
            <a:r>
              <a:rPr lang="en-US" altLang="zh-CN" dirty="0" smtClean="0"/>
              <a:t>            &lt;/property&gt; </a:t>
            </a:r>
          </a:p>
          <a:p>
            <a:pPr algn="l"/>
            <a:r>
              <a:rPr lang="en-US" altLang="zh-CN" dirty="0" smtClean="0"/>
              <a:t>            </a:t>
            </a:r>
          </a:p>
          <a:p>
            <a:pPr algn="l"/>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SPRING</a:t>
            </a:r>
            <a:r>
              <a:rPr lang="zh-CN" altLang="en-US" dirty="0" smtClean="0"/>
              <a:t>与</a:t>
            </a:r>
            <a:r>
              <a:rPr lang="en-US" dirty="0" smtClean="0"/>
              <a:t>QUARTZ</a:t>
            </a:r>
            <a:r>
              <a:rPr lang="zh-CN" altLang="en-US" dirty="0" smtClean="0"/>
              <a:t>集成</a:t>
            </a:r>
            <a:endParaRPr lang="zh-CN" altLang="en-US" dirty="0"/>
          </a:p>
        </p:txBody>
      </p:sp>
      <p:sp>
        <p:nvSpPr>
          <p:cNvPr id="5" name="TextBox 4"/>
          <p:cNvSpPr txBox="1"/>
          <p:nvPr/>
        </p:nvSpPr>
        <p:spPr>
          <a:xfrm>
            <a:off x="482544" y="1238220"/>
            <a:ext cx="7704243" cy="4278094"/>
          </a:xfrm>
          <a:prstGeom prst="rect">
            <a:avLst/>
          </a:prstGeom>
          <a:noFill/>
        </p:spPr>
        <p:txBody>
          <a:bodyPr wrap="square" rtlCol="0">
            <a:spAutoFit/>
          </a:bodyPr>
          <a:lstStyle/>
          <a:p>
            <a:pPr algn="l"/>
            <a:r>
              <a:rPr lang="en-US" altLang="zh-CN" dirty="0" smtClean="0"/>
              <a:t>&lt;!-- </a:t>
            </a:r>
            <a:r>
              <a:rPr lang="zh-CN" altLang="en-US" dirty="0" smtClean="0"/>
              <a:t>调用类中的方法 </a:t>
            </a:r>
            <a:r>
              <a:rPr lang="en-US" altLang="zh-CN" dirty="0" smtClean="0"/>
              <a:t>--&gt; </a:t>
            </a:r>
          </a:p>
          <a:p>
            <a:pPr algn="l"/>
            <a:r>
              <a:rPr lang="en-US" altLang="zh-CN" dirty="0" smtClean="0"/>
              <a:t>            &lt;property name="</a:t>
            </a:r>
            <a:r>
              <a:rPr lang="en-US" altLang="zh-CN" dirty="0" err="1" smtClean="0"/>
              <a:t>targetMethod</a:t>
            </a:r>
            <a:r>
              <a:rPr lang="en-US" altLang="zh-CN" dirty="0" smtClean="0"/>
              <a:t>"&gt; </a:t>
            </a:r>
          </a:p>
          <a:p>
            <a:pPr algn="l"/>
            <a:r>
              <a:rPr lang="en-US" altLang="zh-CN" dirty="0" smtClean="0"/>
              <a:t>                &lt;value&gt;work&lt;/value&gt; </a:t>
            </a:r>
          </a:p>
          <a:p>
            <a:pPr algn="l"/>
            <a:r>
              <a:rPr lang="en-US" altLang="zh-CN" dirty="0" smtClean="0"/>
              <a:t>            &lt;/property&gt; </a:t>
            </a:r>
          </a:p>
          <a:p>
            <a:pPr algn="l"/>
            <a:r>
              <a:rPr lang="en-US" altLang="zh-CN" dirty="0" smtClean="0"/>
              <a:t>        &lt;/bean&gt; </a:t>
            </a:r>
          </a:p>
          <a:p>
            <a:pPr algn="l"/>
            <a:r>
              <a:rPr lang="en-US" altLang="zh-CN" dirty="0" smtClean="0"/>
              <a:t>        &lt;!-- </a:t>
            </a:r>
            <a:r>
              <a:rPr lang="zh-CN" altLang="en-US" dirty="0" smtClean="0"/>
              <a:t>定义触发时间 </a:t>
            </a:r>
            <a:r>
              <a:rPr lang="en-US" altLang="zh-CN" dirty="0" smtClean="0"/>
              <a:t>--&gt; </a:t>
            </a:r>
          </a:p>
          <a:p>
            <a:pPr algn="l"/>
            <a:r>
              <a:rPr lang="en-US" altLang="zh-CN" dirty="0" smtClean="0"/>
              <a:t>        &lt;bean id="</a:t>
            </a:r>
            <a:r>
              <a:rPr lang="en-US" altLang="zh-CN" dirty="0" err="1" smtClean="0"/>
              <a:t>doTime</a:t>
            </a:r>
            <a:r>
              <a:rPr lang="en-US" altLang="zh-CN" dirty="0" smtClean="0"/>
              <a:t>" class="</a:t>
            </a:r>
            <a:r>
              <a:rPr lang="en-US" altLang="zh-CN" dirty="0" err="1" smtClean="0"/>
              <a:t>org.springframework.scheduling.quartz.CronTriggerBean</a:t>
            </a:r>
            <a:r>
              <a:rPr lang="en-US" altLang="zh-CN" dirty="0" smtClean="0"/>
              <a:t>"&gt; </a:t>
            </a:r>
          </a:p>
          <a:p>
            <a:pPr algn="l"/>
            <a:r>
              <a:rPr lang="en-US" altLang="zh-CN" dirty="0" smtClean="0"/>
              <a:t>            &lt;property name="</a:t>
            </a:r>
            <a:r>
              <a:rPr lang="en-US" altLang="zh-CN" dirty="0" err="1" smtClean="0"/>
              <a:t>jobDetail</a:t>
            </a:r>
            <a:r>
              <a:rPr lang="en-US" altLang="zh-CN" dirty="0" smtClean="0"/>
              <a:t>"&gt; </a:t>
            </a:r>
          </a:p>
          <a:p>
            <a:pPr algn="l"/>
            <a:r>
              <a:rPr lang="en-US" altLang="zh-CN" dirty="0" smtClean="0"/>
              <a:t>                &lt;ref bean="</a:t>
            </a:r>
            <a:r>
              <a:rPr lang="en-US" altLang="zh-CN" dirty="0" err="1" smtClean="0"/>
              <a:t>jobtask</a:t>
            </a:r>
            <a:r>
              <a:rPr lang="en-US" altLang="zh-CN" dirty="0" smtClean="0"/>
              <a:t>"/&gt; </a:t>
            </a:r>
          </a:p>
          <a:p>
            <a:pPr algn="l"/>
            <a:r>
              <a:rPr lang="en-US" altLang="zh-CN" dirty="0" smtClean="0"/>
              <a:t>            &lt;/property&gt; </a:t>
            </a:r>
          </a:p>
          <a:p>
            <a:pPr algn="l"/>
            <a:r>
              <a:rPr lang="en-US" altLang="zh-CN" dirty="0" smtClean="0"/>
              <a:t>            &lt;!-- </a:t>
            </a:r>
            <a:r>
              <a:rPr lang="en-US" altLang="zh-CN" dirty="0" err="1" smtClean="0"/>
              <a:t>cron</a:t>
            </a:r>
            <a:r>
              <a:rPr lang="zh-CN" altLang="en-US" dirty="0" smtClean="0"/>
              <a:t>表达式 </a:t>
            </a:r>
            <a:r>
              <a:rPr lang="en-US" altLang="zh-CN" dirty="0" smtClean="0"/>
              <a:t>--&gt; </a:t>
            </a:r>
          </a:p>
          <a:p>
            <a:pPr algn="l"/>
            <a:r>
              <a:rPr lang="en-US" altLang="zh-CN" dirty="0" smtClean="0"/>
              <a:t>            &lt;property name="</a:t>
            </a:r>
            <a:r>
              <a:rPr lang="en-US" altLang="zh-CN" dirty="0" err="1" smtClean="0"/>
              <a:t>cronExpression</a:t>
            </a:r>
            <a:r>
              <a:rPr lang="en-US" altLang="zh-CN" dirty="0" smtClean="0"/>
              <a:t>"&gt; </a:t>
            </a:r>
          </a:p>
          <a:p>
            <a:pPr algn="l"/>
            <a:r>
              <a:rPr lang="en-US" altLang="zh-CN" dirty="0" smtClean="0"/>
              <a:t>                &lt;value&gt;10,15,20,25,30,35,40,45,50,55 * * * * ?&lt;/value&gt; </a:t>
            </a:r>
          </a:p>
          <a:p>
            <a:pPr algn="l"/>
            <a:r>
              <a:rPr lang="en-US" altLang="zh-CN" dirty="0" smtClean="0"/>
              <a:t>            &lt;/property&gt; </a:t>
            </a:r>
          </a:p>
          <a:p>
            <a:pPr algn="l"/>
            <a:r>
              <a:rPr lang="en-US" altLang="zh-CN" dirty="0" smtClean="0"/>
              <a:t>        &lt;/bean&gt; </a:t>
            </a:r>
          </a:p>
          <a:p>
            <a:pPr algn="l"/>
            <a:r>
              <a:rPr lang="en-US" altLang="zh-CN" dirty="0" smtClean="0"/>
              <a:t>        </a:t>
            </a:r>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SPRING</a:t>
            </a:r>
            <a:r>
              <a:rPr lang="zh-CN" altLang="en-US" dirty="0" smtClean="0"/>
              <a:t>与</a:t>
            </a:r>
            <a:r>
              <a:rPr lang="en-US" dirty="0" smtClean="0"/>
              <a:t>QUARTZ</a:t>
            </a:r>
            <a:r>
              <a:rPr lang="zh-CN" altLang="en-US" dirty="0" smtClean="0"/>
              <a:t>集成</a:t>
            </a:r>
            <a:endParaRPr lang="zh-CN" altLang="en-US" dirty="0"/>
          </a:p>
        </p:txBody>
      </p:sp>
      <p:sp>
        <p:nvSpPr>
          <p:cNvPr id="4" name="TextBox 3"/>
          <p:cNvSpPr txBox="1"/>
          <p:nvPr/>
        </p:nvSpPr>
        <p:spPr>
          <a:xfrm>
            <a:off x="482544" y="1420785"/>
            <a:ext cx="7740756" cy="3046988"/>
          </a:xfrm>
          <a:prstGeom prst="rect">
            <a:avLst/>
          </a:prstGeom>
          <a:noFill/>
        </p:spPr>
        <p:txBody>
          <a:bodyPr wrap="square" rtlCol="0">
            <a:spAutoFit/>
          </a:bodyPr>
          <a:lstStyle/>
          <a:p>
            <a:pPr algn="l"/>
            <a:r>
              <a:rPr lang="en-US" altLang="zh-CN" dirty="0" smtClean="0"/>
              <a:t>&lt;!-- </a:t>
            </a:r>
            <a:r>
              <a:rPr lang="zh-CN" altLang="en-US" dirty="0" smtClean="0"/>
              <a:t>总管理类 如果将</a:t>
            </a:r>
            <a:r>
              <a:rPr lang="en-US" altLang="zh-CN" dirty="0" smtClean="0"/>
              <a:t>lazy-init='false'</a:t>
            </a:r>
            <a:r>
              <a:rPr lang="zh-CN" altLang="en-US" dirty="0" smtClean="0"/>
              <a:t>那么容器启动就会执行调度程序  </a:t>
            </a:r>
            <a:r>
              <a:rPr lang="en-US" altLang="zh-CN" dirty="0" smtClean="0"/>
              <a:t>--&gt; </a:t>
            </a:r>
          </a:p>
          <a:p>
            <a:pPr algn="l"/>
            <a:r>
              <a:rPr lang="en-US" altLang="zh-CN" dirty="0" smtClean="0"/>
              <a:t>        &lt;bean id="</a:t>
            </a:r>
            <a:r>
              <a:rPr lang="en-US" altLang="zh-CN" dirty="0" err="1" smtClean="0"/>
              <a:t>startQuertz</a:t>
            </a:r>
            <a:r>
              <a:rPr lang="en-US" altLang="zh-CN" dirty="0" smtClean="0"/>
              <a:t>" lazy-init="false" </a:t>
            </a:r>
            <a:r>
              <a:rPr lang="en-US" altLang="zh-CN" dirty="0" err="1" smtClean="0"/>
              <a:t>autowire</a:t>
            </a:r>
            <a:r>
              <a:rPr lang="en-US" altLang="zh-CN" dirty="0" smtClean="0"/>
              <a:t>="no" class="</a:t>
            </a:r>
            <a:r>
              <a:rPr lang="en-US" altLang="zh-CN" dirty="0" err="1" smtClean="0"/>
              <a:t>org.springframework.scheduling.quartz.SchedulerFactoryBean</a:t>
            </a:r>
            <a:r>
              <a:rPr lang="en-US" altLang="zh-CN" dirty="0" smtClean="0"/>
              <a:t>"&gt; </a:t>
            </a:r>
          </a:p>
          <a:p>
            <a:pPr algn="l"/>
            <a:r>
              <a:rPr lang="en-US" altLang="zh-CN" dirty="0" smtClean="0"/>
              <a:t>            &lt;property name="triggers"&gt; </a:t>
            </a:r>
          </a:p>
          <a:p>
            <a:pPr algn="l"/>
            <a:r>
              <a:rPr lang="en-US" altLang="zh-CN" dirty="0" smtClean="0"/>
              <a:t>                &lt;list&gt; </a:t>
            </a:r>
          </a:p>
          <a:p>
            <a:pPr algn="l"/>
            <a:r>
              <a:rPr lang="en-US" altLang="zh-CN" dirty="0" smtClean="0"/>
              <a:t>                    &lt;ref bean="</a:t>
            </a:r>
            <a:r>
              <a:rPr lang="en-US" altLang="zh-CN" dirty="0" err="1" smtClean="0"/>
              <a:t>doTime</a:t>
            </a:r>
            <a:r>
              <a:rPr lang="en-US" altLang="zh-CN" dirty="0" smtClean="0"/>
              <a:t>"/&gt; </a:t>
            </a:r>
          </a:p>
          <a:p>
            <a:pPr algn="l"/>
            <a:r>
              <a:rPr lang="en-US" altLang="zh-CN" dirty="0" smtClean="0"/>
              <a:t>                &lt;/list&gt; </a:t>
            </a:r>
          </a:p>
          <a:p>
            <a:pPr algn="l"/>
            <a:r>
              <a:rPr lang="en-US" altLang="zh-CN" dirty="0" smtClean="0"/>
              <a:t>            &lt;/property&gt; </a:t>
            </a:r>
          </a:p>
          <a:p>
            <a:pPr algn="l"/>
            <a:r>
              <a:rPr lang="en-US" altLang="zh-CN" dirty="0" smtClean="0"/>
              <a:t>        &lt;/bean&gt; </a:t>
            </a:r>
          </a:p>
          <a:p>
            <a:pPr algn="l"/>
            <a:r>
              <a:rPr lang="en-US" altLang="zh-CN" dirty="0" smtClean="0"/>
              <a:t>      </a:t>
            </a:r>
          </a:p>
          <a:p>
            <a:pPr algn="l"/>
            <a:r>
              <a:rPr lang="en-US" altLang="zh-CN" dirty="0" smtClean="0"/>
              <a:t>&lt;/beans&gt;</a:t>
            </a:r>
            <a:endParaRPr lang="zh-CN" altLang="en-US" dirty="0" smtClean="0"/>
          </a:p>
          <a:p>
            <a:endParaRPr lang="zh-CN" altLang="en-US" dirty="0"/>
          </a:p>
        </p:txBody>
      </p:sp>
      <p:sp>
        <p:nvSpPr>
          <p:cNvPr id="6" name="内容占位符 2"/>
          <p:cNvSpPr>
            <a:spLocks noGrp="1"/>
          </p:cNvSpPr>
          <p:nvPr>
            <p:ph idx="1"/>
          </p:nvPr>
        </p:nvSpPr>
        <p:spPr>
          <a:xfrm>
            <a:off x="555570" y="4597416"/>
            <a:ext cx="7596187" cy="1204929"/>
          </a:xfrm>
        </p:spPr>
        <p:txBody>
          <a:bodyPr/>
          <a:lstStyle/>
          <a:p>
            <a:r>
              <a:rPr lang="zh-CN" altLang="en-US" dirty="0" smtClean="0"/>
              <a:t>在这段配置里面定义了作业和触发器，这也是和业务相关的信息。</a:t>
            </a: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SPRING</a:t>
            </a:r>
            <a:r>
              <a:rPr lang="zh-CN" altLang="en-US" dirty="0" smtClean="0"/>
              <a:t>与</a:t>
            </a:r>
            <a:r>
              <a:rPr lang="en-US" dirty="0" smtClean="0"/>
              <a:t>QUARTZ</a:t>
            </a:r>
            <a:r>
              <a:rPr lang="zh-CN" altLang="en-US" dirty="0" smtClean="0"/>
              <a:t>集成</a:t>
            </a:r>
            <a:endParaRPr lang="zh-CN" altLang="en-US" dirty="0"/>
          </a:p>
        </p:txBody>
      </p:sp>
      <p:sp>
        <p:nvSpPr>
          <p:cNvPr id="3" name="内容占位符 2"/>
          <p:cNvSpPr>
            <a:spLocks noGrp="1"/>
          </p:cNvSpPr>
          <p:nvPr>
            <p:ph idx="1"/>
          </p:nvPr>
        </p:nvSpPr>
        <p:spPr>
          <a:xfrm>
            <a:off x="792163" y="1520826"/>
            <a:ext cx="7596187" cy="849298"/>
          </a:xfrm>
        </p:spPr>
        <p:txBody>
          <a:bodyPr/>
          <a:lstStyle/>
          <a:p>
            <a:r>
              <a:rPr lang="zh-CN" altLang="en-US" dirty="0" smtClean="0"/>
              <a:t>另外，我们还需要一些</a:t>
            </a:r>
            <a:r>
              <a:rPr lang="en-US" dirty="0" smtClean="0"/>
              <a:t>QUARTZ</a:t>
            </a:r>
            <a:r>
              <a:rPr lang="zh-CN" altLang="en-US" dirty="0" smtClean="0"/>
              <a:t>运行时的环境信息，这些信息被保存在配置文件</a:t>
            </a:r>
            <a:r>
              <a:rPr lang="en-US" altLang="zh-CN" dirty="0" err="1" smtClean="0"/>
              <a:t>quartz.properties</a:t>
            </a:r>
            <a:r>
              <a:rPr lang="zh-CN" altLang="en-US" dirty="0" smtClean="0"/>
              <a:t>里</a:t>
            </a:r>
            <a:endParaRPr lang="zh-CN" altLang="en-US" dirty="0"/>
          </a:p>
        </p:txBody>
      </p:sp>
      <p:sp>
        <p:nvSpPr>
          <p:cNvPr id="4" name="TextBox 3"/>
          <p:cNvSpPr txBox="1"/>
          <p:nvPr/>
        </p:nvSpPr>
        <p:spPr>
          <a:xfrm>
            <a:off x="993726" y="2479662"/>
            <a:ext cx="7302600" cy="2800767"/>
          </a:xfrm>
          <a:prstGeom prst="rect">
            <a:avLst/>
          </a:prstGeom>
          <a:noFill/>
        </p:spPr>
        <p:txBody>
          <a:bodyPr wrap="square" rtlCol="0">
            <a:spAutoFit/>
          </a:bodyPr>
          <a:lstStyle/>
          <a:p>
            <a:pPr algn="l"/>
            <a:r>
              <a:rPr lang="en-US" dirty="0" smtClean="0"/>
              <a:t>#============================================================================</a:t>
            </a:r>
            <a:endParaRPr lang="zh-CN" altLang="en-US" dirty="0" smtClean="0"/>
          </a:p>
          <a:p>
            <a:pPr algn="l"/>
            <a:r>
              <a:rPr lang="en-US" dirty="0" smtClean="0"/>
              <a:t># Configure Main Scheduler Properties  </a:t>
            </a:r>
            <a:endParaRPr lang="zh-CN" altLang="en-US" dirty="0" smtClean="0"/>
          </a:p>
          <a:p>
            <a:pPr algn="l"/>
            <a:r>
              <a:rPr lang="en-US" dirty="0" smtClean="0"/>
              <a:t>#============================================================================</a:t>
            </a:r>
            <a:endParaRPr lang="zh-CN" altLang="en-US" dirty="0" smtClean="0"/>
          </a:p>
          <a:p>
            <a:pPr algn="l"/>
            <a:r>
              <a:rPr lang="en-US" dirty="0" err="1" smtClean="0"/>
              <a:t>org.quartz.scheduler.instanceName</a:t>
            </a:r>
            <a:r>
              <a:rPr lang="en-US" dirty="0" smtClean="0"/>
              <a:t> = </a:t>
            </a:r>
            <a:r>
              <a:rPr lang="en-US" dirty="0" err="1" smtClean="0"/>
              <a:t>DefaultQuartzScheduler</a:t>
            </a:r>
            <a:endParaRPr lang="zh-CN" altLang="en-US" dirty="0" smtClean="0"/>
          </a:p>
          <a:p>
            <a:pPr algn="l"/>
            <a:r>
              <a:rPr lang="en-US" dirty="0" err="1" smtClean="0"/>
              <a:t>org.quartz.scheduler.instanceId</a:t>
            </a:r>
            <a:r>
              <a:rPr lang="en-US" dirty="0" smtClean="0"/>
              <a:t> = AUTO</a:t>
            </a:r>
            <a:endParaRPr lang="zh-CN" altLang="en-US" dirty="0" smtClean="0"/>
          </a:p>
          <a:p>
            <a:pPr algn="l"/>
            <a:r>
              <a:rPr lang="en-US" dirty="0" err="1" smtClean="0"/>
              <a:t>org.quartz.scheduler.rmi.export</a:t>
            </a:r>
            <a:r>
              <a:rPr lang="en-US" dirty="0" smtClean="0"/>
              <a:t> = false</a:t>
            </a:r>
            <a:endParaRPr lang="zh-CN" altLang="en-US" dirty="0" smtClean="0"/>
          </a:p>
          <a:p>
            <a:pPr algn="l"/>
            <a:r>
              <a:rPr lang="en-US" dirty="0" err="1" smtClean="0"/>
              <a:t>org.quartz.scheduler.rmi.proxy</a:t>
            </a:r>
            <a:r>
              <a:rPr lang="en-US" dirty="0" smtClean="0"/>
              <a:t> = false</a:t>
            </a:r>
            <a:endParaRPr lang="zh-CN" altLang="en-US" dirty="0" smtClean="0"/>
          </a:p>
          <a:p>
            <a:pPr algn="l"/>
            <a:r>
              <a:rPr lang="en-US" dirty="0" err="1" smtClean="0"/>
              <a:t>org.quartz.scheduler.wrapJobExecutionInUserTransaction</a:t>
            </a:r>
            <a:r>
              <a:rPr lang="en-US" dirty="0" smtClean="0"/>
              <a:t> = false</a:t>
            </a:r>
            <a:endParaRPr lang="zh-CN" altLang="en-US" dirty="0" smtClean="0"/>
          </a:p>
          <a:p>
            <a:pPr algn="l"/>
            <a:r>
              <a:rPr lang="en-US" dirty="0" smtClean="0"/>
              <a:t> </a:t>
            </a:r>
            <a:endParaRPr lang="zh-CN" altLang="en-US" dirty="0" smtClean="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SPRING</a:t>
            </a:r>
            <a:r>
              <a:rPr lang="zh-CN" altLang="en-US" dirty="0" smtClean="0"/>
              <a:t>与</a:t>
            </a:r>
            <a:r>
              <a:rPr lang="en-US" dirty="0" smtClean="0"/>
              <a:t>QUARTZ</a:t>
            </a:r>
            <a:r>
              <a:rPr lang="zh-CN" altLang="en-US" dirty="0" smtClean="0"/>
              <a:t>集成</a:t>
            </a:r>
            <a:endParaRPr lang="zh-CN" altLang="en-US" dirty="0"/>
          </a:p>
        </p:txBody>
      </p:sp>
      <p:sp>
        <p:nvSpPr>
          <p:cNvPr id="4" name="TextBox 3"/>
          <p:cNvSpPr txBox="1"/>
          <p:nvPr/>
        </p:nvSpPr>
        <p:spPr>
          <a:xfrm>
            <a:off x="519057" y="1384272"/>
            <a:ext cx="7339113" cy="5016758"/>
          </a:xfrm>
          <a:prstGeom prst="rect">
            <a:avLst/>
          </a:prstGeom>
          <a:noFill/>
        </p:spPr>
        <p:txBody>
          <a:bodyPr wrap="square" rtlCol="0">
            <a:spAutoFit/>
          </a:bodyPr>
          <a:lstStyle/>
          <a:p>
            <a:pPr algn="l"/>
            <a:r>
              <a:rPr lang="en-US" dirty="0" smtClean="0"/>
              <a:t># Configure </a:t>
            </a:r>
            <a:r>
              <a:rPr lang="en-US" dirty="0" err="1" smtClean="0"/>
              <a:t>ThreadPool</a:t>
            </a:r>
            <a:r>
              <a:rPr lang="en-US" dirty="0" smtClean="0"/>
              <a:t>  </a:t>
            </a:r>
            <a:endParaRPr lang="zh-CN" altLang="en-US" dirty="0" smtClean="0"/>
          </a:p>
          <a:p>
            <a:pPr algn="l"/>
            <a:r>
              <a:rPr lang="en-US" dirty="0" smtClean="0"/>
              <a:t>#===========================================================</a:t>
            </a:r>
            <a:endParaRPr lang="zh-CN" altLang="en-US" dirty="0" smtClean="0"/>
          </a:p>
          <a:p>
            <a:pPr algn="l"/>
            <a:r>
              <a:rPr lang="en-US" dirty="0" err="1" smtClean="0"/>
              <a:t>org.quartz.threadPool.class</a:t>
            </a:r>
            <a:r>
              <a:rPr lang="en-US" dirty="0" smtClean="0"/>
              <a:t> = </a:t>
            </a:r>
            <a:r>
              <a:rPr lang="en-US" dirty="0" err="1" smtClean="0"/>
              <a:t>org.quartz.simpl.SimpleThreadPool</a:t>
            </a:r>
            <a:endParaRPr lang="zh-CN" altLang="en-US" dirty="0" smtClean="0"/>
          </a:p>
          <a:p>
            <a:pPr algn="l"/>
            <a:r>
              <a:rPr lang="en-US" dirty="0" err="1" smtClean="0"/>
              <a:t>org.quartz.threadPool.threadCount</a:t>
            </a:r>
            <a:r>
              <a:rPr lang="en-US" dirty="0" smtClean="0"/>
              <a:t> = 10</a:t>
            </a:r>
            <a:endParaRPr lang="zh-CN" altLang="en-US" dirty="0" smtClean="0"/>
          </a:p>
          <a:p>
            <a:pPr algn="l"/>
            <a:r>
              <a:rPr lang="en-US" dirty="0" err="1" smtClean="0"/>
              <a:t>org.quartz.threadPool.threadPriority</a:t>
            </a:r>
            <a:r>
              <a:rPr lang="en-US" dirty="0" smtClean="0"/>
              <a:t> = 5</a:t>
            </a:r>
            <a:endParaRPr lang="zh-CN" altLang="en-US" dirty="0" smtClean="0"/>
          </a:p>
          <a:p>
            <a:pPr algn="l"/>
            <a:r>
              <a:rPr lang="en-US" dirty="0" smtClean="0"/>
              <a:t>org.quartz.threadPool.threadsInheritContextClassLoaderOfInitializingThread = true</a:t>
            </a:r>
            <a:endParaRPr lang="zh-CN" altLang="en-US" dirty="0" smtClean="0"/>
          </a:p>
          <a:p>
            <a:pPr algn="l"/>
            <a:r>
              <a:rPr lang="en-US" dirty="0" smtClean="0"/>
              <a:t> </a:t>
            </a:r>
            <a:endParaRPr lang="zh-CN" altLang="en-US" dirty="0" smtClean="0"/>
          </a:p>
          <a:p>
            <a:pPr algn="l"/>
            <a:r>
              <a:rPr lang="en-US" dirty="0" smtClean="0"/>
              <a:t># Configure </a:t>
            </a:r>
            <a:r>
              <a:rPr lang="en-US" dirty="0" err="1" smtClean="0"/>
              <a:t>JobStore</a:t>
            </a:r>
            <a:r>
              <a:rPr lang="en-US" dirty="0" smtClean="0"/>
              <a:t>  </a:t>
            </a:r>
            <a:endParaRPr lang="zh-CN" altLang="en-US" dirty="0" smtClean="0"/>
          </a:p>
          <a:p>
            <a:pPr algn="l"/>
            <a:r>
              <a:rPr lang="en-US" dirty="0" smtClean="0"/>
              <a:t>#============================================================================</a:t>
            </a:r>
            <a:endParaRPr lang="zh-CN" altLang="en-US" dirty="0" smtClean="0"/>
          </a:p>
          <a:p>
            <a:pPr algn="l"/>
            <a:r>
              <a:rPr lang="en-US" dirty="0" err="1" smtClean="0"/>
              <a:t>org.quartz.jobStore.class</a:t>
            </a:r>
            <a:r>
              <a:rPr lang="en-US" dirty="0" smtClean="0"/>
              <a:t> = </a:t>
            </a:r>
            <a:r>
              <a:rPr lang="en-US" dirty="0" err="1" smtClean="0"/>
              <a:t>org.quartz.impl.jdbcjobstore.JobStoreTX</a:t>
            </a:r>
            <a:endParaRPr lang="zh-CN" altLang="en-US" dirty="0" smtClean="0"/>
          </a:p>
          <a:p>
            <a:pPr algn="l"/>
            <a:r>
              <a:rPr lang="en-US" dirty="0" err="1" smtClean="0"/>
              <a:t>org.quartz.jobStore.driverDelegateClass</a:t>
            </a:r>
            <a:r>
              <a:rPr lang="en-US" dirty="0" smtClean="0"/>
              <a:t> = </a:t>
            </a:r>
            <a:r>
              <a:rPr lang="en-US" dirty="0" err="1" smtClean="0"/>
              <a:t>org.quartz.impl.jdbcjobstore.oracle.OracleDelegate</a:t>
            </a:r>
            <a:endParaRPr lang="zh-CN" altLang="en-US" dirty="0" smtClean="0"/>
          </a:p>
          <a:p>
            <a:pPr algn="l"/>
            <a:r>
              <a:rPr lang="en-US" dirty="0" err="1" smtClean="0"/>
              <a:t>org.quartz.jobStore.misfireThreshold</a:t>
            </a:r>
            <a:r>
              <a:rPr lang="en-US" dirty="0" smtClean="0"/>
              <a:t> = 60000</a:t>
            </a:r>
            <a:endParaRPr lang="zh-CN" altLang="en-US" dirty="0" smtClean="0"/>
          </a:p>
          <a:p>
            <a:pPr algn="l"/>
            <a:r>
              <a:rPr lang="en-US" dirty="0" err="1" smtClean="0"/>
              <a:t>org.quartz.jobStore.useProperties</a:t>
            </a:r>
            <a:r>
              <a:rPr lang="en-US" dirty="0" smtClean="0"/>
              <a:t> = false</a:t>
            </a:r>
            <a:endParaRPr lang="zh-CN" altLang="en-US" dirty="0" smtClean="0"/>
          </a:p>
          <a:p>
            <a:pPr algn="l"/>
            <a:r>
              <a:rPr lang="en-US" dirty="0" err="1" smtClean="0"/>
              <a:t>org.quartz.jobStore.tablePrefix</a:t>
            </a:r>
            <a:r>
              <a:rPr lang="en-US" dirty="0" smtClean="0"/>
              <a:t> = QRTZ_</a:t>
            </a:r>
            <a:endParaRPr lang="zh-CN" altLang="en-US" dirty="0" smtClean="0"/>
          </a:p>
          <a:p>
            <a:pPr algn="l"/>
            <a:r>
              <a:rPr lang="en-US" dirty="0" err="1" smtClean="0"/>
              <a:t>org.quartz.jobStore.dataSource</a:t>
            </a:r>
            <a:r>
              <a:rPr lang="en-US" dirty="0" smtClean="0"/>
              <a:t> = </a:t>
            </a:r>
            <a:r>
              <a:rPr lang="en-US" dirty="0" err="1" smtClean="0"/>
              <a:t>myDS</a:t>
            </a:r>
            <a:endParaRPr lang="zh-CN" altLang="en-US" dirty="0" smtClean="0"/>
          </a:p>
          <a:p>
            <a:pPr algn="l"/>
            <a:r>
              <a:rPr lang="en-US" dirty="0" err="1" smtClean="0"/>
              <a:t>org.quartz.jobStore.isClustered</a:t>
            </a:r>
            <a:r>
              <a:rPr lang="en-US" dirty="0" smtClean="0"/>
              <a:t> = true</a:t>
            </a:r>
            <a:endParaRPr lang="zh-CN" altLang="en-US" dirty="0" smtClean="0"/>
          </a:p>
          <a:p>
            <a:pPr algn="l"/>
            <a:r>
              <a:rPr lang="en-US" dirty="0" err="1" smtClean="0"/>
              <a:t>org.quartz.jobStore.clusterCheckinInterval</a:t>
            </a:r>
            <a:r>
              <a:rPr lang="en-US" dirty="0" smtClean="0"/>
              <a:t> = 15000</a:t>
            </a:r>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SPRING</a:t>
            </a:r>
            <a:r>
              <a:rPr lang="zh-CN" altLang="en-US" dirty="0" smtClean="0"/>
              <a:t>与</a:t>
            </a:r>
            <a:r>
              <a:rPr lang="en-US" dirty="0" smtClean="0"/>
              <a:t>QUARTZ</a:t>
            </a:r>
            <a:r>
              <a:rPr lang="zh-CN" altLang="en-US" dirty="0" smtClean="0"/>
              <a:t>集成</a:t>
            </a:r>
            <a:endParaRPr lang="zh-CN" altLang="en-US" dirty="0"/>
          </a:p>
        </p:txBody>
      </p:sp>
      <p:sp>
        <p:nvSpPr>
          <p:cNvPr id="4" name="TextBox 3"/>
          <p:cNvSpPr txBox="1"/>
          <p:nvPr/>
        </p:nvSpPr>
        <p:spPr>
          <a:xfrm>
            <a:off x="482544" y="1384272"/>
            <a:ext cx="7594704" cy="1815882"/>
          </a:xfrm>
          <a:prstGeom prst="rect">
            <a:avLst/>
          </a:prstGeom>
          <a:noFill/>
        </p:spPr>
        <p:txBody>
          <a:bodyPr wrap="square" rtlCol="0">
            <a:spAutoFit/>
          </a:bodyPr>
          <a:lstStyle/>
          <a:p>
            <a:pPr algn="l"/>
            <a:r>
              <a:rPr lang="en-US" dirty="0" smtClean="0"/>
              <a:t># Configure </a:t>
            </a:r>
            <a:r>
              <a:rPr lang="en-US" dirty="0" err="1" smtClean="0"/>
              <a:t>DataSource</a:t>
            </a:r>
            <a:endParaRPr lang="zh-CN" altLang="en-US" dirty="0" smtClean="0"/>
          </a:p>
          <a:p>
            <a:pPr algn="l"/>
            <a:r>
              <a:rPr lang="en-US" dirty="0" smtClean="0"/>
              <a:t>#=============================================================</a:t>
            </a:r>
            <a:endParaRPr lang="zh-CN" altLang="en-US" dirty="0" smtClean="0"/>
          </a:p>
          <a:p>
            <a:pPr algn="l"/>
            <a:r>
              <a:rPr lang="en-US" dirty="0" err="1" smtClean="0"/>
              <a:t>org.quartz.dataSource.myDS.driver</a:t>
            </a:r>
            <a:r>
              <a:rPr lang="en-US" dirty="0" smtClean="0"/>
              <a:t> = </a:t>
            </a:r>
            <a:r>
              <a:rPr lang="en-US" dirty="0" err="1" smtClean="0"/>
              <a:t>oracle.jdbc.driver.OracleDriver</a:t>
            </a:r>
            <a:endParaRPr lang="zh-CN" altLang="en-US" dirty="0" smtClean="0"/>
          </a:p>
          <a:p>
            <a:pPr algn="l"/>
            <a:r>
              <a:rPr lang="en-US" dirty="0" err="1" smtClean="0"/>
              <a:t>org.quartz.dataSource.myDS.URL</a:t>
            </a:r>
            <a:r>
              <a:rPr lang="en-US" dirty="0" smtClean="0"/>
              <a:t> = </a:t>
            </a:r>
            <a:r>
              <a:rPr lang="en-US" dirty="0" err="1" smtClean="0"/>
              <a:t>jdbc:oracle:thin</a:t>
            </a:r>
            <a:r>
              <a:rPr lang="en-US" dirty="0" smtClean="0"/>
              <a:t>:@127.0.0.1:1521:orcl</a:t>
            </a:r>
            <a:endParaRPr lang="zh-CN" altLang="en-US" dirty="0" smtClean="0"/>
          </a:p>
          <a:p>
            <a:pPr algn="l"/>
            <a:r>
              <a:rPr lang="en-US" dirty="0" err="1" smtClean="0"/>
              <a:t>org.quartz.dataSource.myDS.user</a:t>
            </a:r>
            <a:r>
              <a:rPr lang="en-US" dirty="0" smtClean="0"/>
              <a:t> = demo</a:t>
            </a:r>
            <a:endParaRPr lang="zh-CN" altLang="en-US" dirty="0" smtClean="0"/>
          </a:p>
          <a:p>
            <a:pPr algn="l"/>
            <a:r>
              <a:rPr lang="en-US" dirty="0" err="1" smtClean="0"/>
              <a:t>org.quartz.dataSource.myDS.password</a:t>
            </a:r>
            <a:r>
              <a:rPr lang="en-US" dirty="0" smtClean="0"/>
              <a:t> = demo</a:t>
            </a:r>
            <a:endParaRPr lang="zh-CN" altLang="en-US" dirty="0" smtClean="0"/>
          </a:p>
          <a:p>
            <a:pPr algn="l"/>
            <a:r>
              <a:rPr lang="en-US" dirty="0" err="1" smtClean="0"/>
              <a:t>org.quartz.dataSource.myDS.maxConnections</a:t>
            </a:r>
            <a:r>
              <a:rPr lang="en-US" dirty="0" smtClean="0"/>
              <a:t> = 10</a:t>
            </a:r>
            <a:endParaRPr lang="zh-CN" alt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性能验证</a:t>
            </a:r>
            <a:endParaRPr lang="zh-CN" altLang="en-US" dirty="0"/>
          </a:p>
        </p:txBody>
      </p:sp>
      <p:sp>
        <p:nvSpPr>
          <p:cNvPr id="3" name="内容占位符 2"/>
          <p:cNvSpPr>
            <a:spLocks noGrp="1"/>
          </p:cNvSpPr>
          <p:nvPr>
            <p:ph idx="1"/>
          </p:nvPr>
        </p:nvSpPr>
        <p:spPr>
          <a:xfrm>
            <a:off x="792163" y="1520826"/>
            <a:ext cx="7596187" cy="922324"/>
          </a:xfrm>
        </p:spPr>
        <p:txBody>
          <a:bodyPr/>
          <a:lstStyle/>
          <a:p>
            <a:r>
              <a:rPr lang="zh-CN" altLang="en-US" dirty="0" smtClean="0"/>
              <a:t>我们通过几个简单的测试，来验证一下</a:t>
            </a:r>
            <a:r>
              <a:rPr lang="en-US" altLang="zh-CN" dirty="0" smtClean="0"/>
              <a:t>QUARTZ</a:t>
            </a:r>
            <a:r>
              <a:rPr lang="zh-CN" altLang="en-US" dirty="0" smtClean="0"/>
              <a:t>所具备的特性。</a:t>
            </a:r>
            <a:endParaRPr lang="en-US" altLang="zh-CN" dirty="0" smtClean="0"/>
          </a:p>
        </p:txBody>
      </p:sp>
      <p:graphicFrame>
        <p:nvGraphicFramePr>
          <p:cNvPr id="4" name="表格 3"/>
          <p:cNvGraphicFramePr>
            <a:graphicFrameLocks noGrp="1"/>
          </p:cNvGraphicFramePr>
          <p:nvPr/>
        </p:nvGraphicFramePr>
        <p:xfrm>
          <a:off x="957213" y="2479663"/>
          <a:ext cx="7193061" cy="3614787"/>
        </p:xfrm>
        <a:graphic>
          <a:graphicData uri="http://schemas.openxmlformats.org/drawingml/2006/table">
            <a:tbl>
              <a:tblPr/>
              <a:tblGrid>
                <a:gridCol w="7193061"/>
              </a:tblGrid>
              <a:tr h="607657">
                <a:tc>
                  <a:txBody>
                    <a:bodyPr/>
                    <a:lstStyle/>
                    <a:p>
                      <a:pPr algn="l" fontAlgn="ctr"/>
                      <a:r>
                        <a:rPr lang="en-US" altLang="zh-CN" sz="1400" b="0" i="0" u="none" strike="noStrike" baseline="0" dirty="0" smtClean="0">
                          <a:solidFill>
                            <a:srgbClr val="000000"/>
                          </a:solidFill>
                          <a:latin typeface="宋体"/>
                        </a:rPr>
                        <a:t>1. quartz</a:t>
                      </a:r>
                      <a:r>
                        <a:rPr lang="zh-CN" altLang="en-US" sz="1400" b="0" i="0" u="none" strike="noStrike" baseline="0" dirty="0">
                          <a:solidFill>
                            <a:srgbClr val="000000"/>
                          </a:solidFill>
                          <a:latin typeface="宋体"/>
                        </a:rPr>
                        <a:t>集群中的某个节点停机，是否其他节点可以取代执行</a:t>
                      </a:r>
                    </a:p>
                  </a:txBody>
                  <a:tcPr marL="5765" marR="5765" marT="5765" marB="0" anchor="ctr">
                    <a:lnL>
                      <a:noFill/>
                    </a:lnL>
                    <a:lnR>
                      <a:noFill/>
                    </a:lnR>
                    <a:lnT>
                      <a:noFill/>
                    </a:lnT>
                    <a:lnB>
                      <a:noFill/>
                    </a:lnB>
                  </a:tcPr>
                </a:tc>
              </a:tr>
              <a:tr h="607657">
                <a:tc>
                  <a:txBody>
                    <a:bodyPr/>
                    <a:lstStyle/>
                    <a:p>
                      <a:pPr algn="l" fontAlgn="ctr"/>
                      <a:r>
                        <a:rPr lang="zh-CN" altLang="en-US" sz="1400" b="0" i="0" u="none" strike="noStrike" baseline="0" dirty="0">
                          <a:solidFill>
                            <a:srgbClr val="000000"/>
                          </a:solidFill>
                          <a:latin typeface="宋体"/>
                        </a:rPr>
                        <a:t>测试环境：</a:t>
                      </a:r>
                      <a:r>
                        <a:rPr lang="en-US" altLang="zh-CN" sz="1400" b="0" i="0" u="none" strike="noStrike" baseline="0" dirty="0">
                          <a:solidFill>
                            <a:srgbClr val="000000"/>
                          </a:solidFill>
                          <a:latin typeface="宋体"/>
                        </a:rPr>
                        <a:t>QUARTZ</a:t>
                      </a:r>
                      <a:r>
                        <a:rPr lang="zh-CN" altLang="en-US" sz="1400" b="0" i="0" u="none" strike="noStrike" baseline="0" dirty="0">
                          <a:solidFill>
                            <a:srgbClr val="000000"/>
                          </a:solidFill>
                          <a:latin typeface="宋体"/>
                        </a:rPr>
                        <a:t>做集群配置，开启一个</a:t>
                      </a:r>
                      <a:r>
                        <a:rPr lang="en-US" altLang="zh-CN" sz="1400" b="0" i="0" u="none" strike="noStrike" baseline="0" dirty="0">
                          <a:solidFill>
                            <a:srgbClr val="000000"/>
                          </a:solidFill>
                          <a:latin typeface="宋体"/>
                        </a:rPr>
                        <a:t>TOMCAT</a:t>
                      </a:r>
                      <a:r>
                        <a:rPr lang="zh-CN" altLang="en-US" sz="1400" b="0" i="0" u="none" strike="noStrike" baseline="0" dirty="0">
                          <a:solidFill>
                            <a:srgbClr val="000000"/>
                          </a:solidFill>
                          <a:latin typeface="宋体"/>
                        </a:rPr>
                        <a:t>服务，接受</a:t>
                      </a:r>
                      <a:r>
                        <a:rPr lang="en-US" altLang="zh-CN" sz="1400" b="0" i="0" u="none" strike="noStrike" baseline="0" dirty="0">
                          <a:solidFill>
                            <a:srgbClr val="000000"/>
                          </a:solidFill>
                          <a:latin typeface="宋体"/>
                        </a:rPr>
                        <a:t>HESSIAN</a:t>
                      </a:r>
                      <a:r>
                        <a:rPr lang="zh-CN" altLang="en-US" sz="1400" b="0" i="0" u="none" strike="noStrike" baseline="0" dirty="0">
                          <a:solidFill>
                            <a:srgbClr val="000000"/>
                          </a:solidFill>
                          <a:latin typeface="宋体"/>
                        </a:rPr>
                        <a:t>请求。两个客户端（一台机器上），相同触发器，请求间隔两个节点均为</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a:t>
                      </a:r>
                    </a:p>
                  </a:txBody>
                  <a:tcPr marL="5765" marR="5765" marT="5765" marB="0" anchor="ctr">
                    <a:lnL>
                      <a:noFill/>
                    </a:lnL>
                    <a:lnR>
                      <a:noFill/>
                    </a:lnR>
                    <a:lnT>
                      <a:noFill/>
                    </a:lnT>
                    <a:lnB>
                      <a:noFill/>
                    </a:lnB>
                  </a:tcPr>
                </a:tc>
              </a:tr>
              <a:tr h="607657">
                <a:tc>
                  <a:txBody>
                    <a:bodyPr/>
                    <a:lstStyle/>
                    <a:p>
                      <a:pPr algn="l" fontAlgn="ctr"/>
                      <a:r>
                        <a:rPr lang="zh-CN" altLang="en-US" sz="1400" b="0" i="0" u="none" strike="noStrike" baseline="0" dirty="0">
                          <a:solidFill>
                            <a:srgbClr val="000000"/>
                          </a:solidFill>
                          <a:latin typeface="宋体"/>
                        </a:rPr>
                        <a:t>操作步骤：开启两个客户端，一段时间后，停止其中一个客户端，再过一段时间，重新开启该客户端</a:t>
                      </a:r>
                    </a:p>
                  </a:txBody>
                  <a:tcPr marL="5765" marR="5765" marT="5765" marB="0" anchor="ctr">
                    <a:lnL>
                      <a:noFill/>
                    </a:lnL>
                    <a:lnR>
                      <a:noFill/>
                    </a:lnR>
                    <a:lnT>
                      <a:noFill/>
                    </a:lnT>
                    <a:lnB>
                      <a:noFill/>
                    </a:lnB>
                  </a:tcPr>
                </a:tc>
              </a:tr>
              <a:tr h="1184159">
                <a:tc>
                  <a:txBody>
                    <a:bodyPr/>
                    <a:lstStyle/>
                    <a:p>
                      <a:pPr algn="l" fontAlgn="ctr"/>
                      <a:r>
                        <a:rPr lang="zh-CN" altLang="en-US" sz="1400" b="0" i="0" u="none" strike="noStrike" baseline="0" dirty="0">
                          <a:solidFill>
                            <a:srgbClr val="000000"/>
                          </a:solidFill>
                          <a:latin typeface="宋体"/>
                        </a:rPr>
                        <a:t>观察结果：</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开启后，每隔</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秒向服务器发送一次请求。</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开启后，</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的任务没有被执行，仍然为</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每隔</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秒发送一次请求，当</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停止后，一段时间后，</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开始发送请求，服务端收到请求并记录下来。重新开始</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后，服务端仍然只收到</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的请求。</a:t>
                      </a:r>
                    </a:p>
                  </a:txBody>
                  <a:tcPr marL="5765" marR="5765" marT="5765" marB="0" anchor="ctr">
                    <a:lnL>
                      <a:noFill/>
                    </a:lnL>
                    <a:lnR>
                      <a:noFill/>
                    </a:lnR>
                    <a:lnT>
                      <a:noFill/>
                    </a:lnT>
                    <a:lnB>
                      <a:noFill/>
                    </a:lnB>
                  </a:tcPr>
                </a:tc>
              </a:tr>
              <a:tr h="607657">
                <a:tc>
                  <a:txBody>
                    <a:bodyPr/>
                    <a:lstStyle/>
                    <a:p>
                      <a:pPr algn="l" fontAlgn="ctr"/>
                      <a:r>
                        <a:rPr lang="zh-CN" altLang="en-US" sz="1400" b="0" i="0" u="none" strike="noStrike" baseline="0" dirty="0">
                          <a:solidFill>
                            <a:srgbClr val="000000"/>
                          </a:solidFill>
                          <a:latin typeface="宋体"/>
                        </a:rPr>
                        <a:t>结论：</a:t>
                      </a:r>
                      <a:r>
                        <a:rPr lang="en-US" altLang="zh-CN" sz="1400" b="0" i="0" u="none" strike="noStrike" baseline="0" dirty="0">
                          <a:solidFill>
                            <a:srgbClr val="000000"/>
                          </a:solidFill>
                          <a:latin typeface="宋体"/>
                        </a:rPr>
                        <a:t>QUARTZ</a:t>
                      </a:r>
                      <a:r>
                        <a:rPr lang="zh-CN" altLang="en-US" sz="1400" b="0" i="0" u="none" strike="noStrike" baseline="0" dirty="0">
                          <a:solidFill>
                            <a:srgbClr val="000000"/>
                          </a:solidFill>
                          <a:latin typeface="宋体"/>
                        </a:rPr>
                        <a:t>集群中，一个节点无法完成的任务，会被集群中拥有相同任务的节点取代执行</a:t>
                      </a:r>
                    </a:p>
                  </a:txBody>
                  <a:tcPr marL="5765" marR="5765" marT="5765" marB="0" anchor="ctr">
                    <a:lnL>
                      <a:noFill/>
                    </a:lnL>
                    <a:lnR>
                      <a:noFill/>
                    </a:lnR>
                    <a:lnT>
                      <a:noFill/>
                    </a:lnT>
                    <a:lnB>
                      <a:noFill/>
                    </a:lnB>
                  </a:tcPr>
                </a:tc>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性能验证</a:t>
            </a:r>
            <a:endParaRPr lang="zh-CN" altLang="en-US" dirty="0"/>
          </a:p>
        </p:txBody>
      </p:sp>
      <p:graphicFrame>
        <p:nvGraphicFramePr>
          <p:cNvPr id="6" name="表格 5"/>
          <p:cNvGraphicFramePr>
            <a:graphicFrameLocks noGrp="1"/>
          </p:cNvGraphicFramePr>
          <p:nvPr/>
        </p:nvGraphicFramePr>
        <p:xfrm>
          <a:off x="811161" y="1566838"/>
          <a:ext cx="7375625" cy="4600637"/>
        </p:xfrm>
        <a:graphic>
          <a:graphicData uri="http://schemas.openxmlformats.org/drawingml/2006/table">
            <a:tbl>
              <a:tblPr/>
              <a:tblGrid>
                <a:gridCol w="7375625"/>
              </a:tblGrid>
              <a:tr h="773706">
                <a:tc>
                  <a:txBody>
                    <a:bodyPr/>
                    <a:lstStyle/>
                    <a:p>
                      <a:pPr algn="l" fontAlgn="ctr"/>
                      <a:r>
                        <a:rPr lang="en-US" altLang="zh-CN" sz="1400" b="0" i="0" u="none" strike="noStrike" baseline="0" dirty="0" smtClean="0">
                          <a:solidFill>
                            <a:srgbClr val="000000"/>
                          </a:solidFill>
                          <a:latin typeface="宋体"/>
                        </a:rPr>
                        <a:t>2. QUARTZ</a:t>
                      </a:r>
                      <a:r>
                        <a:rPr lang="zh-CN" altLang="en-US" sz="1400" b="0" i="0" u="none" strike="noStrike" baseline="0" dirty="0">
                          <a:solidFill>
                            <a:srgbClr val="000000"/>
                          </a:solidFill>
                          <a:latin typeface="宋体"/>
                        </a:rPr>
                        <a:t>中如何识别相同的任务</a:t>
                      </a:r>
                    </a:p>
                  </a:txBody>
                  <a:tcPr marL="5423" marR="5423" marT="5423" marB="0" anchor="ctr">
                    <a:lnL>
                      <a:noFill/>
                    </a:lnL>
                    <a:lnR>
                      <a:noFill/>
                    </a:lnR>
                    <a:lnT>
                      <a:noFill/>
                    </a:lnT>
                    <a:lnB>
                      <a:noFill/>
                    </a:lnB>
                  </a:tcPr>
                </a:tc>
              </a:tr>
              <a:tr h="773706">
                <a:tc>
                  <a:txBody>
                    <a:bodyPr/>
                    <a:lstStyle/>
                    <a:p>
                      <a:pPr algn="l" fontAlgn="ctr"/>
                      <a:r>
                        <a:rPr lang="zh-CN" altLang="en-US" sz="1400" b="0" i="0" u="none" strike="noStrike" baseline="0" dirty="0">
                          <a:solidFill>
                            <a:srgbClr val="000000"/>
                          </a:solidFill>
                          <a:latin typeface="宋体"/>
                        </a:rPr>
                        <a:t>测试环境：</a:t>
                      </a:r>
                      <a:r>
                        <a:rPr lang="en-US" altLang="zh-CN" sz="1400" b="0" i="0" u="none" strike="noStrike" baseline="0" dirty="0">
                          <a:solidFill>
                            <a:srgbClr val="000000"/>
                          </a:solidFill>
                          <a:latin typeface="宋体"/>
                        </a:rPr>
                        <a:t>QUARTZ</a:t>
                      </a:r>
                      <a:r>
                        <a:rPr lang="zh-CN" altLang="en-US" sz="1400" b="0" i="0" u="none" strike="noStrike" baseline="0" dirty="0">
                          <a:solidFill>
                            <a:srgbClr val="000000"/>
                          </a:solidFill>
                          <a:latin typeface="宋体"/>
                        </a:rPr>
                        <a:t>做集群配置，开启一个</a:t>
                      </a:r>
                      <a:r>
                        <a:rPr lang="en-US" altLang="zh-CN" sz="1400" b="0" i="0" u="none" strike="noStrike" baseline="0" dirty="0">
                          <a:solidFill>
                            <a:srgbClr val="000000"/>
                          </a:solidFill>
                          <a:latin typeface="宋体"/>
                        </a:rPr>
                        <a:t>TOMCAT</a:t>
                      </a:r>
                      <a:r>
                        <a:rPr lang="zh-CN" altLang="en-US" sz="1400" b="0" i="0" u="none" strike="noStrike" baseline="0" dirty="0">
                          <a:solidFill>
                            <a:srgbClr val="000000"/>
                          </a:solidFill>
                          <a:latin typeface="宋体"/>
                        </a:rPr>
                        <a:t>服务，接受</a:t>
                      </a:r>
                      <a:r>
                        <a:rPr lang="en-US" altLang="zh-CN" sz="1400" b="0" i="0" u="none" strike="noStrike" baseline="0" dirty="0">
                          <a:solidFill>
                            <a:srgbClr val="000000"/>
                          </a:solidFill>
                          <a:latin typeface="宋体"/>
                        </a:rPr>
                        <a:t>HESSIAN</a:t>
                      </a:r>
                      <a:r>
                        <a:rPr lang="zh-CN" altLang="en-US" sz="1400" b="0" i="0" u="none" strike="noStrike" baseline="0" dirty="0">
                          <a:solidFill>
                            <a:srgbClr val="000000"/>
                          </a:solidFill>
                          <a:latin typeface="宋体"/>
                        </a:rPr>
                        <a:t>请求。两个客户端（一台机器上），不同</a:t>
                      </a:r>
                      <a:r>
                        <a:rPr lang="zh-CN" altLang="en-US" sz="1400" b="0" i="0" u="none" strike="noStrike" baseline="0" dirty="0" smtClean="0">
                          <a:solidFill>
                            <a:srgbClr val="000000"/>
                          </a:solidFill>
                          <a:latin typeface="宋体"/>
                        </a:rPr>
                        <a:t>触发器</a:t>
                      </a:r>
                      <a:r>
                        <a:rPr lang="zh-CN" altLang="en-US" sz="1400" b="0" i="0" u="none" strike="noStrike" baseline="0" dirty="0">
                          <a:solidFill>
                            <a:srgbClr val="000000"/>
                          </a:solidFill>
                          <a:latin typeface="宋体"/>
                        </a:rPr>
                        <a:t>名称，请求间隔两个节点均为</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a:t>
                      </a:r>
                    </a:p>
                  </a:txBody>
                  <a:tcPr marL="5423" marR="5423" marT="5423" marB="0" anchor="ctr">
                    <a:lnL>
                      <a:noFill/>
                    </a:lnL>
                    <a:lnR>
                      <a:noFill/>
                    </a:lnR>
                    <a:lnT>
                      <a:noFill/>
                    </a:lnT>
                    <a:lnB>
                      <a:noFill/>
                    </a:lnB>
                  </a:tcPr>
                </a:tc>
              </a:tr>
              <a:tr h="773706">
                <a:tc>
                  <a:txBody>
                    <a:bodyPr/>
                    <a:lstStyle/>
                    <a:p>
                      <a:pPr algn="l" fontAlgn="ctr"/>
                      <a:r>
                        <a:rPr lang="zh-CN" altLang="en-US" sz="1400" b="0" i="0" u="none" strike="noStrike" baseline="0" dirty="0">
                          <a:solidFill>
                            <a:srgbClr val="000000"/>
                          </a:solidFill>
                          <a:latin typeface="宋体"/>
                        </a:rPr>
                        <a:t>操作步骤：开启两个客户端，一段时间后，停止其中一个客户端，再过一段时间，重新开启该客户端</a:t>
                      </a:r>
                    </a:p>
                  </a:txBody>
                  <a:tcPr marL="5423" marR="5423" marT="5423" marB="0" anchor="ctr">
                    <a:lnL>
                      <a:noFill/>
                    </a:lnL>
                    <a:lnR>
                      <a:noFill/>
                    </a:lnR>
                    <a:lnT>
                      <a:noFill/>
                    </a:lnT>
                    <a:lnB>
                      <a:noFill/>
                    </a:lnB>
                  </a:tcPr>
                </a:tc>
              </a:tr>
              <a:tr h="1505813">
                <a:tc>
                  <a:txBody>
                    <a:bodyPr/>
                    <a:lstStyle/>
                    <a:p>
                      <a:pPr algn="l" fontAlgn="ctr"/>
                      <a:r>
                        <a:rPr lang="zh-CN" altLang="en-US" sz="1400" b="0" i="0" u="none" strike="noStrike" baseline="0" dirty="0">
                          <a:solidFill>
                            <a:srgbClr val="000000"/>
                          </a:solidFill>
                          <a:latin typeface="宋体"/>
                        </a:rPr>
                        <a:t>观察结果：</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开启后，每隔</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秒向服务器发送一次请求。</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开启后，</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开始每隔</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秒发送一次请求，当</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停止后，</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继续发送请求，服务端收到请求并记录下来。重新开始</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后，</a:t>
                      </a:r>
                      <a:r>
                        <a:rPr lang="en-US" altLang="zh-CN" sz="1400" b="0" i="0" u="none" strike="noStrike" baseline="0" dirty="0">
                          <a:solidFill>
                            <a:srgbClr val="000000"/>
                          </a:solidFill>
                          <a:latin typeface="宋体"/>
                        </a:rPr>
                        <a:t>NODE1,NODE2</a:t>
                      </a:r>
                      <a:r>
                        <a:rPr lang="zh-CN" altLang="en-US" sz="1400" b="0" i="0" u="none" strike="noStrike" baseline="0" dirty="0">
                          <a:solidFill>
                            <a:srgbClr val="000000"/>
                          </a:solidFill>
                          <a:latin typeface="宋体"/>
                        </a:rPr>
                        <a:t>各自每</a:t>
                      </a:r>
                      <a:r>
                        <a:rPr lang="en-US" altLang="zh-CN" sz="1400" b="0" i="0" u="none" strike="noStrike" baseline="0" dirty="0">
                          <a:solidFill>
                            <a:srgbClr val="000000"/>
                          </a:solidFill>
                          <a:latin typeface="宋体"/>
                        </a:rPr>
                        <a:t>30</a:t>
                      </a:r>
                      <a:r>
                        <a:rPr lang="zh-CN" altLang="en-US" sz="1400" b="0" i="0" u="none" strike="noStrike" baseline="0" dirty="0">
                          <a:solidFill>
                            <a:srgbClr val="000000"/>
                          </a:solidFill>
                          <a:latin typeface="宋体"/>
                        </a:rPr>
                        <a:t>秒发送一次请求</a:t>
                      </a:r>
                    </a:p>
                  </a:txBody>
                  <a:tcPr marL="5423" marR="5423" marT="5423" marB="0" anchor="ctr">
                    <a:lnL>
                      <a:noFill/>
                    </a:lnL>
                    <a:lnR>
                      <a:noFill/>
                    </a:lnR>
                    <a:lnT>
                      <a:noFill/>
                    </a:lnT>
                    <a:lnB>
                      <a:noFill/>
                    </a:lnB>
                  </a:tcPr>
                </a:tc>
              </a:tr>
              <a:tr h="773706">
                <a:tc>
                  <a:txBody>
                    <a:bodyPr/>
                    <a:lstStyle/>
                    <a:p>
                      <a:pPr algn="l" fontAlgn="ctr"/>
                      <a:r>
                        <a:rPr lang="zh-CN" altLang="en-US" sz="1400" b="0" i="0" u="none" strike="noStrike" baseline="0" dirty="0">
                          <a:solidFill>
                            <a:srgbClr val="000000"/>
                          </a:solidFill>
                          <a:latin typeface="宋体"/>
                        </a:rPr>
                        <a:t>结论：</a:t>
                      </a:r>
                      <a:r>
                        <a:rPr lang="en-US" altLang="zh-CN" sz="1400" b="0" i="0" u="none" strike="noStrike" baseline="0" dirty="0">
                          <a:solidFill>
                            <a:srgbClr val="000000"/>
                          </a:solidFill>
                          <a:latin typeface="宋体"/>
                        </a:rPr>
                        <a:t>QUARTZ</a:t>
                      </a:r>
                      <a:r>
                        <a:rPr lang="zh-CN" altLang="en-US" sz="1400" b="0" i="0" u="none" strike="noStrike" baseline="0" dirty="0">
                          <a:solidFill>
                            <a:srgbClr val="000000"/>
                          </a:solidFill>
                          <a:latin typeface="宋体"/>
                        </a:rPr>
                        <a:t>调度是通过触发器来识别不同的任务，如果想某个任务获得集群环境下的高稳定性，需要在不同的节点定义相同的触发器，并执行相同的作业。</a:t>
                      </a:r>
                    </a:p>
                  </a:txBody>
                  <a:tcPr marL="5423" marR="5423" marT="5423" marB="0" anchor="ctr">
                    <a:lnL>
                      <a:noFill/>
                    </a:lnL>
                    <a:lnR>
                      <a:noFill/>
                    </a:lnR>
                    <a:lnT>
                      <a:noFill/>
                    </a:lnT>
                    <a:lnB>
                      <a:noFill/>
                    </a:lnB>
                  </a:tcPr>
                </a:tc>
              </a:tr>
            </a:tbl>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性能验证</a:t>
            </a:r>
            <a:endParaRPr lang="zh-CN" altLang="en-US" dirty="0"/>
          </a:p>
        </p:txBody>
      </p:sp>
      <p:graphicFrame>
        <p:nvGraphicFramePr>
          <p:cNvPr id="4" name="表格 3"/>
          <p:cNvGraphicFramePr>
            <a:graphicFrameLocks noGrp="1"/>
          </p:cNvGraphicFramePr>
          <p:nvPr/>
        </p:nvGraphicFramePr>
        <p:xfrm>
          <a:off x="847675" y="1457296"/>
          <a:ext cx="7485164" cy="4454587"/>
        </p:xfrm>
        <a:graphic>
          <a:graphicData uri="http://schemas.openxmlformats.org/drawingml/2006/table">
            <a:tbl>
              <a:tblPr/>
              <a:tblGrid>
                <a:gridCol w="7485164"/>
              </a:tblGrid>
              <a:tr h="748928">
                <a:tc>
                  <a:txBody>
                    <a:bodyPr/>
                    <a:lstStyle/>
                    <a:p>
                      <a:pPr algn="l" fontAlgn="ctr"/>
                      <a:r>
                        <a:rPr lang="en-US" altLang="zh-CN" sz="1400" b="0" i="0" u="none" strike="noStrike" baseline="0" dirty="0" smtClean="0">
                          <a:solidFill>
                            <a:srgbClr val="000000"/>
                          </a:solidFill>
                          <a:latin typeface="宋体"/>
                        </a:rPr>
                        <a:t>3. </a:t>
                      </a:r>
                      <a:r>
                        <a:rPr lang="zh-CN" altLang="en-US" sz="1400" b="0" i="0" u="none" strike="noStrike" baseline="0" dirty="0" smtClean="0">
                          <a:solidFill>
                            <a:srgbClr val="000000"/>
                          </a:solidFill>
                          <a:latin typeface="宋体"/>
                        </a:rPr>
                        <a:t>节点</a:t>
                      </a:r>
                      <a:r>
                        <a:rPr lang="zh-CN" altLang="en-US" sz="1400" b="0" i="0" u="none" strike="noStrike" baseline="0" dirty="0">
                          <a:solidFill>
                            <a:srgbClr val="000000"/>
                          </a:solidFill>
                          <a:latin typeface="宋体"/>
                        </a:rPr>
                        <a:t>主机时间有差异的情况下，定时任务是否会重复执行</a:t>
                      </a:r>
                    </a:p>
                  </a:txBody>
                  <a:tcPr marL="6694" marR="6694" marT="6694" marB="0" anchor="ctr">
                    <a:lnL>
                      <a:noFill/>
                    </a:lnL>
                    <a:lnR>
                      <a:noFill/>
                    </a:lnR>
                    <a:lnT>
                      <a:noFill/>
                    </a:lnT>
                    <a:lnB>
                      <a:noFill/>
                    </a:lnB>
                  </a:tcPr>
                </a:tc>
              </a:tr>
              <a:tr h="1458875">
                <a:tc>
                  <a:txBody>
                    <a:bodyPr/>
                    <a:lstStyle/>
                    <a:p>
                      <a:pPr algn="l" fontAlgn="ctr"/>
                      <a:r>
                        <a:rPr lang="zh-CN" altLang="en-US" sz="1400" b="0" i="0" u="none" strike="noStrike" baseline="0" dirty="0">
                          <a:solidFill>
                            <a:srgbClr val="000000"/>
                          </a:solidFill>
                          <a:latin typeface="宋体"/>
                        </a:rPr>
                        <a:t>测试环境</a:t>
                      </a:r>
                      <a:r>
                        <a:rPr lang="zh-CN" altLang="en-US" sz="1400" b="0" i="0" u="none" strike="noStrike" baseline="0" dirty="0" smtClean="0">
                          <a:solidFill>
                            <a:srgbClr val="000000"/>
                          </a:solidFill>
                          <a:latin typeface="宋体"/>
                        </a:rPr>
                        <a:t>：，</a:t>
                      </a:r>
                      <a:r>
                        <a:rPr lang="zh-CN" altLang="en-US" sz="1400" b="0" i="0" u="none" strike="noStrike" baseline="0" dirty="0">
                          <a:solidFill>
                            <a:srgbClr val="000000"/>
                          </a:solidFill>
                          <a:latin typeface="宋体"/>
                        </a:rPr>
                        <a:t>开启一个</a:t>
                      </a:r>
                      <a:r>
                        <a:rPr lang="en-US" altLang="zh-CN" sz="1400" b="0" i="0" u="none" strike="noStrike" baseline="0" dirty="0">
                          <a:solidFill>
                            <a:srgbClr val="000000"/>
                          </a:solidFill>
                          <a:latin typeface="宋体"/>
                        </a:rPr>
                        <a:t>TOMCAT</a:t>
                      </a:r>
                      <a:r>
                        <a:rPr lang="zh-CN" altLang="en-US" sz="1400" b="0" i="0" u="none" strike="noStrike" baseline="0" dirty="0">
                          <a:solidFill>
                            <a:srgbClr val="000000"/>
                          </a:solidFill>
                          <a:latin typeface="宋体"/>
                        </a:rPr>
                        <a:t>服务，接受</a:t>
                      </a:r>
                      <a:r>
                        <a:rPr lang="en-US" altLang="zh-CN" sz="1400" b="0" i="0" u="none" strike="noStrike" baseline="0" dirty="0">
                          <a:solidFill>
                            <a:srgbClr val="000000"/>
                          </a:solidFill>
                          <a:latin typeface="宋体"/>
                        </a:rPr>
                        <a:t>HESSIAN</a:t>
                      </a:r>
                      <a:r>
                        <a:rPr lang="zh-CN" altLang="en-US" sz="1400" b="0" i="0" u="none" strike="noStrike" baseline="0" dirty="0">
                          <a:solidFill>
                            <a:srgbClr val="000000"/>
                          </a:solidFill>
                          <a:latin typeface="宋体"/>
                        </a:rPr>
                        <a:t>请求。两个客户端分属两台机器，</a:t>
                      </a:r>
                      <a:r>
                        <a:rPr lang="zh-CN" altLang="en-US" sz="1400" b="0" i="0" u="none" strike="noStrike" baseline="0" dirty="0" smtClean="0">
                          <a:solidFill>
                            <a:srgbClr val="000000"/>
                          </a:solidFill>
                          <a:latin typeface="宋体"/>
                        </a:rPr>
                        <a:t>任务</a:t>
                      </a:r>
                      <a:r>
                        <a:rPr lang="en-US" altLang="zh-CN" sz="1400" b="0" i="0" u="none" strike="noStrike" baseline="0" dirty="0" smtClean="0">
                          <a:solidFill>
                            <a:srgbClr val="000000"/>
                          </a:solidFill>
                          <a:latin typeface="宋体"/>
                        </a:rPr>
                        <a:t>QUARTZ</a:t>
                      </a:r>
                      <a:r>
                        <a:rPr lang="zh-CN" altLang="en-US" sz="1400" b="0" i="0" u="none" strike="noStrike" baseline="0" dirty="0" smtClean="0">
                          <a:solidFill>
                            <a:srgbClr val="000000"/>
                          </a:solidFill>
                          <a:latin typeface="宋体"/>
                        </a:rPr>
                        <a:t>做集群配置执行时间</a:t>
                      </a:r>
                      <a:r>
                        <a:rPr lang="zh-CN" altLang="en-US" sz="1400" b="0" i="0" u="none" strike="noStrike" baseline="0" dirty="0">
                          <a:solidFill>
                            <a:srgbClr val="000000"/>
                          </a:solidFill>
                          <a:latin typeface="宋体"/>
                        </a:rPr>
                        <a:t>相同（例如都是</a:t>
                      </a:r>
                      <a:r>
                        <a:rPr lang="en-US" altLang="zh-CN" sz="1400" b="0" i="0" u="none" strike="noStrike" baseline="0" dirty="0">
                          <a:solidFill>
                            <a:srgbClr val="000000"/>
                          </a:solidFill>
                          <a:latin typeface="宋体"/>
                        </a:rPr>
                        <a:t>14</a:t>
                      </a:r>
                      <a:r>
                        <a:rPr lang="zh-CN" altLang="en-US" sz="1400" b="0" i="0" u="none" strike="noStrike" baseline="0" dirty="0">
                          <a:solidFill>
                            <a:srgbClr val="000000"/>
                          </a:solidFill>
                          <a:latin typeface="宋体"/>
                        </a:rPr>
                        <a:t>：</a:t>
                      </a:r>
                      <a:r>
                        <a:rPr lang="en-US" altLang="zh-CN" sz="1400" b="0" i="0" u="none" strike="noStrike" baseline="0" dirty="0">
                          <a:solidFill>
                            <a:srgbClr val="000000"/>
                          </a:solidFill>
                          <a:latin typeface="宋体"/>
                        </a:rPr>
                        <a:t>00</a:t>
                      </a:r>
                      <a:r>
                        <a:rPr lang="zh-CN" altLang="en-US" sz="1400" b="0" i="0" u="none" strike="noStrike" baseline="0" dirty="0">
                          <a:solidFill>
                            <a:srgbClr val="000000"/>
                          </a:solidFill>
                          <a:latin typeface="宋体"/>
                        </a:rPr>
                        <a:t>），两台主机的系统时间相差</a:t>
                      </a:r>
                      <a:r>
                        <a:rPr lang="en-US" altLang="zh-CN" sz="1400" b="0" i="0" u="none" strike="noStrike" baseline="0" dirty="0">
                          <a:solidFill>
                            <a:srgbClr val="000000"/>
                          </a:solidFill>
                          <a:latin typeface="宋体"/>
                        </a:rPr>
                        <a:t>1</a:t>
                      </a:r>
                      <a:r>
                        <a:rPr lang="zh-CN" altLang="en-US" sz="1400" b="0" i="0" u="none" strike="noStrike" baseline="0" dirty="0">
                          <a:solidFill>
                            <a:srgbClr val="000000"/>
                          </a:solidFill>
                          <a:latin typeface="宋体"/>
                        </a:rPr>
                        <a:t>分钟</a:t>
                      </a:r>
                    </a:p>
                  </a:txBody>
                  <a:tcPr marL="6694" marR="6694" marT="6694" marB="0" anchor="ctr">
                    <a:lnL>
                      <a:noFill/>
                    </a:lnL>
                    <a:lnR>
                      <a:noFill/>
                    </a:lnR>
                    <a:lnT>
                      <a:noFill/>
                    </a:lnT>
                    <a:lnB>
                      <a:noFill/>
                    </a:lnB>
                  </a:tcPr>
                </a:tc>
              </a:tr>
              <a:tr h="748928">
                <a:tc>
                  <a:txBody>
                    <a:bodyPr/>
                    <a:lstStyle/>
                    <a:p>
                      <a:pPr algn="l" fontAlgn="ctr"/>
                      <a:r>
                        <a:rPr lang="zh-CN" altLang="en-US" sz="1400" b="0" i="0" u="none" strike="noStrike" baseline="0" dirty="0">
                          <a:solidFill>
                            <a:srgbClr val="000000"/>
                          </a:solidFill>
                          <a:latin typeface="宋体"/>
                        </a:rPr>
                        <a:t>操作步骤：将两台主机上的客户端都开启，等待到达时间点后定时任务的触发</a:t>
                      </a:r>
                    </a:p>
                  </a:txBody>
                  <a:tcPr marL="6694" marR="6694" marT="6694" marB="0" anchor="ctr">
                    <a:lnL>
                      <a:noFill/>
                    </a:lnL>
                    <a:lnR>
                      <a:noFill/>
                    </a:lnR>
                    <a:lnT>
                      <a:noFill/>
                    </a:lnT>
                    <a:lnB>
                      <a:noFill/>
                    </a:lnB>
                  </a:tcPr>
                </a:tc>
              </a:tr>
              <a:tr h="748928">
                <a:tc>
                  <a:txBody>
                    <a:bodyPr/>
                    <a:lstStyle/>
                    <a:p>
                      <a:pPr algn="l" fontAlgn="ctr"/>
                      <a:r>
                        <a:rPr lang="zh-CN" altLang="en-US" sz="1400" b="0" i="0" u="none" strike="noStrike" baseline="0" dirty="0">
                          <a:solidFill>
                            <a:srgbClr val="000000"/>
                          </a:solidFill>
                          <a:latin typeface="宋体"/>
                        </a:rPr>
                        <a:t>观察结果：当</a:t>
                      </a:r>
                      <a:r>
                        <a:rPr lang="en-US" altLang="zh-CN" sz="1400" b="0" i="0" u="none" strike="noStrike" baseline="0" dirty="0">
                          <a:solidFill>
                            <a:srgbClr val="000000"/>
                          </a:solidFill>
                          <a:latin typeface="宋体"/>
                        </a:rPr>
                        <a:t>NODE1</a:t>
                      </a:r>
                      <a:r>
                        <a:rPr lang="zh-CN" altLang="en-US" sz="1400" b="0" i="0" u="none" strike="noStrike" baseline="0" dirty="0">
                          <a:solidFill>
                            <a:srgbClr val="000000"/>
                          </a:solidFill>
                          <a:latin typeface="宋体"/>
                        </a:rPr>
                        <a:t>的到达指定时间触发定时任务，并执行后，</a:t>
                      </a:r>
                      <a:r>
                        <a:rPr lang="en-US" altLang="zh-CN" sz="1400" b="0" i="0" u="none" strike="noStrike" baseline="0" dirty="0">
                          <a:solidFill>
                            <a:srgbClr val="000000"/>
                          </a:solidFill>
                          <a:latin typeface="宋体"/>
                        </a:rPr>
                        <a:t>NODE2</a:t>
                      </a:r>
                      <a:r>
                        <a:rPr lang="zh-CN" altLang="en-US" sz="1400" b="0" i="0" u="none" strike="noStrike" baseline="0" dirty="0">
                          <a:solidFill>
                            <a:srgbClr val="000000"/>
                          </a:solidFill>
                          <a:latin typeface="宋体"/>
                        </a:rPr>
                        <a:t>到达预定时间时，未触发定时任务</a:t>
                      </a:r>
                    </a:p>
                  </a:txBody>
                  <a:tcPr marL="6694" marR="6694" marT="6694" marB="0" anchor="ctr">
                    <a:lnL>
                      <a:noFill/>
                    </a:lnL>
                    <a:lnR>
                      <a:noFill/>
                    </a:lnR>
                    <a:lnT>
                      <a:noFill/>
                    </a:lnT>
                    <a:lnB>
                      <a:noFill/>
                    </a:lnB>
                  </a:tcPr>
                </a:tc>
              </a:tr>
              <a:tr h="748928">
                <a:tc>
                  <a:txBody>
                    <a:bodyPr/>
                    <a:lstStyle/>
                    <a:p>
                      <a:pPr algn="l" fontAlgn="ctr"/>
                      <a:r>
                        <a:rPr lang="zh-CN" altLang="en-US" sz="1400" b="0" i="0" u="none" strike="noStrike" baseline="0" dirty="0">
                          <a:solidFill>
                            <a:srgbClr val="000000"/>
                          </a:solidFill>
                          <a:latin typeface="宋体"/>
                        </a:rPr>
                        <a:t>结论：相同定时任务当一个节点执行后，另一个节点不会执行。</a:t>
                      </a:r>
                    </a:p>
                  </a:txBody>
                  <a:tcPr marL="6694" marR="6694" marT="6694" marB="0" anchor="ctr">
                    <a:lnL>
                      <a:noFill/>
                    </a:lnL>
                    <a:lnR>
                      <a:noFill/>
                    </a:lnR>
                    <a:lnT>
                      <a:noFill/>
                    </a:lnT>
                    <a:lnB>
                      <a:noFill/>
                    </a:lnB>
                  </a:tcPr>
                </a:tc>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问题引入</a:t>
            </a:r>
            <a:endParaRPr lang="zh-CN" altLang="en-US" dirty="0"/>
          </a:p>
        </p:txBody>
      </p:sp>
      <p:sp>
        <p:nvSpPr>
          <p:cNvPr id="3" name="内容占位符 2"/>
          <p:cNvSpPr>
            <a:spLocks noGrp="1"/>
          </p:cNvSpPr>
          <p:nvPr>
            <p:ph idx="1"/>
          </p:nvPr>
        </p:nvSpPr>
        <p:spPr/>
        <p:txBody>
          <a:bodyPr/>
          <a:lstStyle/>
          <a:p>
            <a:r>
              <a:rPr lang="zh-CN" altLang="en-US" dirty="0" smtClean="0"/>
              <a:t>邮易购系统目前存在大量的时间定时任务，这些任务的实现是利用</a:t>
            </a:r>
            <a:r>
              <a:rPr lang="en-US" dirty="0" smtClean="0"/>
              <a:t>LINUX</a:t>
            </a:r>
            <a:r>
              <a:rPr lang="zh-CN" altLang="en-US" dirty="0" smtClean="0"/>
              <a:t>的操作系统的时间任务工具</a:t>
            </a:r>
            <a:r>
              <a:rPr lang="en-US" dirty="0" err="1" smtClean="0"/>
              <a:t>cron</a:t>
            </a:r>
            <a:r>
              <a:rPr lang="zh-CN" altLang="en-US" dirty="0" smtClean="0"/>
              <a:t>调用</a:t>
            </a:r>
            <a:r>
              <a:rPr lang="en-US" dirty="0" smtClean="0"/>
              <a:t>SH</a:t>
            </a:r>
            <a:r>
              <a:rPr lang="zh-CN" altLang="en-US" dirty="0" smtClean="0"/>
              <a:t>命名，从而达到定时执行的目的。目前我们的定时任务有两个基本策略：</a:t>
            </a:r>
            <a:r>
              <a:rPr lang="en-US" dirty="0" smtClean="0"/>
              <a:t>HA</a:t>
            </a:r>
            <a:r>
              <a:rPr lang="zh-CN" altLang="en-US" dirty="0" smtClean="0"/>
              <a:t>（高可获得性）和负载均衡。目前的方案，无法实现</a:t>
            </a:r>
            <a:r>
              <a:rPr lang="en-US" dirty="0" smtClean="0"/>
              <a:t>HA</a:t>
            </a:r>
            <a:r>
              <a:rPr lang="zh-CN" altLang="en-US" dirty="0" smtClean="0"/>
              <a:t>，定时任务配置所在的机器偶尔或持续拓机意味着定时任务的丢失。负载均衡也无法实现，目前邮易购系统的负载均衡是利用在命令端发起</a:t>
            </a:r>
            <a:r>
              <a:rPr lang="en-US" dirty="0" smtClean="0"/>
              <a:t>WGET</a:t>
            </a:r>
            <a:r>
              <a:rPr lang="zh-CN" altLang="en-US" dirty="0" smtClean="0"/>
              <a:t>请求时的</a:t>
            </a:r>
            <a:r>
              <a:rPr lang="en-US" dirty="0" smtClean="0"/>
              <a:t>F5</a:t>
            </a:r>
            <a:r>
              <a:rPr lang="zh-CN" altLang="en-US" dirty="0" smtClean="0"/>
              <a:t>调配实现负载均衡。而这种</a:t>
            </a:r>
            <a:r>
              <a:rPr lang="en-US" dirty="0" smtClean="0"/>
              <a:t>WEB</a:t>
            </a:r>
            <a:r>
              <a:rPr lang="zh-CN" altLang="en-US" dirty="0" smtClean="0"/>
              <a:t>请求式的程序调用在实际操作也出现了诸多问题</a:t>
            </a:r>
            <a:endParaRPr lang="zh-CN"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idx="1"/>
          </p:nvPr>
        </p:nvSpPr>
        <p:spPr/>
        <p:txBody>
          <a:bodyPr/>
          <a:lstStyle/>
          <a:p>
            <a:pPr lvl="0">
              <a:buNone/>
            </a:pPr>
            <a:r>
              <a:rPr lang="zh-CN" altLang="en-US" dirty="0" smtClean="0"/>
              <a:t>一</a:t>
            </a:r>
            <a:r>
              <a:rPr lang="en-US" altLang="zh-CN" dirty="0" smtClean="0"/>
              <a:t>. </a:t>
            </a:r>
            <a:r>
              <a:rPr lang="zh-CN" altLang="en-US" dirty="0" smtClean="0"/>
              <a:t>实现</a:t>
            </a:r>
            <a:r>
              <a:rPr lang="en-US" dirty="0" smtClean="0"/>
              <a:t>HA</a:t>
            </a:r>
            <a:endParaRPr lang="zh-CN" altLang="en-US" dirty="0" smtClean="0"/>
          </a:p>
          <a:p>
            <a:r>
              <a:rPr lang="en-US" dirty="0" smtClean="0"/>
              <a:t>QUARTZ</a:t>
            </a:r>
            <a:r>
              <a:rPr lang="zh-CN" altLang="en-US" dirty="0" smtClean="0"/>
              <a:t>在集群开启的情况下，会将定时任务序列化到数据库中存储，当集群中某个节点的触发器需要执行某项任务时，会去数据库获取该任务，并将执行状态保留在数据库中。如果因为某种原因，该任务未能在此节点上执行，另一节点会获取到该状态并补充执行。从而保证所有的时间任务最终都能执行完毕（除非所有节点都拓机）</a:t>
            </a:r>
            <a:endParaRPr lang="zh-CN" alt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idx="1"/>
          </p:nvPr>
        </p:nvSpPr>
        <p:spPr/>
        <p:txBody>
          <a:bodyPr/>
          <a:lstStyle/>
          <a:p>
            <a:pPr lvl="0">
              <a:buNone/>
            </a:pPr>
            <a:r>
              <a:rPr lang="zh-CN" altLang="en-US" dirty="0" smtClean="0"/>
              <a:t>二</a:t>
            </a:r>
            <a:r>
              <a:rPr lang="en-US" altLang="zh-CN" dirty="0" smtClean="0"/>
              <a:t>. </a:t>
            </a:r>
            <a:r>
              <a:rPr lang="zh-CN" altLang="en-US" dirty="0" smtClean="0"/>
              <a:t>均衡负载</a:t>
            </a:r>
          </a:p>
          <a:p>
            <a:r>
              <a:rPr lang="zh-CN" altLang="en-US" dirty="0" smtClean="0"/>
              <a:t>可以将不同的任务安排给不同节点，避免某个节点的任务过于繁重。或者在某个节点的任务过重，无法启动某项任务时，由其他的节点取代执行。</a:t>
            </a:r>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idx="1"/>
          </p:nvPr>
        </p:nvSpPr>
        <p:spPr/>
        <p:txBody>
          <a:bodyPr/>
          <a:lstStyle/>
          <a:p>
            <a:pPr lvl="0">
              <a:buNone/>
            </a:pPr>
            <a:r>
              <a:rPr lang="zh-CN" altLang="en-US" dirty="0" smtClean="0"/>
              <a:t>三</a:t>
            </a:r>
            <a:r>
              <a:rPr lang="en-US" altLang="zh-CN" dirty="0" smtClean="0"/>
              <a:t>. </a:t>
            </a:r>
            <a:r>
              <a:rPr lang="zh-CN" altLang="en-US" dirty="0" smtClean="0"/>
              <a:t>规避任务重复执行</a:t>
            </a:r>
          </a:p>
          <a:p>
            <a:r>
              <a:rPr lang="zh-CN" altLang="en-US" dirty="0" smtClean="0"/>
              <a:t>当某个节点获取到一项任务并执行的过程中，该任务的数据库状态会被改变。另一节点试图执行相同任务的时候，会检查到该状态，并放弃执行。从而保证一项任务不会被集群中的多个节点执行到。</a:t>
            </a:r>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相关资料</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http://quartz-scheduler.org</a:t>
            </a:r>
            <a:endParaRPr lang="en-US" altLang="zh-CN" dirty="0" smtClean="0"/>
          </a:p>
          <a:p>
            <a:r>
              <a:rPr lang="en-US" altLang="zh-CN" dirty="0" smtClean="0">
                <a:hlinkClick r:id="rId3"/>
              </a:rPr>
              <a:t>http://static.springsource.org/spring/docs/3.1.1.RELEASE/spring-framework-reference/pdf/spring-framework-reference.pdf</a:t>
            </a:r>
            <a:r>
              <a:rPr lang="en-US" altLang="zh-CN" dirty="0" smtClean="0"/>
              <a:t> —— </a:t>
            </a:r>
            <a:r>
              <a:rPr lang="en-US" altLang="zh-CN" b="1" dirty="0" smtClean="0"/>
              <a:t>26.6 Using the Quartz Scheduler</a:t>
            </a:r>
            <a:endParaRPr lang="en-US" altLang="zh-CN" dirty="0" smtClean="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a:t>
            </a:r>
            <a:endParaRPr lang="zh-CN" altLang="en-US" dirty="0"/>
          </a:p>
        </p:txBody>
      </p:sp>
      <p:sp>
        <p:nvSpPr>
          <p:cNvPr id="3" name="内容占位符 2"/>
          <p:cNvSpPr>
            <a:spLocks noGrp="1"/>
          </p:cNvSpPr>
          <p:nvPr>
            <p:ph idx="1"/>
          </p:nvPr>
        </p:nvSpPr>
        <p:spPr/>
        <p:txBody>
          <a:bodyPr/>
          <a:lstStyle/>
          <a:p>
            <a:r>
              <a:rPr lang="en-US" altLang="zh-CN" dirty="0" smtClean="0"/>
              <a:t>Question?</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ChangeArrowheads="1"/>
          </p:cNvSpPr>
          <p:nvPr/>
        </p:nvSpPr>
        <p:spPr bwMode="auto">
          <a:xfrm>
            <a:off x="0" y="1449388"/>
            <a:ext cx="9144000" cy="5148262"/>
          </a:xfrm>
          <a:prstGeom prst="rect">
            <a:avLst/>
          </a:prstGeom>
          <a:solidFill>
            <a:srgbClr val="2A60C0"/>
          </a:solidFill>
          <a:ln w="9525">
            <a:noFill/>
            <a:miter lim="800000"/>
            <a:headEnd/>
            <a:tailEnd/>
          </a:ln>
        </p:spPr>
        <p:txBody>
          <a:bodyPr wrap="none" anchor="ctr"/>
          <a:lstStyle/>
          <a:p>
            <a:pPr algn="l"/>
            <a:endParaRPr lang="zh-CN" altLang="en-US" sz="1800" b="0">
              <a:ea typeface="宋体" pitchFamily="2" charset="-122"/>
            </a:endParaRPr>
          </a:p>
        </p:txBody>
      </p:sp>
      <p:sp>
        <p:nvSpPr>
          <p:cNvPr id="69635" name="Text Box 4"/>
          <p:cNvSpPr txBox="1">
            <a:spLocks noChangeArrowheads="1"/>
          </p:cNvSpPr>
          <p:nvPr/>
        </p:nvSpPr>
        <p:spPr bwMode="auto">
          <a:xfrm>
            <a:off x="3336925" y="3429000"/>
            <a:ext cx="2459038" cy="579438"/>
          </a:xfrm>
          <a:prstGeom prst="rect">
            <a:avLst/>
          </a:prstGeom>
          <a:noFill/>
          <a:ln w="9525">
            <a:noFill/>
            <a:miter lim="800000"/>
            <a:headEnd/>
            <a:tailEnd/>
          </a:ln>
        </p:spPr>
        <p:txBody>
          <a:bodyPr wrap="none">
            <a:spAutoFit/>
          </a:bodyPr>
          <a:lstStyle/>
          <a:p>
            <a:pPr algn="l"/>
            <a:r>
              <a:rPr lang="en-US" altLang="zh-CN" sz="3200">
                <a:solidFill>
                  <a:schemeClr val="bg1"/>
                </a:solidFill>
                <a:ea typeface="宋体" pitchFamily="2" charset="-122"/>
              </a:rPr>
              <a:t>Thank you !</a:t>
            </a:r>
          </a:p>
        </p:txBody>
      </p:sp>
      <p:sp>
        <p:nvSpPr>
          <p:cNvPr id="69636" name="Rectangle 5"/>
          <p:cNvSpPr>
            <a:spLocks noChangeArrowheads="1"/>
          </p:cNvSpPr>
          <p:nvPr/>
        </p:nvSpPr>
        <p:spPr bwMode="auto">
          <a:xfrm>
            <a:off x="0" y="1052513"/>
            <a:ext cx="5184775" cy="396875"/>
          </a:xfrm>
          <a:prstGeom prst="rect">
            <a:avLst/>
          </a:prstGeom>
          <a:solidFill>
            <a:schemeClr val="bg1"/>
          </a:solidFill>
          <a:ln w="9525">
            <a:noFill/>
            <a:miter lim="800000"/>
            <a:headEnd/>
            <a:tailEnd/>
          </a:ln>
        </p:spPr>
        <p:txBody>
          <a:bodyPr wrap="none" anchor="ctr"/>
          <a:lstStyle/>
          <a:p>
            <a:pPr algn="l"/>
            <a:endParaRPr lang="zh-CN" altLang="en-US" sz="1800" b="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可选方案</a:t>
            </a:r>
            <a:endParaRPr lang="zh-CN" altLang="en-US" dirty="0"/>
          </a:p>
        </p:txBody>
      </p:sp>
      <p:sp>
        <p:nvSpPr>
          <p:cNvPr id="3" name="内容占位符 2"/>
          <p:cNvSpPr>
            <a:spLocks noGrp="1"/>
          </p:cNvSpPr>
          <p:nvPr>
            <p:ph idx="1"/>
          </p:nvPr>
        </p:nvSpPr>
        <p:spPr/>
        <p:txBody>
          <a:bodyPr/>
          <a:lstStyle/>
          <a:p>
            <a:r>
              <a:rPr lang="zh-CN" altLang="en-US" dirty="0" smtClean="0"/>
              <a:t>目前定时任务的可选方案，除了系统命令级的，还有应用级的，也就是运行于服务器中的应用来触发定时任务。主要有以下几种：</a:t>
            </a:r>
          </a:p>
          <a:p>
            <a:pPr lvl="0">
              <a:buNone/>
            </a:pPr>
            <a:r>
              <a:rPr lang="en-US" altLang="zh-CN" dirty="0" smtClean="0"/>
              <a:t>1. </a:t>
            </a:r>
            <a:r>
              <a:rPr lang="en-US" dirty="0" smtClean="0"/>
              <a:t>JDK</a:t>
            </a:r>
            <a:r>
              <a:rPr lang="zh-CN" altLang="en-US" dirty="0" smtClean="0"/>
              <a:t>自带的</a:t>
            </a:r>
            <a:r>
              <a:rPr lang="en-US" dirty="0" err="1" smtClean="0"/>
              <a:t>ScheduledExecutorService</a:t>
            </a:r>
            <a:endParaRPr lang="zh-CN" altLang="en-US" dirty="0" smtClean="0"/>
          </a:p>
          <a:p>
            <a:pPr lvl="0">
              <a:buNone/>
            </a:pPr>
            <a:r>
              <a:rPr lang="en-US" altLang="zh-CN" dirty="0" smtClean="0"/>
              <a:t>2. </a:t>
            </a:r>
            <a:r>
              <a:rPr lang="en-US" dirty="0" smtClean="0"/>
              <a:t>Spring</a:t>
            </a:r>
            <a:r>
              <a:rPr lang="zh-CN" altLang="en-US" dirty="0" smtClean="0"/>
              <a:t>提供的</a:t>
            </a:r>
            <a:r>
              <a:rPr lang="en-US" dirty="0" err="1" smtClean="0"/>
              <a:t>ThreadPoolTaskScheduler</a:t>
            </a:r>
            <a:endParaRPr lang="zh-CN" altLang="en-US" dirty="0" smtClean="0"/>
          </a:p>
          <a:p>
            <a:pPr lvl="0">
              <a:buNone/>
            </a:pPr>
            <a:r>
              <a:rPr lang="en-US" altLang="zh-CN" dirty="0" smtClean="0"/>
              <a:t>3. </a:t>
            </a:r>
            <a:r>
              <a:rPr lang="en-US" dirty="0" smtClean="0"/>
              <a:t>spring</a:t>
            </a:r>
            <a:r>
              <a:rPr lang="zh-CN" altLang="en-US" dirty="0" smtClean="0"/>
              <a:t>的</a:t>
            </a:r>
            <a:r>
              <a:rPr lang="en-US" dirty="0" err="1" smtClean="0"/>
              <a:t>quertz</a:t>
            </a:r>
            <a:r>
              <a:rPr lang="en-US" dirty="0" smtClean="0"/>
              <a:t> </a:t>
            </a:r>
            <a:r>
              <a:rPr lang="zh-CN" altLang="en-US" dirty="0" smtClean="0"/>
              <a:t>支持（</a:t>
            </a:r>
            <a:r>
              <a:rPr lang="en-US" dirty="0" smtClean="0"/>
              <a:t>RAM</a:t>
            </a:r>
            <a:r>
              <a:rPr lang="zh-CN" altLang="en-US" dirty="0" smtClean="0"/>
              <a:t>方式）</a:t>
            </a:r>
          </a:p>
          <a:p>
            <a:pPr lvl="0">
              <a:buNone/>
            </a:pPr>
            <a:r>
              <a:rPr lang="en-US" altLang="zh-CN" dirty="0" smtClean="0"/>
              <a:t>4. </a:t>
            </a:r>
            <a:r>
              <a:rPr lang="en-US" dirty="0" smtClean="0"/>
              <a:t>spring</a:t>
            </a:r>
            <a:r>
              <a:rPr lang="zh-CN" altLang="en-US" dirty="0" smtClean="0"/>
              <a:t>的</a:t>
            </a:r>
            <a:r>
              <a:rPr lang="en-US" dirty="0" err="1" smtClean="0"/>
              <a:t>quertz</a:t>
            </a:r>
            <a:r>
              <a:rPr lang="en-US" dirty="0" smtClean="0"/>
              <a:t> </a:t>
            </a:r>
            <a:r>
              <a:rPr lang="zh-CN" altLang="en-US" dirty="0" smtClean="0"/>
              <a:t>支持（</a:t>
            </a:r>
            <a:r>
              <a:rPr lang="en-US" dirty="0" smtClean="0"/>
              <a:t>DATABASE</a:t>
            </a:r>
            <a:r>
              <a:rPr lang="zh-CN" altLang="en-US" dirty="0" smtClean="0"/>
              <a:t>方式）</a:t>
            </a:r>
          </a:p>
          <a:p>
            <a:r>
              <a:rPr lang="zh-CN" altLang="en-US" dirty="0" smtClean="0"/>
              <a:t>对于</a:t>
            </a:r>
            <a:r>
              <a:rPr lang="en-US" dirty="0" smtClean="0"/>
              <a:t>1</a:t>
            </a:r>
            <a:r>
              <a:rPr lang="zh-CN" altLang="en-US" dirty="0" smtClean="0"/>
              <a:t>，</a:t>
            </a:r>
            <a:r>
              <a:rPr lang="en-US" dirty="0" smtClean="0"/>
              <a:t>2</a:t>
            </a:r>
            <a:r>
              <a:rPr lang="zh-CN" altLang="en-US" dirty="0" smtClean="0"/>
              <a:t>，</a:t>
            </a:r>
            <a:r>
              <a:rPr lang="en-US" dirty="0" smtClean="0"/>
              <a:t>3</a:t>
            </a:r>
            <a:r>
              <a:rPr lang="zh-CN" altLang="en-US" dirty="0" smtClean="0"/>
              <a:t>，都不支持集群环境下的定时任务，</a:t>
            </a:r>
            <a:r>
              <a:rPr lang="en-US" dirty="0" smtClean="0"/>
              <a:t>4</a:t>
            </a:r>
            <a:r>
              <a:rPr lang="zh-CN" altLang="en-US" dirty="0" smtClean="0"/>
              <a:t>可支持集群环境下的定时任务。</a:t>
            </a:r>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en-US" dirty="0" smtClean="0"/>
              <a:t>Quartz</a:t>
            </a:r>
            <a:r>
              <a:rPr lang="zh-CN" altLang="en-US" dirty="0" smtClean="0"/>
              <a:t>是一个完全由</a:t>
            </a:r>
            <a:r>
              <a:rPr lang="en-US" dirty="0" smtClean="0"/>
              <a:t>java</a:t>
            </a:r>
            <a:r>
              <a:rPr lang="zh-CN" altLang="en-US" dirty="0" smtClean="0"/>
              <a:t>编写的开源作业调度框架。 </a:t>
            </a:r>
            <a:r>
              <a:rPr lang="en-US" dirty="0" smtClean="0"/>
              <a:t>Quartz</a:t>
            </a:r>
            <a:r>
              <a:rPr lang="zh-CN" altLang="en-US" dirty="0" smtClean="0"/>
              <a:t>框架的核心是调度器。定时任务以作业的概念进行存储。调度器通过触发器来调用作业。</a:t>
            </a:r>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b="1" dirty="0" smtClean="0"/>
              <a:t>调度器</a:t>
            </a:r>
            <a:r>
              <a:rPr lang="zh-CN" altLang="en-US" dirty="0" smtClean="0"/>
              <a:t>：</a:t>
            </a:r>
            <a:r>
              <a:rPr lang="en-US" dirty="0" smtClean="0"/>
              <a:t>Quartz</a:t>
            </a:r>
            <a:r>
              <a:rPr lang="zh-CN" altLang="en-US" dirty="0" smtClean="0"/>
              <a:t>框架的核心是调度器。调度器负责管理</a:t>
            </a:r>
            <a:r>
              <a:rPr lang="en-US" dirty="0" smtClean="0"/>
              <a:t>Quartz</a:t>
            </a:r>
            <a:r>
              <a:rPr lang="zh-CN" altLang="en-US" dirty="0" smtClean="0"/>
              <a:t>应用运行时环境。调度器不是靠自己做所有的工作，而是依赖框架内一些非常重要的部件。</a:t>
            </a:r>
            <a:r>
              <a:rPr lang="en-US" dirty="0" smtClean="0"/>
              <a:t>Quartz</a:t>
            </a:r>
            <a:r>
              <a:rPr lang="zh-CN" altLang="en-US" dirty="0" smtClean="0"/>
              <a:t>不仅仅是线程和线程管理。为确保可伸缩性，</a:t>
            </a:r>
            <a:r>
              <a:rPr lang="en-US" dirty="0" smtClean="0"/>
              <a:t>Quartz</a:t>
            </a:r>
            <a:r>
              <a:rPr lang="zh-CN" altLang="en-US" dirty="0" smtClean="0"/>
              <a:t>采用了基于多线程的架构。启动时，框架初始化一套</a:t>
            </a:r>
            <a:r>
              <a:rPr lang="en-US" dirty="0" smtClean="0"/>
              <a:t>worker</a:t>
            </a:r>
            <a:r>
              <a:rPr lang="zh-CN" altLang="en-US" dirty="0" smtClean="0"/>
              <a:t>线程，这套线程被调度器用来执行预定的作业。调度器对于使用者来说是不可见的。</a:t>
            </a:r>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b="1" dirty="0" smtClean="0"/>
              <a:t>作业</a:t>
            </a:r>
            <a:r>
              <a:rPr lang="zh-CN" altLang="en-US" dirty="0" smtClean="0"/>
              <a:t>：作业就是用户需要执行的任务。作业可以是任何</a:t>
            </a:r>
            <a:r>
              <a:rPr lang="en-US" dirty="0" smtClean="0"/>
              <a:t>java</a:t>
            </a:r>
            <a:r>
              <a:rPr lang="zh-CN" altLang="en-US" dirty="0" smtClean="0"/>
              <a:t>代码。只需你实现</a:t>
            </a:r>
            <a:r>
              <a:rPr lang="en-US" dirty="0" err="1" smtClean="0"/>
              <a:t>org.quartz.Job</a:t>
            </a:r>
            <a:r>
              <a:rPr lang="zh-CN" altLang="en-US" dirty="0" smtClean="0"/>
              <a:t>接口并且在出现严重错误情况下抛出</a:t>
            </a:r>
            <a:r>
              <a:rPr lang="en-US" dirty="0" err="1" smtClean="0"/>
              <a:t>JobExecutionException</a:t>
            </a:r>
            <a:r>
              <a:rPr lang="zh-CN" altLang="en-US" dirty="0" smtClean="0"/>
              <a:t>异常即可。</a:t>
            </a:r>
            <a:r>
              <a:rPr lang="en-US" dirty="0" smtClean="0"/>
              <a:t>Job</a:t>
            </a:r>
            <a:r>
              <a:rPr lang="zh-CN" altLang="en-US" dirty="0" smtClean="0"/>
              <a:t>接口包含唯一的一个方法</a:t>
            </a:r>
            <a:r>
              <a:rPr lang="en-US" dirty="0" smtClean="0"/>
              <a:t>execute()</a:t>
            </a:r>
            <a:r>
              <a:rPr lang="zh-CN" altLang="en-US" dirty="0" smtClean="0"/>
              <a:t>，作业从这里开始执行。一旦实现了</a:t>
            </a:r>
            <a:r>
              <a:rPr lang="en-US" dirty="0" smtClean="0"/>
              <a:t>Job</a:t>
            </a:r>
            <a:r>
              <a:rPr lang="zh-CN" altLang="en-US" dirty="0" smtClean="0"/>
              <a:t>接口和</a:t>
            </a:r>
            <a:r>
              <a:rPr lang="en-US" dirty="0" smtClean="0"/>
              <a:t>execute()</a:t>
            </a:r>
            <a:r>
              <a:rPr lang="zh-CN" altLang="en-US" dirty="0" smtClean="0"/>
              <a:t>方法，当</a:t>
            </a:r>
            <a:r>
              <a:rPr lang="en-US" dirty="0" smtClean="0"/>
              <a:t>Quartz</a:t>
            </a:r>
            <a:r>
              <a:rPr lang="zh-CN" altLang="en-US" dirty="0" smtClean="0"/>
              <a:t>确定该是作业运行的时候，它将调用你的作业。</a:t>
            </a:r>
            <a:r>
              <a:rPr lang="en-US" dirty="0" smtClean="0"/>
              <a:t>Execute()</a:t>
            </a:r>
            <a:r>
              <a:rPr lang="zh-CN" altLang="en-US" dirty="0" smtClean="0"/>
              <a:t>方法内就完全是你要做的事情。</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b="1" dirty="0" smtClean="0"/>
              <a:t>作业存储</a:t>
            </a:r>
            <a:r>
              <a:rPr lang="zh-CN" altLang="en-US" dirty="0" smtClean="0"/>
              <a:t>：</a:t>
            </a:r>
            <a:r>
              <a:rPr lang="en-US" dirty="0" smtClean="0"/>
              <a:t>Quartz</a:t>
            </a:r>
            <a:r>
              <a:rPr lang="zh-CN" altLang="en-US" dirty="0" smtClean="0"/>
              <a:t>提供两种基本作业存储类型。</a:t>
            </a:r>
          </a:p>
          <a:p>
            <a:r>
              <a:rPr lang="zh-CN" altLang="en-US" dirty="0" smtClean="0"/>
              <a:t>第一种类型叫做</a:t>
            </a:r>
            <a:r>
              <a:rPr lang="en-US" dirty="0" err="1" smtClean="0"/>
              <a:t>RAMJobStore</a:t>
            </a:r>
            <a:r>
              <a:rPr lang="zh-CN" altLang="en-US" dirty="0" smtClean="0"/>
              <a:t>，它利用通常的内存来持久化调度程序信息。这种作业存储类型最容易配置、构造和运行。对许多应用来说，这种作业存储已经足够了。然而，因为调度程序信息是存储在被分配给</a:t>
            </a:r>
            <a:r>
              <a:rPr lang="en-US" dirty="0" smtClean="0"/>
              <a:t>JVM</a:t>
            </a:r>
            <a:r>
              <a:rPr lang="zh-CN" altLang="en-US" dirty="0" smtClean="0"/>
              <a:t>的内存里面，所以，当应用程序停止运行时，所有调度信息将被丢失。如果你需要在重新启动之间持久化调度信息，则将需要第二种类型的作业存储。</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dirty="0" smtClean="0"/>
              <a:t>第二种类型的作业存储实际上提供两种不同的实现，但两种实现一般都称为</a:t>
            </a:r>
            <a:r>
              <a:rPr lang="en-US" dirty="0" smtClean="0"/>
              <a:t>JDBC</a:t>
            </a:r>
            <a:r>
              <a:rPr lang="zh-CN" altLang="en-US" dirty="0" smtClean="0"/>
              <a:t>作业存储。两种</a:t>
            </a:r>
            <a:r>
              <a:rPr lang="en-US" dirty="0" smtClean="0"/>
              <a:t>JDBC</a:t>
            </a:r>
            <a:r>
              <a:rPr lang="zh-CN" altLang="en-US" dirty="0" smtClean="0"/>
              <a:t>作业存储都需要</a:t>
            </a:r>
            <a:r>
              <a:rPr lang="en-US" dirty="0" smtClean="0"/>
              <a:t>JDBC</a:t>
            </a:r>
            <a:r>
              <a:rPr lang="zh-CN" altLang="en-US" dirty="0" smtClean="0"/>
              <a:t>驱动程序和后台数据库来持久化调度程序信息。这两种类型的不同在于你是否想要控制数据库事务或这释放控制给应用服务器例如</a:t>
            </a:r>
            <a:r>
              <a:rPr lang="en-US" dirty="0" smtClean="0"/>
              <a:t>BEA's </a:t>
            </a:r>
            <a:r>
              <a:rPr lang="en-US" dirty="0" err="1" smtClean="0"/>
              <a:t>WebLogic</a:t>
            </a:r>
            <a:r>
              <a:rPr lang="zh-CN" altLang="en-US" dirty="0" smtClean="0"/>
              <a:t>或</a:t>
            </a:r>
            <a:r>
              <a:rPr lang="en-US" dirty="0" err="1" smtClean="0"/>
              <a:t>Jboss</a:t>
            </a:r>
            <a:r>
              <a:rPr lang="zh-CN" altLang="en-US" dirty="0" smtClean="0"/>
              <a:t>。（这类似于</a:t>
            </a:r>
            <a:r>
              <a:rPr lang="en-US" dirty="0" smtClean="0"/>
              <a:t>J2EE</a:t>
            </a:r>
            <a:r>
              <a:rPr lang="zh-CN" altLang="en-US" dirty="0" smtClean="0"/>
              <a:t>领域中，</a:t>
            </a:r>
            <a:r>
              <a:rPr lang="en-US" dirty="0" smtClean="0"/>
              <a:t>Bean</a:t>
            </a:r>
            <a:r>
              <a:rPr lang="zh-CN" altLang="en-US" dirty="0" smtClean="0"/>
              <a:t>管理的事务和和容器管理事务之间的区别）</a:t>
            </a:r>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QUARTZ</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b="1" dirty="0" smtClean="0"/>
              <a:t>触发器</a:t>
            </a:r>
            <a:r>
              <a:rPr lang="zh-CN" altLang="en-US" dirty="0" smtClean="0"/>
              <a:t>：</a:t>
            </a:r>
            <a:r>
              <a:rPr lang="en-US" dirty="0" smtClean="0"/>
              <a:t>Quartz</a:t>
            </a:r>
            <a:r>
              <a:rPr lang="zh-CN" altLang="en-US" dirty="0" smtClean="0"/>
              <a:t>中的触发器用来告诉调度程序作业什么时候触发。框架提供了一系列触发器类型，但两个最常用的是</a:t>
            </a:r>
            <a:r>
              <a:rPr lang="en-US" dirty="0" err="1" smtClean="0"/>
              <a:t>SimpleTrigger</a:t>
            </a:r>
            <a:r>
              <a:rPr lang="zh-CN" altLang="en-US" dirty="0" smtClean="0"/>
              <a:t>和</a:t>
            </a:r>
            <a:r>
              <a:rPr lang="en-US" dirty="0" err="1" smtClean="0"/>
              <a:t>CronTrigger</a:t>
            </a:r>
            <a:r>
              <a:rPr lang="zh-CN" altLang="en-US" dirty="0" smtClean="0"/>
              <a:t>。</a:t>
            </a:r>
            <a:r>
              <a:rPr lang="en-US" dirty="0" err="1" smtClean="0"/>
              <a:t>SimpleTrigger</a:t>
            </a:r>
            <a:r>
              <a:rPr lang="zh-CN" altLang="en-US" dirty="0" smtClean="0"/>
              <a:t>为需要简单打火调度而设计。典型地，如果你需要在给定的时间和重复次数或者两次打火之间等待的秒数打火一个作业，那么</a:t>
            </a:r>
            <a:r>
              <a:rPr lang="en-US" dirty="0" err="1" smtClean="0"/>
              <a:t>SimpleTrigger</a:t>
            </a:r>
            <a:r>
              <a:rPr lang="zh-CN" altLang="en-US" dirty="0" smtClean="0"/>
              <a:t>适合你。另一方面，如果你有许多复杂的作业调度，那么或许需要</a:t>
            </a:r>
            <a:r>
              <a:rPr lang="en-US" dirty="0" err="1" smtClean="0"/>
              <a:t>CronTrigger</a:t>
            </a:r>
            <a:r>
              <a:rPr lang="zh-CN" altLang="en-US" dirty="0" smtClean="0"/>
              <a:t>。</a:t>
            </a:r>
            <a:endParaRPr lang="zh-CN" altLang="en-US" dirty="0"/>
          </a:p>
        </p:txBody>
      </p:sp>
    </p:spTree>
  </p:cSld>
  <p:clrMapOvr>
    <a:masterClrMapping/>
  </p:clrMapOvr>
  <p:transition>
    <p:fade/>
  </p:transition>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14750</TotalTime>
  <Words>1937</Words>
  <Application>Microsoft Office PowerPoint</Application>
  <PresentationFormat>全屏显示(4:3)</PresentationFormat>
  <Paragraphs>138</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1_默认设计模板</vt:lpstr>
      <vt:lpstr>分布式定时任务QUARTZ</vt:lpstr>
      <vt:lpstr>问题引入</vt:lpstr>
      <vt:lpstr>可选方案</vt:lpstr>
      <vt:lpstr>QUARTZ介绍</vt:lpstr>
      <vt:lpstr>QUARTZ介绍</vt:lpstr>
      <vt:lpstr>QUARTZ介绍</vt:lpstr>
      <vt:lpstr>QUARTZ介绍</vt:lpstr>
      <vt:lpstr>QUARTZ介绍</vt:lpstr>
      <vt:lpstr>QUARTZ介绍</vt:lpstr>
      <vt:lpstr>QUARTZ介绍</vt:lpstr>
      <vt:lpstr>SPRING与QUARTZ集成</vt:lpstr>
      <vt:lpstr>SPRING与QUARTZ集成</vt:lpstr>
      <vt:lpstr>SPRING与QUARTZ集成</vt:lpstr>
      <vt:lpstr>SPRING与QUARTZ集成</vt:lpstr>
      <vt:lpstr>SPRING与QUARTZ集成</vt:lpstr>
      <vt:lpstr>SPRING与QUARTZ集成</vt:lpstr>
      <vt:lpstr>性能验证</vt:lpstr>
      <vt:lpstr>性能验证</vt:lpstr>
      <vt:lpstr>性能验证</vt:lpstr>
      <vt:lpstr>优点</vt:lpstr>
      <vt:lpstr>优点</vt:lpstr>
      <vt:lpstr>优点</vt:lpstr>
      <vt:lpstr>相关资料</vt:lpstr>
      <vt:lpstr>question</vt:lpstr>
      <vt:lpstr>幻灯片 25</vt:lpstr>
    </vt:vector>
  </TitlesOfParts>
  <Company>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姚钧</dc:creator>
  <cp:lastModifiedBy>User</cp:lastModifiedBy>
  <cp:revision>1410</cp:revision>
  <cp:lastPrinted>2011-08-31T02:23:34Z</cp:lastPrinted>
  <dcterms:created xsi:type="dcterms:W3CDTF">2008-02-28T01:49:23Z</dcterms:created>
  <dcterms:modified xsi:type="dcterms:W3CDTF">2012-05-17T06:17:16Z</dcterms:modified>
</cp:coreProperties>
</file>