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7" r:id="rId14"/>
    <p:sldId id="278" r:id="rId15"/>
    <p:sldId id="270" r:id="rId16"/>
    <p:sldId id="276" r:id="rId17"/>
    <p:sldId id="274" r:id="rId18"/>
    <p:sldId id="271" r:id="rId19"/>
    <p:sldId id="272" r:id="rId20"/>
    <p:sldId id="273" r:id="rId21"/>
    <p:sldId id="279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F481CE-4607-4732-8E6A-CEBCA1433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41AD0-C882-4BDD-AF23-A50FAF47EAC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3B290E3-CA4F-4C9B-83AB-B834062B616A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DF5B25B-338D-4F0F-A864-18462BA56E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584FBC0-F11D-44BF-A8B6-1FE72D6F8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516AE-C35D-42DF-9429-7873968ABE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CFAA3-12C6-4418-AA73-A11DC2758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6C554CC-E3BF-4156-82A8-8C58DBC653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7AEACBC-7C09-4086-99A5-1849DD77FC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9D4E0F88-90B1-4683-B332-F1AE98BA30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AE1A04CC-4D82-455F-9BA1-EE3E09CFFB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B4D788-3071-4BCA-A202-967A89155FD3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D5F60EA7-7653-476F-86B7-7FBD3B4EC0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98A5540-333D-4D12-8263-4070B21620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5263F4C8-703A-435E-9B5B-1E677F99B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F10522-3141-4A3D-9161-C457EA9771FC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C760D6-0891-40EE-AF18-1C0577744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6EA4D6-E92A-4664-B17E-6479D10FC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251385-F864-408D-B062-A67A29E24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CFA9-B8F1-42E1-847D-7009874C7E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4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37E5AF-BA46-42EE-8C2B-43D518BB6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8CF764-AA62-4985-8B37-593DF3468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98F8EC-30D0-410D-981A-51C2DC091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7B081-96F7-4CD7-9882-76D0F3830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50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710C2D-5B90-4E4B-9B93-7EAFCEABE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F1A672-B046-4028-88AF-9594B6DC3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27AD1C-001F-4DCD-8D95-FCB24DE05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EDF8C-A56A-4916-BBD8-48E23A2DF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81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48E2E4-32C0-4B37-880E-CAD681153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30649-2F19-47BE-86AB-020E84445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D6C0A-6C50-451B-88AA-E2DB59126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AFBA7-67B3-405B-BD64-B4D45FA037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1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147354-94F8-44AE-88C0-F494A726E6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1AFD5D-8B7C-4177-B897-6CAAF7D2C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7A43B2-9651-4751-A47C-31BFC31DA1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21C98-4378-4C67-84D9-8777161AB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64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2B18B4-ED61-4242-9BCF-CAAF91A30C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EC01B2-4379-4553-A4D1-372090B93E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607B01-073E-4E25-A80B-BF203D9AD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631E7-C6BB-48BB-A3E8-8121693D55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7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37D3E-8523-412C-9555-CA195EEBD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8325-252F-40A6-AF46-4DCC4A01B0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63CDF-C741-48F7-B18D-0C0FFF8311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6E8D6-692C-4A44-9808-703D16378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84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85C91B-D6CC-4896-B568-AE1002B45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C1447F-4170-4F44-9E96-880A60212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B05976-A7DE-4B0C-9FAF-2502D315E8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89034-F72A-433B-ABBD-C730C3294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50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44E88E-757D-40C6-89E1-44537E293C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F138B0-4C24-4898-BB6F-A6FB4C7F5B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B9F070-E174-402D-929A-33873CF4B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18154-AEDD-4095-8E52-5701CA97E3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DE2008-ED06-4B1B-A245-AB64F68A8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0AF83F-E3A3-44D2-9ADE-448E210556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A6734B-1835-454B-9480-06DC0514B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8C389-153C-41C3-AA9D-D571019B98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3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FD656-717E-4939-8204-C56D27AFAD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EF847-E11C-406F-B06B-F7B8C9B7B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FB440-22F1-435B-9DD6-81BBDE733C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054F6-E623-4F8C-8F91-49D7F17E5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6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C1821-819F-47AA-8E63-58F4710F0D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AE9D6-3893-4710-B6DF-78D2088D3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2CD2D-891E-41C7-9272-32FF20F2C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6FD99-1B29-4792-9E5A-3E9AE1DF6A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81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26A8488-94F7-4F82-B942-49A7F676A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1EC200-7D18-4AEE-9E2E-9EE4858AF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145BA7-CCA9-42C8-8272-AE8C845BED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67EDBD-1451-41F5-92CA-EA13545019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520522-6B26-45C0-98C1-B43E6787C1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4F014FE-A3B7-49A9-8DBA-C1E98465F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6ACC43-8443-46E2-A01D-F753720896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Hello, World!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CB978A52-04FE-4D45-A29B-8EB2D5F7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/>
              <a:t>C#</a:t>
            </a:r>
            <a:r>
              <a:rPr lang="zh-CN" altLang="en-US"/>
              <a:t>语言与程序设计入门（一）</a:t>
            </a:r>
          </a:p>
        </p:txBody>
      </p:sp>
      <p:sp>
        <p:nvSpPr>
          <p:cNvPr id="3076" name="副标题 1">
            <a:extLst>
              <a:ext uri="{FF2B5EF4-FFF2-40B4-BE49-F238E27FC236}">
                <a16:creationId xmlns:a16="http://schemas.microsoft.com/office/drawing/2014/main" id="{91FCEFBF-7E05-42C4-A5F7-74617206C4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C7CC786-0FB7-46B9-B31E-989B1019B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/>
              <a:t>做中学</a:t>
            </a:r>
            <a:br>
              <a:rPr lang="en-US" altLang="zh-CN" sz="9600"/>
            </a:br>
            <a:r>
              <a:rPr lang="en-US" altLang="zh-CN" sz="4000">
                <a:solidFill>
                  <a:srgbClr val="000000"/>
                </a:solidFill>
              </a:rPr>
              <a:t>Don’t talk</a:t>
            </a:r>
            <a:r>
              <a:rPr lang="zh-CN" altLang="en-US" sz="4000">
                <a:solidFill>
                  <a:srgbClr val="000000"/>
                </a:solidFill>
              </a:rPr>
              <a:t>，</a:t>
            </a:r>
            <a:r>
              <a:rPr lang="en-US" altLang="zh-CN" sz="4000">
                <a:solidFill>
                  <a:srgbClr val="000000"/>
                </a:solidFill>
              </a:rPr>
              <a:t> show me the code</a:t>
            </a:r>
            <a:r>
              <a:rPr lang="zh-CN" altLang="en-US" sz="4000">
                <a:solidFill>
                  <a:srgbClr val="000000"/>
                </a:solidFill>
              </a:rPr>
              <a:t>！</a:t>
            </a:r>
            <a:br>
              <a:rPr lang="zh-CN" altLang="en-US" sz="4000">
                <a:solidFill>
                  <a:srgbClr val="000000"/>
                </a:solidFill>
              </a:rPr>
            </a:br>
            <a:r>
              <a:rPr lang="zh-CN" altLang="en-US" sz="4000">
                <a:solidFill>
                  <a:srgbClr val="000000"/>
                </a:solidFill>
              </a:rPr>
              <a:t>写有用的代码</a:t>
            </a:r>
            <a:br>
              <a:rPr lang="en-US" altLang="zh-CN" sz="4000">
                <a:solidFill>
                  <a:srgbClr val="000000"/>
                </a:solidFill>
              </a:rPr>
            </a:br>
            <a:r>
              <a:rPr lang="zh-CN" altLang="en-US" sz="4000">
                <a:solidFill>
                  <a:srgbClr val="000000"/>
                </a:solidFill>
              </a:rPr>
              <a:t>文档、搜索、书</a:t>
            </a:r>
            <a:br>
              <a:rPr lang="zh-CN" altLang="en-US" sz="4000">
                <a:solidFill>
                  <a:srgbClr val="000000"/>
                </a:solidFill>
              </a:rPr>
            </a:br>
            <a:r>
              <a:rPr lang="zh-CN" altLang="en-US" sz="4000">
                <a:solidFill>
                  <a:srgbClr val="000000"/>
                </a:solidFill>
              </a:rPr>
              <a:t>重构</a:t>
            </a:r>
            <a:endParaRPr lang="zh-CN" altLang="en-US"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2B0FF44-F944-4CFC-B35E-5111DECD9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/>
              <a:t>系统学习 </a:t>
            </a:r>
            <a:br>
              <a:rPr lang="zh-CN" altLang="en-US" sz="9600"/>
            </a:br>
            <a:r>
              <a:rPr lang="zh-CN" altLang="en-US" sz="4000"/>
              <a:t>学基础</a:t>
            </a:r>
            <a:br>
              <a:rPr lang="zh-CN" altLang="en-US" sz="4000"/>
            </a:br>
            <a:r>
              <a:rPr lang="zh-CN" altLang="en-US" sz="4000"/>
              <a:t>学历史</a:t>
            </a:r>
            <a:br>
              <a:rPr lang="zh-CN" altLang="en-US" sz="4000"/>
            </a:br>
            <a:r>
              <a:rPr lang="zh-CN" altLang="en-US" sz="4000"/>
              <a:t>放入知识体系</a:t>
            </a:r>
            <a:br>
              <a:rPr lang="zh-CN" altLang="en-US" sz="4000"/>
            </a:br>
            <a:endParaRPr lang="zh-CN" altLang="en-US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B8A69FA-CA98-43D7-A390-9DB166D5D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Hello</a:t>
            </a:r>
            <a:r>
              <a:rPr lang="zh-CN" altLang="en-US" sz="9600">
                <a:solidFill>
                  <a:schemeClr val="accent2"/>
                </a:solidFill>
              </a:rPr>
              <a:t>， </a:t>
            </a:r>
            <a:r>
              <a:rPr lang="en-US" altLang="zh-CN" sz="9600">
                <a:solidFill>
                  <a:schemeClr val="accent2"/>
                </a:solidFill>
              </a:rPr>
              <a:t>World!</a:t>
            </a:r>
            <a:r>
              <a:rPr lang="zh-CN" altLang="en-US" sz="9600">
                <a:solidFill>
                  <a:schemeClr val="accent2"/>
                </a:solidFill>
              </a:rPr>
              <a:t>剖析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67ECDBC-C13D-435C-AAE7-5B78B607B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Hello, World!</a:t>
            </a:r>
            <a:r>
              <a:rPr lang="zh-CN" altLang="en-US"/>
              <a:t>从编写到执行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C3E5CD-F85E-4E2E-9B37-96B1D9A47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/>
              <a:t>IDE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编辑器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编译器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文本与视图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虚拟机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反编译器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计算机组成</a:t>
            </a:r>
          </a:p>
          <a:p>
            <a:pPr eaLnBrk="1" hangingPunct="1">
              <a:lnSpc>
                <a:spcPct val="90000"/>
              </a:lnSpc>
            </a:pPr>
            <a:endParaRPr lang="en-US" altLang="zh-CN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34C7D1-1198-4F41-9244-FED751D99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Hello, World!</a:t>
            </a:r>
            <a:r>
              <a:rPr lang="zh-CN" altLang="en-US"/>
              <a:t>牵涉的基本概念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FE0411C-1684-4748-B61A-E3B9AA265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命名空间、引用、程序集、</a:t>
            </a:r>
            <a:r>
              <a:rPr lang="en-US" altLang="zh-CN" sz="3600"/>
              <a:t>dll</a:t>
            </a:r>
            <a:r>
              <a:rPr lang="zh-CN" altLang="en-US" sz="3600"/>
              <a:t>文件</a:t>
            </a:r>
          </a:p>
          <a:p>
            <a:pPr eaLnBrk="1" hangingPunct="1"/>
            <a:r>
              <a:rPr lang="zh-CN" altLang="en-US" sz="3600"/>
              <a:t>类、静态函数</a:t>
            </a:r>
          </a:p>
          <a:p>
            <a:pPr eaLnBrk="1" hangingPunct="1"/>
            <a:r>
              <a:rPr lang="zh-CN" altLang="en-US" sz="3600"/>
              <a:t>程序入口</a:t>
            </a:r>
          </a:p>
          <a:p>
            <a:pPr eaLnBrk="1" hangingPunct="1"/>
            <a:r>
              <a:rPr lang="zh-CN" altLang="en-US" sz="3600"/>
              <a:t>函数调用</a:t>
            </a:r>
          </a:p>
          <a:p>
            <a:pPr eaLnBrk="1" hangingPunct="1"/>
            <a:r>
              <a:rPr lang="zh-CN" altLang="en-US" sz="3600"/>
              <a:t>字符串</a:t>
            </a:r>
          </a:p>
          <a:p>
            <a:pPr eaLnBrk="1" hangingPunct="1"/>
            <a:r>
              <a:rPr lang="zh-CN" altLang="en-US" sz="3600"/>
              <a:t>返回值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66B70E4-7150-49F0-855C-78D6C1BDC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C#</a:t>
            </a:r>
            <a:r>
              <a:rPr lang="zh-CN" altLang="en-US" sz="9600">
                <a:solidFill>
                  <a:schemeClr val="accent2"/>
                </a:solidFill>
              </a:rPr>
              <a:t>与</a:t>
            </a:r>
            <a:r>
              <a:rPr lang="en-US" altLang="zh-CN" sz="9600">
                <a:solidFill>
                  <a:schemeClr val="accent2"/>
                </a:solidFill>
              </a:rPr>
              <a:t>C/C++</a:t>
            </a:r>
            <a:br>
              <a:rPr lang="en-US" altLang="zh-CN" sz="9600">
                <a:solidFill>
                  <a:schemeClr val="accent2"/>
                </a:solidFill>
              </a:rPr>
            </a:br>
            <a:r>
              <a:rPr lang="zh-CN" altLang="en-US" sz="9600">
                <a:solidFill>
                  <a:schemeClr val="accent2"/>
                </a:solidFill>
              </a:rPr>
              <a:t>主要区别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16846B-92D2-4F6C-BFC7-763424B8E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为什么要讨论区别？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6B046F-9005-4424-969B-C0B35BA14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比较式学习</a:t>
            </a:r>
            <a:endParaRPr lang="en-US" altLang="zh-CN" sz="4000"/>
          </a:p>
          <a:p>
            <a:pPr eaLnBrk="1" hangingPunct="1"/>
            <a:r>
              <a:rPr lang="zh-CN" altLang="en-US" sz="4000"/>
              <a:t>理解编程范式</a:t>
            </a:r>
          </a:p>
          <a:p>
            <a:pPr eaLnBrk="1" hangingPunct="1"/>
            <a:r>
              <a:rPr lang="zh-CN" altLang="en-US" sz="4000"/>
              <a:t>理解虚拟机</a:t>
            </a:r>
          </a:p>
          <a:p>
            <a:pPr eaLnBrk="1" hangingPunct="1"/>
            <a:r>
              <a:rPr lang="zh-CN" altLang="en-US" sz="4000"/>
              <a:t>举一反三、触类旁通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8D1EB2C-D277-4629-B04D-A445E86EC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C#</a:t>
            </a:r>
            <a:r>
              <a:rPr lang="zh-CN" altLang="en-US"/>
              <a:t>与</a:t>
            </a:r>
            <a:r>
              <a:rPr lang="en-US" altLang="zh-CN"/>
              <a:t>C/C++</a:t>
            </a:r>
            <a:r>
              <a:rPr lang="zh-CN" altLang="en-US"/>
              <a:t>主要区别 </a:t>
            </a:r>
          </a:p>
        </p:txBody>
      </p:sp>
      <p:graphicFrame>
        <p:nvGraphicFramePr>
          <p:cNvPr id="24620" name="Group 44">
            <a:extLst>
              <a:ext uri="{FF2B5EF4-FFF2-40B4-BE49-F238E27FC236}">
                <a16:creationId xmlns:a16="http://schemas.microsoft.com/office/drawing/2014/main" id="{62C6364B-942E-4CBD-B8EF-1194F92856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76885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编程范式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虚拟机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应用场景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面向过程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否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系统编程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C++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面向对象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系统编程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8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C#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面向对象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应用软件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9737F52-D86B-4A03-AE98-399BBF8F7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讨论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0DE3050-6CE8-4770-B2FB-422BEC92D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Homework1</a:t>
            </a:r>
            <a:r>
              <a:rPr lang="en-US" altLang="zh-CN" sz="96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05157EF-F1CB-43EB-92DA-72DBDF581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提要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96AB24E-F54F-48C2-A10E-9FCC0C97C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入门测试 </a:t>
            </a:r>
            <a:r>
              <a:rPr lang="en-US" altLang="zh-CN"/>
              <a:t>Quiz0</a:t>
            </a:r>
          </a:p>
          <a:p>
            <a:pPr eaLnBrk="1" hangingPunct="1"/>
            <a:r>
              <a:rPr lang="zh-CN" altLang="en-US"/>
              <a:t>课程简介</a:t>
            </a:r>
          </a:p>
          <a:p>
            <a:pPr eaLnBrk="1" hangingPunct="1"/>
            <a:r>
              <a:rPr lang="zh-CN" altLang="en-US"/>
              <a:t>学习理念</a:t>
            </a:r>
          </a:p>
          <a:p>
            <a:pPr eaLnBrk="1" hangingPunct="1"/>
            <a:r>
              <a:rPr lang="en-US" altLang="zh-CN"/>
              <a:t>Hello, World! </a:t>
            </a:r>
            <a:r>
              <a:rPr lang="zh-CN" altLang="en-US"/>
              <a:t>剖析</a:t>
            </a:r>
          </a:p>
          <a:p>
            <a:pPr eaLnBrk="1" hangingPunct="1"/>
            <a:r>
              <a:rPr lang="en-US" altLang="zh-CN"/>
              <a:t>C#</a:t>
            </a:r>
            <a:r>
              <a:rPr lang="zh-CN" altLang="en-US"/>
              <a:t>与</a:t>
            </a:r>
            <a:r>
              <a:rPr lang="en-US" altLang="zh-CN"/>
              <a:t>C/C++</a:t>
            </a:r>
            <a:r>
              <a:rPr lang="zh-CN" altLang="en-US"/>
              <a:t>的主要区别</a:t>
            </a:r>
          </a:p>
          <a:p>
            <a:pPr eaLnBrk="1" hangingPunct="1"/>
            <a:r>
              <a:rPr lang="zh-CN" altLang="en-US"/>
              <a:t>讨论</a:t>
            </a:r>
          </a:p>
          <a:p>
            <a:pPr eaLnBrk="1" hangingPunct="1"/>
            <a:r>
              <a:rPr lang="en-US" altLang="zh-CN"/>
              <a:t>Homework1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5397981-5FE5-40FB-BF86-6353D539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Homework1 </a:t>
            </a:r>
            <a:r>
              <a:rPr lang="zh-CN" altLang="en-US"/>
              <a:t>阅读</a:t>
            </a:r>
            <a:r>
              <a:rPr lang="en-US" altLang="zh-CN"/>
              <a:t>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EEE3C5C-749F-4D2B-86DB-7693E3041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阅读</a:t>
            </a:r>
            <a:r>
              <a:rPr lang="en-US" altLang="zh-CN" dirty="0"/>
              <a:t>《C#</a:t>
            </a:r>
            <a:r>
              <a:rPr lang="zh-CN" altLang="en-US" dirty="0"/>
              <a:t>本质论</a:t>
            </a:r>
            <a:r>
              <a:rPr lang="en-US" altLang="zh-CN" dirty="0"/>
              <a:t>》1~4</a:t>
            </a:r>
            <a:r>
              <a:rPr lang="zh-CN" altLang="en-US" dirty="0"/>
              <a:t>章，要求：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对不理解的部分做出标记，先通过试验代码、看其他书或者上网搜索尝试理解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不理解的部分，下次课讨论</a:t>
            </a:r>
          </a:p>
          <a:p>
            <a:pPr eaLnBrk="1" hangingPunct="1">
              <a:buFontTx/>
              <a:buNone/>
              <a:defRPr/>
            </a:pPr>
            <a:endParaRPr lang="zh-CN" altLang="en-US" dirty="0"/>
          </a:p>
          <a:p>
            <a:pPr eaLnBrk="1" hangingPunct="1"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995BF47-C6DE-4B06-AF2A-B00ECC467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Homework1 </a:t>
            </a:r>
            <a:r>
              <a:rPr lang="zh-CN" altLang="en-US"/>
              <a:t>编程题</a:t>
            </a: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9028B9A-5EA0-4429-9F04-BD47AFF67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给定一个正整数，计算出其质因数分解。要求：</a:t>
            </a:r>
          </a:p>
          <a:p>
            <a:pPr eaLnBrk="1" hangingPunct="1">
              <a:defRPr/>
            </a:pPr>
            <a:r>
              <a:rPr lang="zh-CN" altLang="en-US" dirty="0"/>
              <a:t>实现</a:t>
            </a:r>
            <a:r>
              <a:rPr lang="en-US" altLang="zh-CN" dirty="0"/>
              <a:t>Console</a:t>
            </a:r>
            <a:r>
              <a:rPr lang="zh-CN" altLang="en-US" dirty="0"/>
              <a:t>和</a:t>
            </a:r>
            <a:r>
              <a:rPr lang="en-US" altLang="zh-CN" dirty="0" err="1"/>
              <a:t>Winform</a:t>
            </a:r>
            <a:r>
              <a:rPr lang="zh-CN" altLang="en-US" dirty="0"/>
              <a:t>两种形式，能够防御用户的输入，友好的显示结果；</a:t>
            </a:r>
          </a:p>
          <a:p>
            <a:pPr eaLnBrk="1" hangingPunct="1">
              <a:defRPr/>
            </a:pPr>
            <a:r>
              <a:rPr lang="zh-CN" altLang="en-US" dirty="0"/>
              <a:t>代码具有一定的复用性；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支持的正整数越大越好。</a:t>
            </a:r>
          </a:p>
          <a:p>
            <a:pPr eaLnBrk="1" hangingPunct="1">
              <a:buFontTx/>
              <a:buNone/>
              <a:defRPr/>
            </a:pPr>
            <a:endParaRPr lang="zh-CN" altLang="en-US" dirty="0"/>
          </a:p>
          <a:p>
            <a:pPr eaLnBrk="1" hangingPunct="1"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290989-C483-4320-988F-EC8962A31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入门测试 </a:t>
            </a:r>
            <a:br>
              <a:rPr lang="zh-CN" altLang="en-US" sz="9600">
                <a:solidFill>
                  <a:schemeClr val="accent2"/>
                </a:solidFill>
              </a:rPr>
            </a:br>
            <a:r>
              <a:rPr lang="en-US" altLang="zh-CN" sz="9600">
                <a:solidFill>
                  <a:schemeClr val="accent2"/>
                </a:solidFill>
              </a:rPr>
              <a:t>Quiz0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43EC3-839F-40DF-923C-0E015FE69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课程简介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6BF0E73-9026-4A24-98DD-EED41630A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课程内容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CFB90DB-8226-40D9-AD1D-4BE79B1A7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C#</a:t>
            </a:r>
            <a:r>
              <a:rPr lang="zh-CN" altLang="en-US" sz="4000"/>
              <a:t>语言基础</a:t>
            </a:r>
          </a:p>
          <a:p>
            <a:pPr eaLnBrk="1" hangingPunct="1"/>
            <a:r>
              <a:rPr lang="zh-CN" altLang="en-US" sz="4000"/>
              <a:t>面向过程程序设计基础</a:t>
            </a:r>
          </a:p>
          <a:p>
            <a:pPr eaLnBrk="1" hangingPunct="1"/>
            <a:r>
              <a:rPr lang="zh-CN" altLang="en-US" sz="4000"/>
              <a:t>面向对象程序设计基础</a:t>
            </a:r>
          </a:p>
          <a:p>
            <a:pPr eaLnBrk="1" hangingPunct="1"/>
            <a:r>
              <a:rPr lang="zh-CN" altLang="en-US" sz="4000"/>
              <a:t>软件工程基础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07D345A-C8C4-4396-B40E-9EDADEA61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课程安排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1A45C4B-0CC1-41FE-B80D-014474F89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8</a:t>
            </a:r>
            <a:r>
              <a:rPr lang="zh-CN" altLang="en-US" sz="4000"/>
              <a:t>课时（每课时</a:t>
            </a:r>
            <a:r>
              <a:rPr lang="en-US" altLang="zh-CN" sz="4000"/>
              <a:t>1~2</a:t>
            </a:r>
            <a:r>
              <a:rPr lang="zh-CN" altLang="en-US" sz="4000"/>
              <a:t>小时）</a:t>
            </a:r>
          </a:p>
          <a:p>
            <a:pPr eaLnBrk="1" hangingPunct="1"/>
            <a:r>
              <a:rPr lang="zh-CN" altLang="en-US" sz="4000"/>
              <a:t>教材</a:t>
            </a:r>
          </a:p>
          <a:p>
            <a:pPr lvl="1" eaLnBrk="1" hangingPunct="1"/>
            <a:r>
              <a:rPr lang="zh-CN" altLang="en-US" sz="3600"/>
              <a:t>主：</a:t>
            </a:r>
            <a:r>
              <a:rPr lang="en-US" altLang="zh-CN" sz="3600"/>
              <a:t>C#</a:t>
            </a:r>
            <a:r>
              <a:rPr lang="zh-CN" altLang="en-US" sz="3600"/>
              <a:t>本质论</a:t>
            </a:r>
          </a:p>
          <a:p>
            <a:pPr lvl="1" eaLnBrk="1" hangingPunct="1"/>
            <a:r>
              <a:rPr lang="zh-CN" altLang="en-US" sz="3600"/>
              <a:t>辅</a:t>
            </a:r>
          </a:p>
          <a:p>
            <a:pPr lvl="2" eaLnBrk="1" hangingPunct="1"/>
            <a:r>
              <a:rPr lang="en-US" altLang="zh-CN"/>
              <a:t>C#</a:t>
            </a:r>
            <a:r>
              <a:rPr lang="zh-CN" altLang="en-US"/>
              <a:t>高级编程</a:t>
            </a:r>
          </a:p>
          <a:p>
            <a:pPr lvl="2" eaLnBrk="1" hangingPunct="1"/>
            <a:r>
              <a:rPr lang="en-US" altLang="zh-CN"/>
              <a:t>NET</a:t>
            </a:r>
            <a:r>
              <a:rPr lang="zh-CN" altLang="en-US"/>
              <a:t>设计规范：约定、惯用法与模式</a:t>
            </a:r>
          </a:p>
          <a:p>
            <a:pPr lvl="2" eaLnBrk="1" hangingPunct="1"/>
            <a:r>
              <a:rPr lang="zh-CN" altLang="pl-PL"/>
              <a:t>深入理解</a:t>
            </a:r>
            <a:r>
              <a:rPr lang="pl-PL" altLang="zh-CN"/>
              <a:t>C#</a:t>
            </a:r>
            <a:endParaRPr lang="en-US" altLang="zh-CN"/>
          </a:p>
          <a:p>
            <a:pPr lvl="2" eaLnBrk="1" hangingPunct="1"/>
            <a:r>
              <a:rPr lang="en-US" altLang="zh-CN"/>
              <a:t>CLR via C#</a:t>
            </a:r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8E3EF2-B66C-42CD-B4C2-CA62F8A43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课程安排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FACC98-D4E5-4B75-933F-415CB38F5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/>
              <a:t>开发环境：</a:t>
            </a:r>
            <a:r>
              <a:rPr lang="en-US" altLang="zh-CN" sz="4000"/>
              <a:t>VS2010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/>
              <a:t>学习方法：翻转课堂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课上讨论交流分析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课下阅读教材，编程训练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/>
              <a:t>检验形式：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/>
              <a:t>6~7</a:t>
            </a:r>
            <a:r>
              <a:rPr lang="zh-CN" altLang="en-US" sz="3600"/>
              <a:t>次小作业，</a:t>
            </a:r>
            <a:r>
              <a:rPr lang="en-US" altLang="zh-CN" sz="3600"/>
              <a:t>1</a:t>
            </a:r>
            <a:r>
              <a:rPr lang="zh-CN" altLang="en-US" sz="3600"/>
              <a:t>次大作业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/>
              <a:t>2</a:t>
            </a:r>
            <a:r>
              <a:rPr lang="zh-CN" altLang="en-US" sz="3600"/>
              <a:t>次测试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588C8F-BDA4-4088-B1EC-23C337D6E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学习理念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5BFB293-6A0C-4758-ADEE-BA05CEF5C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10600"/>
              <a:t>终身学习 </a:t>
            </a:r>
            <a:br>
              <a:rPr lang="zh-CN" altLang="en-US" sz="10600"/>
            </a:br>
            <a:r>
              <a:rPr lang="en-US" altLang="zh-CN"/>
              <a:t>DRY</a:t>
            </a:r>
            <a:br>
              <a:rPr lang="zh-CN" altLang="en-US"/>
            </a:br>
            <a:r>
              <a:rPr lang="zh-CN" altLang="en-US"/>
              <a:t>人生理念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338</Words>
  <Application>Microsoft Office PowerPoint</Application>
  <PresentationFormat>全屏显示(4:3)</PresentationFormat>
  <Paragraphs>89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宋体</vt:lpstr>
      <vt:lpstr>微软雅黑</vt:lpstr>
      <vt:lpstr>Calibri</vt:lpstr>
      <vt:lpstr>默认设计模板</vt:lpstr>
      <vt:lpstr>Hello, World!</vt:lpstr>
      <vt:lpstr>提要</vt:lpstr>
      <vt:lpstr>入门测试  Quiz0</vt:lpstr>
      <vt:lpstr>课程简介 </vt:lpstr>
      <vt:lpstr>课程内容</vt:lpstr>
      <vt:lpstr>课程安排</vt:lpstr>
      <vt:lpstr>课程安排</vt:lpstr>
      <vt:lpstr>学习理念 </vt:lpstr>
      <vt:lpstr>终身学习  DRY 人生理念  </vt:lpstr>
      <vt:lpstr>做中学 Don’t talk， show me the code！ 写有用的代码 文档、搜索、书 重构</vt:lpstr>
      <vt:lpstr>系统学习  学基础 学历史 放入知识体系 </vt:lpstr>
      <vt:lpstr>Hello， World!剖析 </vt:lpstr>
      <vt:lpstr>Hello, World!从编写到执行</vt:lpstr>
      <vt:lpstr>Hello, World!牵涉的基本概念</vt:lpstr>
      <vt:lpstr>C#与C/C++ 主要区别 </vt:lpstr>
      <vt:lpstr>为什么要讨论区别？</vt:lpstr>
      <vt:lpstr>C#与C/C++主要区别 </vt:lpstr>
      <vt:lpstr>讨论 </vt:lpstr>
      <vt:lpstr>Homework1 </vt:lpstr>
      <vt:lpstr>Homework1 阅读 </vt:lpstr>
      <vt:lpstr>Homework1 编程题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</dc:creator>
  <cp:lastModifiedBy>Field Yi</cp:lastModifiedBy>
  <cp:revision>42</cp:revision>
  <cp:lastPrinted>1601-01-01T00:00:00Z</cp:lastPrinted>
  <dcterms:created xsi:type="dcterms:W3CDTF">2015-05-26T00:27:32Z</dcterms:created>
  <dcterms:modified xsi:type="dcterms:W3CDTF">2019-07-06T00:57:56Z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