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59" r:id="rId7"/>
    <p:sldId id="280" r:id="rId8"/>
    <p:sldId id="281" r:id="rId9"/>
    <p:sldId id="282" r:id="rId10"/>
    <p:sldId id="283" r:id="rId11"/>
    <p:sldId id="261" r:id="rId12"/>
    <p:sldId id="264" r:id="rId13"/>
    <p:sldId id="285" r:id="rId14"/>
    <p:sldId id="284" r:id="rId15"/>
    <p:sldId id="277" r:id="rId16"/>
    <p:sldId id="286" r:id="rId17"/>
    <p:sldId id="287" r:id="rId18"/>
    <p:sldId id="278" r:id="rId19"/>
    <p:sldId id="288" r:id="rId20"/>
    <p:sldId id="289" r:id="rId21"/>
    <p:sldId id="276" r:id="rId22"/>
    <p:sldId id="290" r:id="rId23"/>
    <p:sldId id="291" r:id="rId24"/>
    <p:sldId id="292" r:id="rId25"/>
    <p:sldId id="293" r:id="rId26"/>
    <p:sldId id="294" r:id="rId27"/>
    <p:sldId id="271" r:id="rId28"/>
    <p:sldId id="272" r:id="rId29"/>
    <p:sldId id="273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D26E9F-2684-4987-B426-1B1AF97C2A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13A508-5E7C-4C22-B301-C48623F50B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F80BA3-311A-4826-8B51-EF905C6AE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7D0D7-7C0C-4004-AD54-2ED797F64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15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566CC-6DD9-40BB-B26B-531F5706B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D1D41F-50E0-4B26-BEA8-9008854F5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CFA064-5C79-48D1-8FF1-EF9CB2325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6B7E5-6E9E-4977-B05A-656FAE226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8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69726E-4BCA-41A8-BA13-79E69686E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B81BD2-3649-420C-AEAB-601B4F1D6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EA403-26F2-4EB1-A96E-18A6CB7DB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2A733-B548-4FEC-BF21-4564B27AA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488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4B59DB-3AAE-489D-A643-E578EF350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E0C622-0032-47AF-8F97-16E7165B7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8185C3-E9F1-4FD1-8D7A-E46776AB0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129F9-7566-4A36-B29E-CF7D82749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07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D09093-2DB4-4136-8890-824C20E3C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D025D8-225D-4F97-B7BD-B935A9853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8AC55B-11FD-402E-8786-448EDDB3B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7B308-1789-40ED-934E-967886A0B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3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AEA1D5-F2DF-4E17-AB11-D64F059C55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F89904-E101-45B4-8771-54FAF93B2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B6A301-4D64-43E9-892B-473F5ABC7A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F112D-5960-49C3-9807-C34D254E55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0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0AD19-1506-433B-966A-83571C743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A362A-644A-4DBD-A371-8D5073BFA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C6518-2908-4FF2-8633-ED452C237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84A5-5AEF-4E56-8B97-6F49269E7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74AD2B-498D-47DF-B621-ECDDEFFCF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0557B2-F217-4F6F-9801-385F948A7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67AF9D-E027-4280-A286-F3AB839A09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9D49B-29C0-4A94-B7C1-43CB21918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1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E7260B-B9D7-4DFC-9ED1-D881CA740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0BF534-BF76-4B8E-AC45-852DF801E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C78C9F-3FA6-4C09-9586-47153C81E1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53934-07E7-437C-B8AA-8F268F7D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68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399DE5-42CD-4AE9-9535-FADFD57F6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F15170-EA90-4A0F-9AFC-03811BDD5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97E095-3927-4A63-8875-C65BDC967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D767-A2C9-4CAE-B44D-EFA5B7490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7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FC9AC-DDC5-4235-9B85-22AC8B66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9D3662-93F3-4AEF-B855-E36CFAE604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D440E-DD77-4DB2-B744-1DDCA7247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075C9-EFB3-42E5-89EE-10EE61BE8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2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69B55-4EE8-4598-AB80-E37FEEEDB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ED00B-5576-4163-BF4D-6FE50C1FBF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50948-C05D-4F9B-939E-FB3352FE7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2FB0D-2E7E-43C5-BC52-177D6B9D4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57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0C2DD0-3689-42EB-91E7-F21AEDF3A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AC8E57-5803-4312-AE85-F64CBEE58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AA87CA-C967-41F1-8EED-4BD90FEC4B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CD0BA5-E2DE-4427-9695-ED2503DE69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1DF90BF-EF32-43D3-8AA4-B966CB980A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0134C65-63C2-443D-B6AC-56CBD5B11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44A9027-2B80-4B4D-B215-77879917DB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面向过程编程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0E55A364-7C2C-49CF-93D0-6BA24E15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/>
              <a:t>C#</a:t>
            </a:r>
            <a:r>
              <a:rPr lang="zh-CN" altLang="en-US"/>
              <a:t>语言与程序设计入门（二）</a:t>
            </a:r>
          </a:p>
        </p:txBody>
      </p:sp>
      <p:sp>
        <p:nvSpPr>
          <p:cNvPr id="2052" name="副标题 1">
            <a:extLst>
              <a:ext uri="{FF2B5EF4-FFF2-40B4-BE49-F238E27FC236}">
                <a16:creationId xmlns:a16="http://schemas.microsoft.com/office/drawing/2014/main" id="{E784DFA4-2159-4C90-9E19-3D21E3BBD2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4481A1A-2937-4342-AA4B-796C35681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值类型与引用类型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884147E-8494-4292-91A0-25266474D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内存图像</a:t>
            </a:r>
          </a:p>
          <a:p>
            <a:pPr eaLnBrk="1" hangingPunct="1"/>
            <a:r>
              <a:rPr lang="zh-CN" altLang="en-US" sz="4000"/>
              <a:t>复制行为</a:t>
            </a:r>
          </a:p>
          <a:p>
            <a:pPr eaLnBrk="1" hangingPunct="1"/>
            <a:r>
              <a:rPr lang="zh-CN" altLang="en-US" sz="4000"/>
              <a:t>栈与堆</a:t>
            </a:r>
          </a:p>
          <a:p>
            <a:pPr eaLnBrk="1" hangingPunct="1"/>
            <a:r>
              <a:rPr lang="zh-CN" altLang="en-US" sz="4000"/>
              <a:t>就地分配与引用分配</a:t>
            </a:r>
            <a:endParaRPr lang="zh-CN" altLang="en-US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E7B3E0-9AA8-49AD-83F5-EFC5944A0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类型系统比较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614AF4-B3F8-49FC-9710-44183FFBA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与</a:t>
            </a:r>
            <a:r>
              <a:rPr lang="en-US" altLang="zh-CN" sz="4000"/>
              <a:t>C/C++</a:t>
            </a:r>
            <a:r>
              <a:rPr lang="zh-CN" altLang="en-US" sz="4000"/>
              <a:t>的区别</a:t>
            </a:r>
          </a:p>
          <a:p>
            <a:pPr eaLnBrk="1" hangingPunct="1"/>
            <a:r>
              <a:rPr lang="zh-CN" altLang="en-US" sz="4000"/>
              <a:t>与</a:t>
            </a:r>
            <a:r>
              <a:rPr lang="en-US" altLang="zh-CN" sz="4000"/>
              <a:t>Java</a:t>
            </a:r>
            <a:r>
              <a:rPr lang="zh-CN" altLang="en-US" sz="4000"/>
              <a:t>的区别</a:t>
            </a:r>
          </a:p>
          <a:p>
            <a:pPr eaLnBrk="1" hangingPunct="1"/>
            <a:r>
              <a:rPr lang="zh-CN" altLang="en-US" sz="4000"/>
              <a:t>静态类型与动态类型</a:t>
            </a:r>
            <a:endParaRPr lang="zh-CN" altLang="en-US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EB73CA0-B841-47EB-BEBE-7F7986396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运算符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864BBA-676A-4850-9EA3-93BEB9FCF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运算符注意事项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ADC201C-7EC8-440C-9664-7635CA445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运算符与方法的异同</a:t>
            </a:r>
          </a:p>
          <a:p>
            <a:pPr eaLnBrk="1" hangingPunct="1"/>
            <a:r>
              <a:rPr lang="zh-CN" altLang="en-US" sz="4000"/>
              <a:t>多用括号，解决优先级问题</a:t>
            </a:r>
          </a:p>
          <a:p>
            <a:pPr eaLnBrk="1" hangingPunct="1"/>
            <a:r>
              <a:rPr lang="en-US" altLang="zh-CN" sz="4000"/>
              <a:t>++</a:t>
            </a:r>
            <a:r>
              <a:rPr lang="zh-CN" altLang="en-US" sz="4000"/>
              <a:t>和</a:t>
            </a:r>
            <a:r>
              <a:rPr lang="en-US" altLang="zh-CN" sz="4000"/>
              <a:t>--</a:t>
            </a:r>
            <a:r>
              <a:rPr lang="zh-CN" altLang="en-US" sz="4000"/>
              <a:t>的问题</a:t>
            </a:r>
          </a:p>
          <a:p>
            <a:pPr eaLnBrk="1" hangingPunct="1"/>
            <a:endParaRPr lang="en-US" altLang="zh-CN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18A2DC-95F9-4469-A52D-F046DC16F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面向过程编程基本结构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54D2A06-FDCB-4F79-9AF5-68156555B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基本结构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5918574-D6B4-4015-BAC3-EDA6F75BD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顺序</a:t>
            </a:r>
          </a:p>
          <a:p>
            <a:pPr eaLnBrk="1" hangingPunct="1"/>
            <a:r>
              <a:rPr lang="zh-CN" altLang="en-US" sz="3600"/>
              <a:t>分支</a:t>
            </a:r>
          </a:p>
          <a:p>
            <a:pPr eaLnBrk="1" hangingPunct="1"/>
            <a:r>
              <a:rPr lang="zh-CN" altLang="en-US" sz="3600"/>
              <a:t>循环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E765F3E-60F0-4515-99DD-C5558ABD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顺序结构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3FA64D-0A5A-434D-A318-34EEFFF16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代码块与作用域</a:t>
            </a:r>
          </a:p>
          <a:p>
            <a:pPr eaLnBrk="1" hangingPunct="1"/>
            <a:r>
              <a:rPr lang="zh-CN" altLang="en-US" sz="3600"/>
              <a:t>多线程对顺序结构的影响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68701F5-8D0D-4938-BF75-6670717CC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顺序结构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9CDEDA0-08EF-40C0-925D-E89326435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分号与大括号</a:t>
            </a:r>
          </a:p>
          <a:p>
            <a:pPr eaLnBrk="1" hangingPunct="1"/>
            <a:r>
              <a:rPr lang="zh-CN" altLang="en-US" sz="3600"/>
              <a:t>代码块与作用域</a:t>
            </a:r>
          </a:p>
          <a:p>
            <a:pPr eaLnBrk="1" hangingPunct="1"/>
            <a:r>
              <a:rPr lang="zh-CN" altLang="en-US" sz="3600"/>
              <a:t>多线程对顺序结构的影响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B70992C-D0B9-49BF-936D-1FB7BF6F0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分支结构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96EBB18-FC4D-4211-B960-B413ADB62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If else</a:t>
            </a:r>
            <a:r>
              <a:rPr lang="zh-CN" altLang="en-US" sz="3600"/>
              <a:t>及嵌套配对</a:t>
            </a:r>
            <a:endParaRPr lang="en-US" altLang="zh-CN" sz="3600"/>
          </a:p>
          <a:p>
            <a:pPr eaLnBrk="1" hangingPunct="1"/>
            <a:r>
              <a:rPr lang="en-US" altLang="zh-CN" sz="3600"/>
              <a:t>switch</a:t>
            </a:r>
            <a:r>
              <a:rPr lang="zh-CN" altLang="en-US" sz="3600"/>
              <a:t>语句</a:t>
            </a:r>
          </a:p>
          <a:p>
            <a:pPr eaLnBrk="1" hangingPunct="1"/>
            <a:r>
              <a:rPr lang="zh-CN" altLang="en-US" sz="3600"/>
              <a:t>分支过多的“坏味道”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820FF32-1075-4A42-9299-25A21B35A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循环结构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8EF11BA-870B-4893-B3F6-82F2DB0B2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循环的基本结构</a:t>
            </a:r>
          </a:p>
          <a:p>
            <a:pPr eaLnBrk="1" hangingPunct="1"/>
            <a:r>
              <a:rPr lang="zh-CN" altLang="en-US" sz="3600"/>
              <a:t>循环的变种</a:t>
            </a:r>
          </a:p>
          <a:p>
            <a:pPr lvl="1" eaLnBrk="1" hangingPunct="1"/>
            <a:r>
              <a:rPr lang="en-US" altLang="zh-CN" sz="3200"/>
              <a:t>while </a:t>
            </a:r>
          </a:p>
          <a:p>
            <a:pPr lvl="1" eaLnBrk="1" hangingPunct="1"/>
            <a:r>
              <a:rPr lang="en-US" altLang="zh-CN" sz="3200"/>
              <a:t>do while</a:t>
            </a:r>
          </a:p>
          <a:p>
            <a:pPr lvl="1" eaLnBrk="1" hangingPunct="1"/>
            <a:r>
              <a:rPr lang="en-US" altLang="zh-CN" sz="3200"/>
              <a:t>for</a:t>
            </a:r>
          </a:p>
          <a:p>
            <a:pPr lvl="1" eaLnBrk="1" hangingPunct="1"/>
            <a:r>
              <a:rPr lang="en-US" altLang="zh-CN" sz="3200"/>
              <a:t>Foreach</a:t>
            </a:r>
          </a:p>
          <a:p>
            <a:pPr eaLnBrk="1" hangingPunct="1"/>
            <a:r>
              <a:rPr lang="en-US" altLang="zh-CN" sz="3600"/>
              <a:t>break</a:t>
            </a:r>
            <a:r>
              <a:rPr lang="zh-CN" altLang="en-US" sz="3600"/>
              <a:t>与</a:t>
            </a:r>
            <a:r>
              <a:rPr lang="en-US" altLang="zh-CN" sz="3600"/>
              <a:t>continue</a:t>
            </a:r>
          </a:p>
          <a:p>
            <a:pPr eaLnBrk="1" hangingPunct="1">
              <a:buFontTx/>
              <a:buNone/>
            </a:pPr>
            <a:endParaRPr lang="en-US" altLang="zh-CN" sz="3600"/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7BAD884-BBE9-4492-BDB3-A1CD99187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提要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C088336-C184-42D7-9135-3313FD2E2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Homework1</a:t>
            </a:r>
            <a:r>
              <a:rPr lang="zh-CN" altLang="en-US"/>
              <a:t>讨论</a:t>
            </a:r>
          </a:p>
          <a:p>
            <a:pPr eaLnBrk="1" hangingPunct="1"/>
            <a:r>
              <a:rPr lang="zh-CN" altLang="en-US"/>
              <a:t>类型系统</a:t>
            </a:r>
          </a:p>
          <a:p>
            <a:pPr eaLnBrk="1" hangingPunct="1"/>
            <a:r>
              <a:rPr lang="zh-CN" altLang="en-US"/>
              <a:t>运算符</a:t>
            </a:r>
          </a:p>
          <a:p>
            <a:pPr eaLnBrk="1" hangingPunct="1"/>
            <a:r>
              <a:rPr lang="zh-CN" altLang="en-US"/>
              <a:t>面向过程编程基础结构</a:t>
            </a:r>
          </a:p>
          <a:p>
            <a:pPr eaLnBrk="1" hangingPunct="1"/>
            <a:r>
              <a:rPr lang="zh-CN" altLang="en-US"/>
              <a:t>方法与代码组织</a:t>
            </a:r>
          </a:p>
          <a:p>
            <a:pPr eaLnBrk="1" hangingPunct="1"/>
            <a:r>
              <a:rPr lang="en-US" altLang="zh-CN"/>
              <a:t>Homework2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55E8DC9-0658-495F-97E4-C56EEF582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方法与</a:t>
            </a:r>
            <a:br>
              <a:rPr lang="zh-CN" altLang="en-US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代码组织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D359B15-2CE0-47B3-A0A5-7B55DD645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方法基础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88FB8CE-605C-4B59-9F5A-7C992FF27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为什么需要方法？</a:t>
            </a:r>
          </a:p>
          <a:p>
            <a:pPr lvl="1" eaLnBrk="1" hangingPunct="1"/>
            <a:r>
              <a:rPr lang="zh-CN" altLang="en-US" sz="3600"/>
              <a:t>复用</a:t>
            </a:r>
          </a:p>
          <a:p>
            <a:pPr lvl="1" eaLnBrk="1" hangingPunct="1"/>
            <a:r>
              <a:rPr lang="zh-CN" altLang="en-US" sz="3600"/>
              <a:t>管理复杂性</a:t>
            </a:r>
          </a:p>
          <a:p>
            <a:pPr eaLnBrk="1" hangingPunct="1"/>
            <a:r>
              <a:rPr lang="zh-CN" altLang="en-US" sz="4000"/>
              <a:t>为什么应该写小方法？</a:t>
            </a:r>
          </a:p>
          <a:p>
            <a:pPr lvl="1" eaLnBrk="1" hangingPunct="1"/>
            <a:r>
              <a:rPr lang="zh-CN" altLang="en-US" sz="3600"/>
              <a:t>复杂性问题</a:t>
            </a:r>
          </a:p>
          <a:p>
            <a:pPr lvl="1" eaLnBrk="1" hangingPunct="1"/>
            <a:r>
              <a:rPr lang="zh-CN" altLang="en-US" sz="3600"/>
              <a:t>效率问题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AE71E18-3285-4EF9-859B-1963024B8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方法的调用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B2BBA9-5414-43AA-8DA1-4FEDFF483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工具类与</a:t>
            </a:r>
            <a:r>
              <a:rPr lang="en-US" altLang="zh-CN" sz="4000"/>
              <a:t>static</a:t>
            </a:r>
            <a:r>
              <a:rPr lang="zh-CN" altLang="en-US" sz="4000"/>
              <a:t>方法</a:t>
            </a:r>
          </a:p>
          <a:p>
            <a:pPr eaLnBrk="1" hangingPunct="1"/>
            <a:r>
              <a:rPr lang="zh-CN" altLang="en-US" sz="4000"/>
              <a:t>对象的方法调用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02871EE-05C5-4BED-9246-178CF4E75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参数的传递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4AAC2E4-0730-4DCC-8B91-267BB9187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值传递与引用传递</a:t>
            </a:r>
          </a:p>
          <a:p>
            <a:pPr eaLnBrk="1" hangingPunct="1"/>
            <a:r>
              <a:rPr lang="zh-CN" altLang="en-US" sz="4000"/>
              <a:t>值类型与引用类型的区别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19C0BB8-F0E3-49E6-8ACA-037224B8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返回值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A1EC607-82DC-41AC-B49C-0EDDD7D2B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单点返回与多点返回</a:t>
            </a:r>
          </a:p>
          <a:p>
            <a:pPr eaLnBrk="1" hangingPunct="1"/>
            <a:r>
              <a:rPr lang="zh-CN" altLang="en-US" sz="4000"/>
              <a:t>如何返回多个值？</a:t>
            </a:r>
          </a:p>
          <a:p>
            <a:pPr lvl="1" eaLnBrk="1" hangingPunct="1"/>
            <a:r>
              <a:rPr lang="en-US" altLang="zh-CN" sz="3600"/>
              <a:t>out</a:t>
            </a:r>
          </a:p>
          <a:p>
            <a:pPr lvl="1" eaLnBrk="1" hangingPunct="1"/>
            <a:r>
              <a:rPr lang="zh-CN" altLang="en-US" sz="3600"/>
              <a:t>自定义类型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B3F1C0B-ED7D-4BD0-8577-2B7A7B725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方法签名与重载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FD67B7-9FF8-4157-8AA8-03C53546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不同的参数个数</a:t>
            </a:r>
          </a:p>
          <a:p>
            <a:pPr eaLnBrk="1" hangingPunct="1"/>
            <a:r>
              <a:rPr lang="zh-CN" altLang="en-US" sz="4000"/>
              <a:t>不同的参数类型</a:t>
            </a:r>
          </a:p>
          <a:p>
            <a:pPr eaLnBrk="1" hangingPunct="1"/>
            <a:r>
              <a:rPr lang="zh-CN" altLang="en-US" sz="4000"/>
              <a:t>不同的类型调用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6B14161-829A-4FF2-BBF6-893DF0DA5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递归方法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4120D35-AC2C-45B4-8409-FCB4F7BD6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为什么需要递归？</a:t>
            </a:r>
          </a:p>
          <a:p>
            <a:pPr eaLnBrk="1" hangingPunct="1"/>
            <a:r>
              <a:rPr lang="zh-CN" altLang="en-US" sz="4000"/>
              <a:t>调用栈</a:t>
            </a:r>
          </a:p>
          <a:p>
            <a:pPr eaLnBrk="1" hangingPunct="1"/>
            <a:r>
              <a:rPr lang="zh-CN" altLang="en-US" sz="4000"/>
              <a:t>递归与循环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305A391-66E7-404D-A28B-2B87C3739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讨论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3F5B318-B87D-47A4-A267-BA2890CA7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Homework2</a:t>
            </a:r>
            <a:r>
              <a:rPr lang="en-US" altLang="zh-CN" sz="960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71826BE-A230-4527-BA93-AD23315FA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Homework2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3826C1C-227D-40F7-A481-8938C729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阅读</a:t>
            </a:r>
            <a:r>
              <a:rPr lang="en-US" altLang="zh-CN"/>
              <a:t>《C#</a:t>
            </a:r>
            <a:r>
              <a:rPr lang="zh-CN" altLang="en-US"/>
              <a:t>本质论</a:t>
            </a:r>
            <a:r>
              <a:rPr lang="en-US" altLang="zh-CN"/>
              <a:t>》5~7</a:t>
            </a:r>
            <a:r>
              <a:rPr lang="zh-CN" altLang="en-US"/>
              <a:t>章</a:t>
            </a:r>
          </a:p>
          <a:p>
            <a:pPr eaLnBrk="1" hangingPunct="1"/>
            <a:r>
              <a:rPr lang="zh-CN" altLang="en-US"/>
              <a:t>编程题：</a:t>
            </a:r>
          </a:p>
          <a:p>
            <a:pPr eaLnBrk="1" hangingPunct="1">
              <a:buFontTx/>
              <a:buNone/>
            </a:pPr>
            <a:r>
              <a:rPr lang="zh-CN" altLang="en-US"/>
              <a:t>	仿造</a:t>
            </a:r>
            <a:r>
              <a:rPr lang="en-US" altLang="zh-CN"/>
              <a:t>.Net</a:t>
            </a:r>
            <a:r>
              <a:rPr lang="zh-CN" altLang="en-US"/>
              <a:t>中的</a:t>
            </a:r>
            <a:r>
              <a:rPr lang="en-US" altLang="zh-CN"/>
              <a:t>IPAddress</a:t>
            </a:r>
            <a:r>
              <a:rPr lang="zh-CN" altLang="en-US"/>
              <a:t>类，设计一个</a:t>
            </a:r>
            <a:r>
              <a:rPr lang="en-US" altLang="zh-CN"/>
              <a:t>MacAddress</a:t>
            </a:r>
            <a:r>
              <a:rPr lang="zh-CN" altLang="en-US"/>
              <a:t>类。提示：</a:t>
            </a:r>
          </a:p>
          <a:p>
            <a:pPr lvl="1" eaLnBrk="1" hangingPunct="1"/>
            <a:r>
              <a:rPr lang="zh-CN" altLang="en-US"/>
              <a:t>读</a:t>
            </a:r>
            <a:r>
              <a:rPr lang="en-US" altLang="zh-CN"/>
              <a:t>MSDN</a:t>
            </a:r>
            <a:r>
              <a:rPr lang="zh-CN" altLang="en-US"/>
              <a:t>熟悉</a:t>
            </a:r>
            <a:r>
              <a:rPr lang="en-US" altLang="zh-CN"/>
              <a:t>IPAddress</a:t>
            </a:r>
            <a:r>
              <a:rPr lang="zh-CN" altLang="en-US"/>
              <a:t>类</a:t>
            </a:r>
          </a:p>
          <a:p>
            <a:pPr lvl="1" eaLnBrk="1" hangingPunct="1"/>
            <a:r>
              <a:rPr lang="zh-CN" altLang="en-US"/>
              <a:t>考虑用正则表达式检查输入</a:t>
            </a:r>
          </a:p>
          <a:p>
            <a:pPr lvl="1" eaLnBrk="1" hangingPunct="1"/>
            <a:r>
              <a:rPr lang="zh-CN" altLang="en-US"/>
              <a:t>写测试用例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10793AE-21EA-4B32-9C28-4CE29EB16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Homework1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讨论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07F937-E8B6-4A1F-BA7C-AF13B0077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Homework1</a:t>
            </a:r>
            <a:r>
              <a:rPr lang="zh-CN" altLang="en-US"/>
              <a:t>关注点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E7538A-2259-4186-9357-F876F8F20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从接口开始设计，减少变化，隐藏细节</a:t>
            </a:r>
          </a:p>
          <a:p>
            <a:pPr eaLnBrk="1" hangingPunct="1"/>
            <a:r>
              <a:rPr lang="zh-CN" altLang="en-US"/>
              <a:t>从测试、用户的角度考虑问题</a:t>
            </a:r>
          </a:p>
          <a:p>
            <a:pPr eaLnBrk="1" hangingPunct="1"/>
            <a:r>
              <a:rPr lang="zh-CN" altLang="en-US"/>
              <a:t>对用户输入的隔离与预处理</a:t>
            </a:r>
          </a:p>
          <a:p>
            <a:pPr eaLnBrk="1" hangingPunct="1"/>
            <a:r>
              <a:rPr lang="zh-CN" altLang="en-US"/>
              <a:t>用户体验</a:t>
            </a:r>
          </a:p>
          <a:p>
            <a:pPr eaLnBrk="1" hangingPunct="1"/>
            <a:r>
              <a:rPr lang="zh-CN" altLang="en-US"/>
              <a:t>效率问题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16D5920-EB3D-4B99-ADEA-0872077E2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类型系统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01029A7-A4F0-4625-B118-A6FD52335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数据类型的基本理解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04C6A71-DFF0-4A36-9E21-48FCCD14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内存的解释方式</a:t>
            </a:r>
          </a:p>
          <a:p>
            <a:pPr eaLnBrk="1" hangingPunct="1"/>
            <a:r>
              <a:rPr lang="zh-CN" altLang="en-US" sz="4000"/>
              <a:t>指针与引用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20F5D8C-28F0-4FBF-A863-97BA914EF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C#</a:t>
            </a:r>
            <a:r>
              <a:rPr lang="zh-CN" altLang="en-US"/>
              <a:t>的类型系统</a:t>
            </a:r>
          </a:p>
        </p:txBody>
      </p:sp>
      <p:graphicFrame>
        <p:nvGraphicFramePr>
          <p:cNvPr id="33819" name="Group 27">
            <a:extLst>
              <a:ext uri="{FF2B5EF4-FFF2-40B4-BE49-F238E27FC236}">
                <a16:creationId xmlns:a16="http://schemas.microsoft.com/office/drawing/2014/main" id="{34DE06EE-2FA0-4372-942B-BB8EC61094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9750" cy="452596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  <a:cs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基本类型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自定义类型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值类型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整型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种，浮点数两种，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decimal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bool,char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struct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、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enum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引用类型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string,null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，数组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class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、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宋体" pitchFamily="2" charset="-122"/>
                        </a:rPr>
                        <a:t>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2CF45E-855F-4059-9C49-F57090850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注意事项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27BFD10-EC6C-4E39-B8C3-5C40FF596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C#</a:t>
            </a:r>
            <a:r>
              <a:rPr lang="zh-CN" altLang="en-US" sz="4000"/>
              <a:t>关键字与</a:t>
            </a:r>
            <a:r>
              <a:rPr lang="en-US" altLang="zh-CN" sz="4000"/>
              <a:t>System</a:t>
            </a:r>
            <a:r>
              <a:rPr lang="zh-CN" altLang="en-US" sz="4000"/>
              <a:t>命令空间</a:t>
            </a:r>
            <a:endParaRPr lang="en-US" altLang="zh-CN" sz="4000"/>
          </a:p>
          <a:p>
            <a:pPr eaLnBrk="1" hangingPunct="1"/>
            <a:r>
              <a:rPr lang="zh-CN" altLang="en-US" sz="4000"/>
              <a:t>字面量的类型推断</a:t>
            </a:r>
          </a:p>
          <a:p>
            <a:pPr eaLnBrk="1" hangingPunct="1"/>
            <a:r>
              <a:rPr lang="zh-CN" altLang="en-US" sz="4000"/>
              <a:t>浮点数的精度问题</a:t>
            </a:r>
          </a:p>
          <a:p>
            <a:pPr eaLnBrk="1" hangingPunct="1"/>
            <a:r>
              <a:rPr lang="zh-CN" altLang="en-US" sz="4000"/>
              <a:t>可变与不可变类型</a:t>
            </a:r>
            <a:endParaRPr lang="zh-CN" altLang="en-US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EDDB027-A3C1-47E9-A4DD-9965CF9C6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类型转换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79267F8-E42B-44D3-A719-87F7B77C4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隐式类型转换</a:t>
            </a:r>
          </a:p>
          <a:p>
            <a:pPr eaLnBrk="1" hangingPunct="1"/>
            <a:r>
              <a:rPr lang="zh-CN" altLang="en-US" sz="4000"/>
              <a:t>显式类型转换</a:t>
            </a:r>
          </a:p>
          <a:p>
            <a:pPr eaLnBrk="1" hangingPunct="1"/>
            <a:r>
              <a:rPr lang="en-US" altLang="zh-CN" sz="4000"/>
              <a:t>as is</a:t>
            </a:r>
            <a:r>
              <a:rPr lang="zh-CN" altLang="en-US" sz="4000"/>
              <a:t>用于类型转换</a:t>
            </a:r>
          </a:p>
          <a:p>
            <a:pPr eaLnBrk="1" hangingPunct="1"/>
            <a:r>
              <a:rPr lang="en-US" altLang="zh-CN" sz="4000"/>
              <a:t>Parse/TryParse</a:t>
            </a:r>
            <a:r>
              <a:rPr lang="zh-CN" altLang="en-US" sz="4000"/>
              <a:t>方法</a:t>
            </a:r>
          </a:p>
          <a:p>
            <a:pPr eaLnBrk="1" hangingPunct="1"/>
            <a:r>
              <a:rPr lang="en-US" altLang="zh-CN" sz="4000"/>
              <a:t>System.Convert</a:t>
            </a:r>
            <a:r>
              <a:rPr lang="zh-CN" altLang="en-US" sz="4000"/>
              <a:t>类与</a:t>
            </a:r>
            <a:r>
              <a:rPr lang="en-US" altLang="zh-CN" sz="4000"/>
              <a:t>IConvertible</a:t>
            </a:r>
            <a:r>
              <a:rPr lang="zh-CN" altLang="en-US" sz="4000"/>
              <a:t>接口</a:t>
            </a:r>
            <a:endParaRPr lang="zh-CN" altLang="en-US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389</Words>
  <Application>Microsoft Office PowerPoint</Application>
  <PresentationFormat>全屏显示(4:3)</PresentationFormat>
  <Paragraphs>115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Arial</vt:lpstr>
      <vt:lpstr>宋体</vt:lpstr>
      <vt:lpstr>微软雅黑</vt:lpstr>
      <vt:lpstr>等线</vt:lpstr>
      <vt:lpstr>默认设计模板</vt:lpstr>
      <vt:lpstr>面向过程编程</vt:lpstr>
      <vt:lpstr>提要</vt:lpstr>
      <vt:lpstr>Homework1 讨论</vt:lpstr>
      <vt:lpstr>Homework1关注点</vt:lpstr>
      <vt:lpstr>类型系统 </vt:lpstr>
      <vt:lpstr>数据类型的基本理解</vt:lpstr>
      <vt:lpstr>C#的类型系统</vt:lpstr>
      <vt:lpstr>注意事项</vt:lpstr>
      <vt:lpstr>类型转换</vt:lpstr>
      <vt:lpstr>值类型与引用类型</vt:lpstr>
      <vt:lpstr>类型系统比较</vt:lpstr>
      <vt:lpstr>运算符 </vt:lpstr>
      <vt:lpstr>运算符注意事项</vt:lpstr>
      <vt:lpstr>面向过程编程基本结构 </vt:lpstr>
      <vt:lpstr>基本结构</vt:lpstr>
      <vt:lpstr>顺序结构</vt:lpstr>
      <vt:lpstr>顺序结构</vt:lpstr>
      <vt:lpstr>分支结构</vt:lpstr>
      <vt:lpstr>循环结构</vt:lpstr>
      <vt:lpstr>方法与 代码组织 </vt:lpstr>
      <vt:lpstr>方法基础</vt:lpstr>
      <vt:lpstr>方法的调用</vt:lpstr>
      <vt:lpstr>参数的传递</vt:lpstr>
      <vt:lpstr>返回值</vt:lpstr>
      <vt:lpstr>方法签名与重载</vt:lpstr>
      <vt:lpstr>递归方法</vt:lpstr>
      <vt:lpstr>讨论 </vt:lpstr>
      <vt:lpstr>Homework2 </vt:lpstr>
      <vt:lpstr>Homework2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</dc:creator>
  <cp:lastModifiedBy>Field Yi</cp:lastModifiedBy>
  <cp:revision>110</cp:revision>
  <cp:lastPrinted>1601-01-01T00:00:00Z</cp:lastPrinted>
  <dcterms:created xsi:type="dcterms:W3CDTF">2015-05-26T00:27:32Z</dcterms:created>
  <dcterms:modified xsi:type="dcterms:W3CDTF">2019-07-06T00:58:17Z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