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9" r:id="rId5"/>
    <p:sldId id="295" r:id="rId6"/>
    <p:sldId id="296" r:id="rId7"/>
    <p:sldId id="260" r:id="rId8"/>
    <p:sldId id="259" r:id="rId9"/>
    <p:sldId id="297" r:id="rId10"/>
    <p:sldId id="298" r:id="rId11"/>
    <p:sldId id="281" r:id="rId12"/>
    <p:sldId id="299" r:id="rId13"/>
    <p:sldId id="300" r:id="rId14"/>
    <p:sldId id="301" r:id="rId15"/>
    <p:sldId id="282" r:id="rId16"/>
    <p:sldId id="283" r:id="rId17"/>
    <p:sldId id="261" r:id="rId18"/>
    <p:sldId id="303" r:id="rId19"/>
    <p:sldId id="304" r:id="rId20"/>
    <p:sldId id="305" r:id="rId21"/>
    <p:sldId id="306" r:id="rId22"/>
    <p:sldId id="302" r:id="rId23"/>
    <p:sldId id="285" r:id="rId24"/>
    <p:sldId id="307" r:id="rId25"/>
    <p:sldId id="308" r:id="rId26"/>
    <p:sldId id="309" r:id="rId27"/>
    <p:sldId id="310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491693C-1A4C-4A3C-9284-0471E2F948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517A75-A29D-4276-B74A-1D2B92AB43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4CA28-6318-4098-9CEC-F6C365202146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51F600D-D733-47F0-90A8-353A120DD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46AA083-079F-4AFF-B3D0-0E929D7AE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5AE67-1B57-4789-B431-E4CD3FA441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955B1-B0BB-42FD-8F9F-A0630A9D4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B16309-82C3-4EC0-A132-6BD21E467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786B20D4-946A-4437-B107-91732661E6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4BEFC6B9-7B46-40F4-BBD7-E3FB4CA147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0D03838E-DAA4-4341-AD6D-74EBDE68C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4C2CF7-7FC1-4E4D-90BF-ED62B375BC93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383340EE-3061-4D69-9D06-4D1BDF88CF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4ABF8964-9B37-4725-8969-E364D7B69E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349A058E-9AE6-468E-BABA-26AFE808D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E7B946-BB32-41DD-BE9D-F67D53F61B5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2E31C2-3701-41CE-A1A0-AE875252C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2D1BFD-1DF6-4B04-8331-F4BCF46F8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20C88-955F-46F2-8077-5B93585EB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2F1F-468D-4668-B816-E86DBB61AF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8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BB3EE7-4354-4615-9A51-D30BFB636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AAF32E-406F-4D8A-A16B-68F542404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1F4F39-E726-4F75-8F82-D5232C71BB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DECF9-C891-47A0-BCBC-01A36076E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52F723-DAD1-4B3C-8468-275D7A370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100778-9B7D-458C-B3A0-65A73585D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4424AB-AC77-48C4-8B02-2E923D3C1E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C4C30-2E11-4D9B-92E9-67D2B009E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12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0B63E2-0CDB-42A0-B5B3-45B42FD41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E17201-11B8-4D0C-A185-B2DAFF2E0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98B37B-5292-4CE2-B8F6-3C29DFC7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31C9-104F-410B-AF38-EF6F4A9F7A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DEDAA0-60FE-4592-8123-72949BB084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380D3D-0EC6-4AEE-9FEF-92DBD0EED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281154-FD1A-404F-9B7E-1E4717756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D34D-C736-40A9-8ABE-20DE0D3E7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0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22ACC9-086F-4DC0-B842-A8E3CDE21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345561-4642-4C73-A9D5-97FFD97F12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9FEFBF-15AA-43CD-B9F3-DC3BC0801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13561-3442-4C4E-8CB8-2AF904DC9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5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24B2B-FEE3-4C94-9D60-58A197440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F84EA-1D68-45B4-9650-5B44FA84A5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C60F7-D1DB-42DD-B3AB-3E6EDCD3D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F72DC-635A-4B74-8744-8578D3403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1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1C8808-91D9-48DD-9C46-0DCA5E2B58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85E948-D016-4B97-92CC-3FF4EA318F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189537-C151-4D75-BCF6-39C32C59C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337DF-839B-4213-BB30-A94D745F0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0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F5EEA0-A62E-4371-A6F4-690A726AD2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9517CF-0041-47F0-B431-E8C075C81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512749-D9B5-469E-8A0A-8181C1B0E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19169-FE23-465B-9DF8-E87440469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5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A3263A-A97F-4AD6-B108-263E51747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97F622-0A12-486D-A276-C2DB186CB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C7128-87A7-4505-BA79-FCDC0E0345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7E9B-55E8-44EA-B8A0-EDFB72FCA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3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BD19C-0BBB-4C80-B3E0-E79574137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B907C-D777-4273-8D09-4974E6463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A969A-4A49-4376-B62C-9CC72786B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9F2B2-6495-4A78-A78F-24A320360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8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04005-191A-47E3-B9D5-EBA8903B9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587CF-3DA3-4062-AA5B-2B564883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B0806-DA5E-447A-A5D8-611567E52F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AA71D-7D3A-4908-A36D-2B5D356F7C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3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9D694B-3848-4E7E-8E90-0F854B719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44E131-9543-4AB1-8CB6-A354671CE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B64A37-2E6A-4A9A-B9C0-86D3ABDC27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A03599-842F-42CD-BE46-76A098149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F1A34A9-5CB1-43BB-BC25-DC9D5AEE3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9C9497F-C171-4D00-8B17-D7E4AE549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35918CC-4522-4BAA-B964-C319926608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面向对象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基础结构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3108E687-F2E4-4672-B17E-D505C9B9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/>
              <a:t>C#</a:t>
            </a:r>
            <a:r>
              <a:rPr lang="zh-CN" altLang="en-US"/>
              <a:t>语言与程序设计入门（三）</a:t>
            </a:r>
          </a:p>
        </p:txBody>
      </p:sp>
      <p:sp>
        <p:nvSpPr>
          <p:cNvPr id="3076" name="副标题 1">
            <a:extLst>
              <a:ext uri="{FF2B5EF4-FFF2-40B4-BE49-F238E27FC236}">
                <a16:creationId xmlns:a16="http://schemas.microsoft.com/office/drawing/2014/main" id="{E9129702-B77C-4E85-BEF0-938782ED07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7F7C0D-F8DD-443F-93BE-F03A0A597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对象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1406DD8-D4F4-4267-A16B-16BD00FBF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如何从类到对象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2DB989A-8359-4B13-9586-3044B1C55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实例化时底层需要做什么？</a:t>
            </a:r>
            <a:endParaRPr lang="en-US" altLang="zh-CN" sz="4800"/>
          </a:p>
          <a:p>
            <a:pPr lvl="1" eaLnBrk="1" hangingPunct="1"/>
            <a:r>
              <a:rPr lang="zh-CN" altLang="en-US" sz="4400"/>
              <a:t>字段的处理</a:t>
            </a:r>
            <a:endParaRPr lang="en-US" altLang="zh-CN" sz="4400"/>
          </a:p>
          <a:p>
            <a:pPr lvl="1" eaLnBrk="1" hangingPunct="1"/>
            <a:r>
              <a:rPr lang="zh-CN" altLang="en-US" sz="4400"/>
              <a:t>方法的处理</a:t>
            </a:r>
            <a:endParaRPr lang="en-US" altLang="zh-CN" sz="4400"/>
          </a:p>
          <a:p>
            <a:pPr eaLnBrk="1" hangingPunct="1"/>
            <a:r>
              <a:rPr lang="zh-CN" altLang="en-US" sz="4800"/>
              <a:t>对象构造器</a:t>
            </a:r>
            <a:endParaRPr lang="en-US" altLang="zh-CN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7C58662-3897-492A-BFD5-1300EDABC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对象的生存期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662011-B98A-469A-9AE5-58AEA4EE9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对象的生</a:t>
            </a:r>
            <a:endParaRPr lang="en-US" altLang="zh-CN" sz="4800"/>
          </a:p>
          <a:p>
            <a:pPr eaLnBrk="1" hangingPunct="1"/>
            <a:r>
              <a:rPr lang="zh-CN" altLang="en-US" sz="4800"/>
              <a:t>对象的死</a:t>
            </a:r>
            <a:endParaRPr lang="en-US" altLang="zh-CN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4B6F59-04DD-453A-95CF-C11D249D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类与对象的辨析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BDA9681-D967-4B5F-AB00-4771285E3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生存期差异</a:t>
            </a:r>
            <a:endParaRPr lang="en-US" altLang="zh-CN" sz="4800"/>
          </a:p>
          <a:p>
            <a:pPr eaLnBrk="1" hangingPunct="1"/>
            <a:r>
              <a:rPr lang="zh-CN" altLang="en-US" sz="4800"/>
              <a:t>类不仅仅是抽象概念，也具有一定实体性</a:t>
            </a:r>
            <a:endParaRPr lang="en-US" altLang="zh-CN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CDB839-B968-4A94-9B4A-CC40C147B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字段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73DEDE2-4101-4C7A-A609-44F079615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数据成员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DFA80B2-3B81-4AAC-8D2C-4C4869A6A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实例字段：对象实例</a:t>
            </a:r>
          </a:p>
          <a:p>
            <a:pPr eaLnBrk="1" hangingPunct="1"/>
            <a:r>
              <a:rPr lang="zh-CN" altLang="en-US" sz="4800"/>
              <a:t>静态字段：全局共享</a:t>
            </a:r>
            <a:endParaRPr lang="en-US" altLang="zh-CN" sz="4800"/>
          </a:p>
          <a:p>
            <a:pPr eaLnBrk="1" hangingPunct="1"/>
            <a:r>
              <a:rPr lang="zh-CN" altLang="en-US" sz="4800"/>
              <a:t>常量：全局共享，编译时确定</a:t>
            </a:r>
            <a:endParaRPr lang="en-US" altLang="zh-CN"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7419377-3E0C-473C-BE8C-A086DC3DF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字段的存储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39585FB-B1C7-41DF-9559-B866188A2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实例字段：堆</a:t>
            </a:r>
          </a:p>
          <a:p>
            <a:pPr eaLnBrk="1" hangingPunct="1"/>
            <a:r>
              <a:rPr lang="zh-CN" altLang="en-US" sz="5400"/>
              <a:t>静态字段：全局数据区</a:t>
            </a:r>
            <a:endParaRPr lang="en-US" altLang="zh-CN" sz="5400"/>
          </a:p>
          <a:p>
            <a:pPr eaLnBrk="1" hangingPunct="1"/>
            <a:r>
              <a:rPr lang="zh-CN" altLang="en-US" sz="5400"/>
              <a:t>常量：代码区</a:t>
            </a:r>
            <a:endParaRPr lang="zh-CN" altLang="en-US" sz="4400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6BA3BF6-9AAF-4C71-B14B-B6EF567BE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字段的生存期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C33A878-98E4-40E2-8109-085011EB5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实例字段：栈销毁、</a:t>
            </a:r>
            <a:r>
              <a:rPr lang="en-US" altLang="zh-CN" sz="5400"/>
              <a:t>GC</a:t>
            </a:r>
          </a:p>
          <a:p>
            <a:pPr eaLnBrk="1" hangingPunct="1"/>
            <a:r>
              <a:rPr lang="zh-CN" altLang="en-US" sz="5400"/>
              <a:t>静态字段：类型加卸载</a:t>
            </a:r>
            <a:endParaRPr lang="en-US" altLang="zh-CN" sz="5400"/>
          </a:p>
          <a:p>
            <a:pPr eaLnBrk="1" hangingPunct="1"/>
            <a:r>
              <a:rPr lang="zh-CN" altLang="en-US" sz="5400"/>
              <a:t>常量：内联存储</a:t>
            </a:r>
            <a:endParaRPr lang="zh-CN" altLang="en-US" sz="4400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0F67329-9945-4886-8467-F9A7BC3A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字段的初始化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3CF4D16-F943-4B67-8556-1861587D3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内联初始化</a:t>
            </a:r>
            <a:endParaRPr lang="en-US" altLang="zh-CN" sz="5400"/>
          </a:p>
          <a:p>
            <a:pPr eaLnBrk="1" hangingPunct="1"/>
            <a:r>
              <a:rPr lang="zh-CN" altLang="en-US" sz="5400"/>
              <a:t>构造器初始化</a:t>
            </a:r>
            <a:endParaRPr lang="en-US" altLang="zh-CN" sz="5400"/>
          </a:p>
          <a:p>
            <a:pPr eaLnBrk="1" hangingPunct="1"/>
            <a:r>
              <a:rPr lang="zh-CN" altLang="en-US" sz="5400"/>
              <a:t>默认初始化</a:t>
            </a:r>
            <a:endParaRPr lang="en-US" altLang="zh-CN"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85904A-F234-4092-B291-948A1A9F2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字段的访问规则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ADB6A3A-1C49-4206-8EB2-0E943CA6F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DDF0EB-92AA-43E1-B5E7-6E84A5142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提要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4F15F84-52B7-46D9-8D38-65835D780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Homework2</a:t>
            </a:r>
            <a:r>
              <a:rPr lang="zh-CN" altLang="en-US"/>
              <a:t>讨论</a:t>
            </a:r>
          </a:p>
          <a:p>
            <a:pPr eaLnBrk="1" hangingPunct="1"/>
            <a:r>
              <a:rPr lang="zh-CN" altLang="en-US"/>
              <a:t>类</a:t>
            </a:r>
            <a:endParaRPr lang="en-US" altLang="zh-CN"/>
          </a:p>
          <a:p>
            <a:pPr eaLnBrk="1" hangingPunct="1"/>
            <a:r>
              <a:rPr lang="zh-CN" altLang="en-US"/>
              <a:t>对象</a:t>
            </a:r>
            <a:endParaRPr lang="en-US" altLang="zh-CN"/>
          </a:p>
          <a:p>
            <a:pPr eaLnBrk="1" hangingPunct="1"/>
            <a:r>
              <a:rPr lang="zh-CN" altLang="en-US"/>
              <a:t>字段</a:t>
            </a:r>
            <a:endParaRPr lang="en-US" altLang="zh-CN"/>
          </a:p>
          <a:p>
            <a:pPr eaLnBrk="1" hangingPunct="1"/>
            <a:r>
              <a:rPr lang="zh-CN" altLang="en-US"/>
              <a:t>方法</a:t>
            </a:r>
            <a:endParaRPr lang="en-US" altLang="zh-CN"/>
          </a:p>
          <a:p>
            <a:pPr eaLnBrk="1" hangingPunct="1"/>
            <a:r>
              <a:rPr lang="en-US" altLang="zh-CN"/>
              <a:t>Homework3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C0CE17B-0597-4A46-864C-08BB188ED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常量</a:t>
            </a:r>
            <a:r>
              <a:rPr lang="en-US" altLang="zh-CN" sz="6000"/>
              <a:t>vs</a:t>
            </a:r>
            <a:r>
              <a:rPr lang="zh-CN" altLang="en-US" sz="6000"/>
              <a:t>只读字段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04C8A16-B5DA-4DC4-9261-51E546DC6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编译时 </a:t>
            </a:r>
            <a:r>
              <a:rPr lang="en-US" altLang="zh-CN" sz="4400"/>
              <a:t>vs </a:t>
            </a:r>
            <a:r>
              <a:rPr lang="zh-CN" altLang="en-US" sz="4400"/>
              <a:t>运行时</a:t>
            </a:r>
            <a:endParaRPr lang="en-US" altLang="zh-CN" sz="4400"/>
          </a:p>
          <a:p>
            <a:pPr eaLnBrk="1" hangingPunct="1"/>
            <a:r>
              <a:rPr lang="zh-CN" altLang="en-US" sz="4400"/>
              <a:t>只能为静态</a:t>
            </a:r>
            <a:r>
              <a:rPr lang="en-US" altLang="zh-CN" sz="4400"/>
              <a:t>vs</a:t>
            </a:r>
            <a:r>
              <a:rPr lang="zh-CN" altLang="en-US" sz="4400"/>
              <a:t>静态实例均可</a:t>
            </a:r>
            <a:endParaRPr lang="en-US" altLang="zh-CN" sz="4400"/>
          </a:p>
          <a:p>
            <a:pPr eaLnBrk="1" hangingPunct="1"/>
            <a:r>
              <a:rPr lang="zh-CN" altLang="en-US" sz="4400"/>
              <a:t>有类型限制</a:t>
            </a:r>
            <a:r>
              <a:rPr lang="en-US" altLang="zh-CN" sz="4400"/>
              <a:t>vs</a:t>
            </a:r>
            <a:r>
              <a:rPr lang="zh-CN" altLang="en-US" sz="4400"/>
              <a:t>无类型限制</a:t>
            </a:r>
            <a:endParaRPr lang="en-US" altLang="zh-CN" sz="4400"/>
          </a:p>
          <a:p>
            <a:pPr eaLnBrk="1" hangingPunct="1"/>
            <a:r>
              <a:rPr lang="zh-CN" altLang="en-US" sz="4400"/>
              <a:t>有版本问题</a:t>
            </a:r>
            <a:r>
              <a:rPr lang="en-US" altLang="zh-CN" sz="4400"/>
              <a:t>vs</a:t>
            </a:r>
            <a:r>
              <a:rPr lang="zh-CN" altLang="en-US" sz="4400"/>
              <a:t>无版本问题</a:t>
            </a:r>
            <a:endParaRPr lang="en-US" altLang="zh-CN" sz="4400"/>
          </a:p>
          <a:p>
            <a:pPr eaLnBrk="1" hangingPunct="1"/>
            <a:r>
              <a:rPr lang="zh-CN" altLang="en-US" sz="4400"/>
              <a:t>永远不变</a:t>
            </a:r>
            <a:r>
              <a:rPr lang="en-US" altLang="zh-CN" sz="4400"/>
              <a:t>vs</a:t>
            </a:r>
            <a:r>
              <a:rPr lang="zh-CN" altLang="en-US" sz="4400"/>
              <a:t>暂时不变</a:t>
            </a:r>
            <a:endParaRPr lang="en-US" altLang="zh-CN"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73F6664-8DBF-418F-AA5C-0684D4642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字段的内存布局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4D4A749-9F83-43E0-8508-C7DA32968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C#</a:t>
            </a:r>
            <a:r>
              <a:rPr lang="zh-CN" altLang="en-US" sz="4800"/>
              <a:t>支持三种内存布局</a:t>
            </a:r>
            <a:endParaRPr lang="en-US" altLang="zh-CN" sz="4800"/>
          </a:p>
          <a:p>
            <a:pPr lvl="1" eaLnBrk="1" hangingPunct="1"/>
            <a:r>
              <a:rPr lang="en-US" altLang="zh-CN" sz="4000"/>
              <a:t>Auto</a:t>
            </a:r>
          </a:p>
          <a:p>
            <a:pPr lvl="1" eaLnBrk="1" hangingPunct="1"/>
            <a:r>
              <a:rPr lang="en-US" altLang="zh-CN" sz="4000"/>
              <a:t>Sequence</a:t>
            </a:r>
          </a:p>
          <a:p>
            <a:pPr lvl="1" eaLnBrk="1" hangingPunct="1"/>
            <a:r>
              <a:rPr lang="en-US" altLang="zh-CN" sz="4000"/>
              <a:t>Explicit</a:t>
            </a:r>
          </a:p>
          <a:p>
            <a:pPr eaLnBrk="1" hangingPunct="1"/>
            <a:r>
              <a:rPr lang="zh-CN" altLang="en-US" sz="4800"/>
              <a:t>对齐与填充</a:t>
            </a:r>
            <a:endParaRPr lang="en-US" altLang="zh-CN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D7EA613-9E9A-415F-B459-0732B2C34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F9F6B5C-628B-4810-A16A-8455C0E38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方法的种类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6B09B5C-96FE-4D8B-A70B-F4C5D0DD4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实例方法：对象行为</a:t>
            </a:r>
            <a:endParaRPr lang="en-US" altLang="zh-CN" sz="4800"/>
          </a:p>
          <a:p>
            <a:pPr eaLnBrk="1" hangingPunct="1"/>
            <a:r>
              <a:rPr lang="zh-CN" altLang="en-US" sz="4800"/>
              <a:t>虚方法：对象多态行为</a:t>
            </a:r>
            <a:endParaRPr lang="en-US" altLang="zh-CN" sz="4800"/>
          </a:p>
          <a:p>
            <a:pPr eaLnBrk="1" hangingPunct="1"/>
            <a:r>
              <a:rPr lang="zh-CN" altLang="en-US" sz="4800"/>
              <a:t>静态方法：类型行为</a:t>
            </a:r>
            <a:endParaRPr lang="en-US" altLang="zh-CN"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090EAB2-7804-460A-A922-862C90468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方法的签名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1F0985E-CB3C-42EA-8EDE-EEAE07810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函数名</a:t>
            </a:r>
            <a:endParaRPr lang="en-US" altLang="zh-CN" sz="4800"/>
          </a:p>
          <a:p>
            <a:pPr eaLnBrk="1" hangingPunct="1"/>
            <a:r>
              <a:rPr lang="zh-CN" altLang="en-US" sz="4800"/>
              <a:t>参数列表</a:t>
            </a:r>
            <a:endParaRPr lang="en-US" altLang="zh-CN"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1455823-A584-4424-9C44-192370EFB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方法的修饰符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8EFFA82-60FA-4E0A-A603-47234DE50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保护级别</a:t>
            </a:r>
            <a:endParaRPr lang="en-US" altLang="zh-CN" sz="4800"/>
          </a:p>
          <a:p>
            <a:pPr eaLnBrk="1" hangingPunct="1"/>
            <a:r>
              <a:rPr lang="zh-CN" altLang="en-US" sz="4800"/>
              <a:t>静态</a:t>
            </a:r>
            <a:endParaRPr lang="en-US" altLang="zh-CN" sz="4800"/>
          </a:p>
          <a:p>
            <a:pPr eaLnBrk="1" hangingPunct="1"/>
            <a:r>
              <a:rPr lang="zh-CN" altLang="en-US" sz="4800"/>
              <a:t>虚函数</a:t>
            </a:r>
            <a:endParaRPr lang="en-US" altLang="zh-CN"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ECBF57F-FA20-48C0-9D77-E4FC8BA7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面向对象的方法封装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F3870E5-E7E7-44E3-B229-85E297913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任何方法经</a:t>
            </a:r>
            <a:r>
              <a:rPr lang="en-US" altLang="zh-CN" sz="4800"/>
              <a:t>JIT</a:t>
            </a:r>
            <a:r>
              <a:rPr lang="zh-CN" altLang="en-US" sz="4800"/>
              <a:t>编译后都是全局函数</a:t>
            </a:r>
            <a:endParaRPr lang="en-US" altLang="zh-CN" sz="4800"/>
          </a:p>
          <a:p>
            <a:pPr eaLnBrk="1" hangingPunct="1"/>
            <a:r>
              <a:rPr lang="zh-CN" altLang="en-US" sz="4800"/>
              <a:t>实例函数有一个隐含的</a:t>
            </a:r>
            <a:r>
              <a:rPr lang="en-US" altLang="zh-CN" sz="4800"/>
              <a:t>this</a:t>
            </a:r>
            <a:r>
              <a:rPr lang="zh-CN" altLang="en-US" sz="4800"/>
              <a:t>参数</a:t>
            </a:r>
            <a:endParaRPr lang="en-US" altLang="zh-CN" sz="4800"/>
          </a:p>
          <a:p>
            <a:pPr eaLnBrk="1" hangingPunct="1"/>
            <a:r>
              <a:rPr lang="zh-CN" altLang="en-US" sz="4800"/>
              <a:t>全局函数只有一份代码，不随对象拷贝</a:t>
            </a:r>
            <a:endParaRPr lang="en-US" altLang="zh-CN"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44DD42-4B32-4E0B-B2CC-6F9BF51A1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静态方法</a:t>
            </a:r>
            <a:r>
              <a:rPr lang="en-US" altLang="zh-CN" sz="6000"/>
              <a:t>vs</a:t>
            </a:r>
            <a:r>
              <a:rPr lang="zh-CN" altLang="en-US" sz="6000"/>
              <a:t>实例方法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11E81D-D198-4E66-8CB6-EAE068685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通过类型访问</a:t>
            </a:r>
            <a:r>
              <a:rPr lang="en-US" altLang="zh-CN" sz="4400"/>
              <a:t>vs</a:t>
            </a:r>
            <a:r>
              <a:rPr lang="zh-CN" altLang="en-US" sz="4400"/>
              <a:t>通过实例访问</a:t>
            </a:r>
            <a:endParaRPr lang="en-US" altLang="zh-CN" sz="4400"/>
          </a:p>
          <a:p>
            <a:pPr eaLnBrk="1" hangingPunct="1"/>
            <a:r>
              <a:rPr lang="zh-CN" altLang="en-US" sz="4400"/>
              <a:t>只能访问类型字段</a:t>
            </a:r>
            <a:r>
              <a:rPr lang="en-US" altLang="zh-CN" sz="4400"/>
              <a:t>vs</a:t>
            </a:r>
            <a:r>
              <a:rPr lang="zh-CN" altLang="en-US" sz="4400"/>
              <a:t>均可访问</a:t>
            </a:r>
            <a:endParaRPr lang="en-US" altLang="zh-CN" sz="4400"/>
          </a:p>
          <a:p>
            <a:pPr eaLnBrk="1" hangingPunct="1"/>
            <a:r>
              <a:rPr lang="zh-CN" altLang="en-US" sz="4400"/>
              <a:t>性能差异？？</a:t>
            </a:r>
            <a:endParaRPr lang="en-US" altLang="zh-CN"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D94DC5-7EC9-4305-A94C-5F20D63F8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讨论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C3FA897-DB8C-4DFF-A1AD-201A58AFF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Homework3</a:t>
            </a:r>
            <a:r>
              <a:rPr lang="en-US" altLang="zh-CN" sz="96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807EDB-96C6-4BF8-8913-77868A38D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Homework2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讨论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DDFDDBE-6B41-4388-A5BD-386E9E586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Homework3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A338CAB-F6F5-4845-8664-C5F406ABE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阅读</a:t>
            </a:r>
            <a:r>
              <a:rPr lang="en-US" altLang="zh-CN" dirty="0"/>
              <a:t>《C#</a:t>
            </a:r>
            <a:r>
              <a:rPr lang="zh-CN" altLang="en-US" dirty="0"/>
              <a:t>本质论</a:t>
            </a:r>
            <a:r>
              <a:rPr lang="en-US" altLang="zh-CN" dirty="0"/>
              <a:t>》8~9</a:t>
            </a:r>
            <a:r>
              <a:rPr lang="zh-CN" altLang="en-US" dirty="0"/>
              <a:t>章，并复习</a:t>
            </a:r>
            <a:r>
              <a:rPr lang="en-US" altLang="zh-CN" dirty="0"/>
              <a:t>1~7</a:t>
            </a:r>
            <a:r>
              <a:rPr lang="zh-CN" altLang="en-US" dirty="0"/>
              <a:t>章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思考：面向对象与面向过程的根本差异？</a:t>
            </a:r>
          </a:p>
          <a:p>
            <a:pPr eaLnBrk="1" hangingPunct="1">
              <a:defRPr/>
            </a:pPr>
            <a:r>
              <a:rPr lang="zh-CN" altLang="en-US" dirty="0"/>
              <a:t>编程题：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设计一个程序，</a:t>
            </a:r>
            <a:r>
              <a:rPr lang="zh-CN" altLang="zh-CN" dirty="0"/>
              <a:t>它针对长方形和正方形有如下功能</a:t>
            </a:r>
            <a:r>
              <a:rPr lang="zh-CN" altLang="en-US" dirty="0"/>
              <a:t>（不要求可视化）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求面积；</a:t>
            </a:r>
            <a:r>
              <a:rPr lang="en-US" altLang="zh-CN" dirty="0">
                <a:sym typeface="Wingdings" panose="05000000000000000000" pitchFamily="2" charset="2"/>
              </a:rPr>
              <a:t>(2)</a:t>
            </a:r>
            <a:r>
              <a:rPr lang="en-US" altLang="zh-CN" dirty="0"/>
              <a:t> </a:t>
            </a:r>
            <a:r>
              <a:rPr lang="zh-CN" altLang="zh-CN" dirty="0"/>
              <a:t>在两个方向上按一定倍数放大缩小</a:t>
            </a:r>
            <a:r>
              <a:rPr lang="zh-CN" altLang="en-US" dirty="0">
                <a:sym typeface="Wingdings" panose="05000000000000000000" pitchFamily="2" charset="2"/>
              </a:rPr>
              <a:t>。注意考虑代码的复用性并写单元测试。</a:t>
            </a:r>
            <a:endParaRPr lang="zh-CN" altLang="en-US" dirty="0"/>
          </a:p>
          <a:p>
            <a:pPr eaLnBrk="1" hangingPunct="1">
              <a:buFontTx/>
              <a:buNone/>
              <a:defRPr/>
            </a:pPr>
            <a:endParaRPr lang="zh-CN" altLang="en-US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6A6DAD-3AB4-4A7D-9C26-A472C8A47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/>
              <a:t>Homework2</a:t>
            </a:r>
            <a:r>
              <a:rPr lang="zh-CN" altLang="en-US" sz="6000"/>
              <a:t>关注点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5CEF418-C3F9-4EE7-998E-B96A77063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如何学习已有的类库：</a:t>
            </a:r>
            <a:r>
              <a:rPr lang="en-US" altLang="zh-CN"/>
              <a:t>MSDN</a:t>
            </a:r>
            <a:r>
              <a:rPr lang="zh-CN" altLang="en-US"/>
              <a:t>，反编译工具</a:t>
            </a:r>
            <a:endParaRPr lang="en-US" altLang="zh-CN"/>
          </a:p>
          <a:p>
            <a:pPr eaLnBrk="1" hangingPunct="1"/>
            <a:r>
              <a:rPr lang="en-US" altLang="zh-CN"/>
              <a:t>Parse</a:t>
            </a:r>
            <a:r>
              <a:rPr lang="zh-CN" altLang="en-US"/>
              <a:t>与</a:t>
            </a:r>
            <a:r>
              <a:rPr lang="en-US" altLang="zh-CN"/>
              <a:t>TryPares</a:t>
            </a:r>
            <a:r>
              <a:rPr lang="zh-CN" altLang="en-US"/>
              <a:t>模式</a:t>
            </a:r>
            <a:endParaRPr lang="en-US" altLang="zh-CN"/>
          </a:p>
          <a:p>
            <a:pPr eaLnBrk="1" hangingPunct="1"/>
            <a:r>
              <a:rPr lang="zh-CN" altLang="en-US"/>
              <a:t>覆写</a:t>
            </a:r>
            <a:r>
              <a:rPr lang="en-US" altLang="zh-CN"/>
              <a:t>override</a:t>
            </a:r>
          </a:p>
          <a:p>
            <a:pPr eaLnBrk="1" hangingPunct="1"/>
            <a:r>
              <a:rPr lang="zh-CN" altLang="en-US"/>
              <a:t>封装</a:t>
            </a:r>
            <a:endParaRPr lang="en-US" altLang="zh-CN"/>
          </a:p>
          <a:p>
            <a:pPr eaLnBrk="1" hangingPunct="1"/>
            <a:r>
              <a:rPr lang="zh-CN" altLang="en-US"/>
              <a:t>只读字段 </a:t>
            </a:r>
            <a:r>
              <a:rPr lang="en-US" altLang="zh-CN"/>
              <a:t>readonly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65412E-BBDC-40B8-A2B5-A841F852B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面向对象基础结构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ECAC327-7CAD-430C-996D-18860A1B1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类：模板模具，抽象</a:t>
            </a:r>
            <a:endParaRPr lang="en-US" altLang="zh-CN" sz="5400"/>
          </a:p>
          <a:p>
            <a:pPr eaLnBrk="1" hangingPunct="1"/>
            <a:r>
              <a:rPr lang="zh-CN" altLang="en-US" sz="5400"/>
              <a:t>对象：实例化</a:t>
            </a:r>
            <a:endParaRPr lang="en-US" altLang="zh-CN" sz="5400"/>
          </a:p>
          <a:p>
            <a:pPr eaLnBrk="1" hangingPunct="1"/>
            <a:r>
              <a:rPr lang="zh-CN" altLang="en-US" sz="5400"/>
              <a:t>字段：数据</a:t>
            </a:r>
            <a:endParaRPr lang="en-US" altLang="zh-CN" sz="5400"/>
          </a:p>
          <a:p>
            <a:pPr eaLnBrk="1" hangingPunct="1"/>
            <a:r>
              <a:rPr lang="zh-CN" altLang="en-US" sz="5400"/>
              <a:t>方法：行为</a:t>
            </a:r>
            <a:endParaRPr lang="en-US" altLang="zh-CN"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3B00A7-8C85-4EE9-9DFE-051D4E390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理解面向对象的视角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1858E4-9ED4-4BC6-949D-542BCFB38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抽象视角：如何抽象外部世界</a:t>
            </a:r>
            <a:endParaRPr lang="en-US" altLang="zh-CN" sz="4400"/>
          </a:p>
          <a:p>
            <a:pPr eaLnBrk="1" hangingPunct="1"/>
            <a:r>
              <a:rPr lang="zh-CN" altLang="en-US" sz="4400"/>
              <a:t>机器视角：如何翻译到面向过程？内存模型如何？</a:t>
            </a:r>
            <a:endParaRPr lang="en-US" altLang="zh-CN" sz="4400"/>
          </a:p>
          <a:p>
            <a:pPr eaLnBrk="1" hangingPunct="1"/>
            <a:r>
              <a:rPr lang="zh-CN" altLang="en-US" sz="4400"/>
              <a:t>编译时</a:t>
            </a:r>
            <a:r>
              <a:rPr lang="en-US" altLang="zh-CN" sz="4400"/>
              <a:t>vs</a:t>
            </a:r>
            <a:r>
              <a:rPr lang="zh-CN" altLang="en-US" sz="4400"/>
              <a:t>运行时</a:t>
            </a:r>
            <a:endParaRPr lang="en-US" altLang="zh-CN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B44198-6A2A-47FF-8EF0-601FE9047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类</a:t>
            </a:r>
            <a:endParaRPr lang="zh-CN" altLang="en-US"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DD8441F-813F-4ABC-B383-F3B8A106F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静态类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05E0DA-A63F-4171-A4ED-8D485F4CA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不能实例化</a:t>
            </a:r>
            <a:endParaRPr lang="en-US" altLang="zh-CN" sz="4800"/>
          </a:p>
          <a:p>
            <a:pPr eaLnBrk="1" hangingPunct="1"/>
            <a:r>
              <a:rPr lang="zh-CN" altLang="en-US" sz="4800"/>
              <a:t>所有的字段方法都是静态的</a:t>
            </a:r>
            <a:endParaRPr lang="en-US" altLang="zh-CN" sz="4800"/>
          </a:p>
          <a:p>
            <a:pPr eaLnBrk="1" hangingPunct="1"/>
            <a:r>
              <a:rPr lang="zh-CN" altLang="en-US" sz="4800"/>
              <a:t>存在的意义？</a:t>
            </a:r>
            <a:endParaRPr lang="en-US" altLang="zh-CN" sz="4800"/>
          </a:p>
          <a:p>
            <a:pPr eaLnBrk="1" hangingPunct="1"/>
            <a:endParaRPr lang="zh-CN" alt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EDC90A2-0C02-44B9-B400-7D01557BF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类的生存期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837E6F-0766-4502-9601-22D85616C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AppDomain</a:t>
            </a:r>
            <a:r>
              <a:rPr lang="zh-CN" altLang="en-US" sz="5400"/>
              <a:t>的加载卸载</a:t>
            </a:r>
            <a:endParaRPr lang="en-US" altLang="zh-CN" sz="5400"/>
          </a:p>
          <a:p>
            <a:pPr eaLnBrk="1" hangingPunct="1"/>
            <a:r>
              <a:rPr lang="zh-CN" altLang="en-US" sz="5400"/>
              <a:t>类的初始化问题</a:t>
            </a:r>
            <a:endParaRPr lang="en-US" altLang="zh-CN" sz="5400"/>
          </a:p>
          <a:p>
            <a:pPr eaLnBrk="1" hangingPunct="1"/>
            <a:r>
              <a:rPr lang="zh-CN" altLang="en-US" sz="5400"/>
              <a:t>类构造器</a:t>
            </a:r>
            <a:endParaRPr lang="en-US" altLang="zh-CN" sz="5400"/>
          </a:p>
          <a:p>
            <a:pPr eaLnBrk="1" hangingPunct="1"/>
            <a:r>
              <a:rPr lang="en-US" altLang="zh-CN" sz="5400"/>
              <a:t>Type</a:t>
            </a:r>
            <a:r>
              <a:rPr lang="zh-CN" altLang="en-US" sz="5400"/>
              <a:t>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468</Words>
  <Application>Microsoft Office PowerPoint</Application>
  <PresentationFormat>全屏显示(4:3)</PresentationFormat>
  <Paragraphs>106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宋体</vt:lpstr>
      <vt:lpstr>微软雅黑</vt:lpstr>
      <vt:lpstr>Calibri</vt:lpstr>
      <vt:lpstr>Wingdings</vt:lpstr>
      <vt:lpstr>默认设计模板</vt:lpstr>
      <vt:lpstr>面向对象 基础结构</vt:lpstr>
      <vt:lpstr>提要</vt:lpstr>
      <vt:lpstr>Homework2 讨论</vt:lpstr>
      <vt:lpstr>Homework2关注点</vt:lpstr>
      <vt:lpstr>面向对象基础结构</vt:lpstr>
      <vt:lpstr>理解面向对象的视角</vt:lpstr>
      <vt:lpstr>类</vt:lpstr>
      <vt:lpstr>静态类</vt:lpstr>
      <vt:lpstr>类的生存期</vt:lpstr>
      <vt:lpstr>对象</vt:lpstr>
      <vt:lpstr>如何从类到对象</vt:lpstr>
      <vt:lpstr>对象的生存期</vt:lpstr>
      <vt:lpstr>类与对象的辨析</vt:lpstr>
      <vt:lpstr>字段</vt:lpstr>
      <vt:lpstr>数据成员</vt:lpstr>
      <vt:lpstr>字段的存储</vt:lpstr>
      <vt:lpstr>字段的生存期</vt:lpstr>
      <vt:lpstr>字段的初始化</vt:lpstr>
      <vt:lpstr>字段的访问规则</vt:lpstr>
      <vt:lpstr>常量vs只读字段</vt:lpstr>
      <vt:lpstr>字段的内存布局</vt:lpstr>
      <vt:lpstr>方法</vt:lpstr>
      <vt:lpstr>方法的种类</vt:lpstr>
      <vt:lpstr>方法的签名</vt:lpstr>
      <vt:lpstr>方法的修饰符</vt:lpstr>
      <vt:lpstr>面向对象的方法封装</vt:lpstr>
      <vt:lpstr>静态方法vs实例方法</vt:lpstr>
      <vt:lpstr>讨论 </vt:lpstr>
      <vt:lpstr>Homework3 </vt:lpstr>
      <vt:lpstr>Homework3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</dc:creator>
  <cp:lastModifiedBy>Field Yi</cp:lastModifiedBy>
  <cp:revision>194</cp:revision>
  <cp:lastPrinted>1601-01-01T00:00:00Z</cp:lastPrinted>
  <dcterms:created xsi:type="dcterms:W3CDTF">2015-05-26T00:27:32Z</dcterms:created>
  <dcterms:modified xsi:type="dcterms:W3CDTF">2019-07-06T00:58:39Z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