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9" r:id="rId5"/>
    <p:sldId id="295" r:id="rId6"/>
    <p:sldId id="260" r:id="rId7"/>
    <p:sldId id="259" r:id="rId8"/>
    <p:sldId id="297" r:id="rId9"/>
    <p:sldId id="311" r:id="rId10"/>
    <p:sldId id="312" r:id="rId11"/>
    <p:sldId id="313" r:id="rId12"/>
    <p:sldId id="314" r:id="rId13"/>
    <p:sldId id="315" r:id="rId14"/>
    <p:sldId id="316" r:id="rId15"/>
    <p:sldId id="298" r:id="rId16"/>
    <p:sldId id="317" r:id="rId17"/>
    <p:sldId id="281" r:id="rId18"/>
    <p:sldId id="322" r:id="rId19"/>
    <p:sldId id="318" r:id="rId20"/>
    <p:sldId id="321" r:id="rId21"/>
    <p:sldId id="301" r:id="rId22"/>
    <p:sldId id="282" r:id="rId23"/>
    <p:sldId id="319" r:id="rId24"/>
    <p:sldId id="320" r:id="rId25"/>
    <p:sldId id="323" r:id="rId26"/>
    <p:sldId id="271" r:id="rId27"/>
    <p:sldId id="272" r:id="rId28"/>
    <p:sldId id="273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1D4D2BC-BB33-4BDB-AED9-D63870CF8B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47D36D-80F6-4838-87B1-B720439DDA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E637E8-E0F1-486E-ABAD-341947D479FD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12E9182-8A9B-46D0-B823-1F76669B1C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ED0478C-5C4F-4C85-A657-8F43B89DD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D2B595-137A-4025-BC4B-8B74CC55F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D4D39-CD55-4ED6-BEED-BF98AABAE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872581-BDE9-458F-A223-D79CBD5F76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530799D9-E25D-4C4F-A6FC-97C820CED6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60C6452A-23E4-43D8-AB42-FD42BFAE5A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B1291737-E43C-4891-8C71-B137703F2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BF03E9-82B0-4BEB-9258-0F1786095D40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9472B0-C616-49D8-A995-39349F682B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DE799D-62A8-41C0-AF8F-8A6CD6C0AE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8DBAF3-54CD-4C44-8519-F5920F261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27985-F3A6-43C2-9877-1E9B852F55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13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F4A8D9-3610-42D5-8250-BF8483D88D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A371D2-820B-4AAD-8C19-E7D7B98272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81984F-C8E9-4DEB-A283-E25E6A8C1E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90E93-7A46-4B67-8B69-A1AECA9759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68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F22BF2-C6F3-48E4-9762-1BB5FD4CBF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D458FC-8BF5-4C76-B3E2-9260CEBF99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5DA43B-F285-4468-BE97-E2310A9663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9FDCF-951C-408D-8C62-143777F805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74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A93223-E38E-4C39-AA8F-7F2E9022F2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350A16-AF20-45B8-BFFF-C498F8722E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827BCF-16D5-4643-AF0E-5F9DD14807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8EA2B-8257-495B-A264-50415C5D1A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60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3CC4D2-6660-4943-98BF-9034FDBB36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E3F082-4865-4C3C-BDDA-478AE9ABF3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009AFC-41B5-4121-8C80-AC94E60336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A922C-B5A3-4ABC-801E-FAE47571D2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27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037327-A1EC-4113-ADA1-F107223621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5506BE-3702-433F-8C6B-B65893671D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D072D2-BBF1-423D-AED6-6EDF1239F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59C62-F8D1-49F4-A80C-5ADDBE7F46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58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EC237-50D1-4EA4-A606-B49758AE0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5E331-3E72-4E5C-B0C6-0B8FBE321E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DAC0F-01A8-477C-BE60-54391010DD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7EFFA-C700-43B0-ACD5-F56A5491AD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08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C4DBE3-B979-43F0-BCE7-F376C302F6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37278F8-1BCE-4F16-B885-402040D835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56C02DE-8BF8-4813-B437-8BADED0B3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60580-03CE-4EF0-B765-AB9774E469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84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685E751-CFF4-4778-934D-E69B3C4F25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5673329-08DB-4AD2-8E82-E548181394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C8757A-BDC5-4D1D-81F5-F332172C4A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695FEC-3A15-450E-8205-ED90D64184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01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B09876A-5FA4-4D25-9591-0FAA184F8B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6F2862-33AA-499A-9536-2A1FBB4A95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6DE5F08-7803-48B7-B95D-B93C9EA16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95F16-27C5-4F93-A9A0-9C94B191BA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50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A9CDC-5161-4C42-8141-CE5D1E568A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8DC16-3B15-4E6E-B58E-23F2DD831D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4A7D91-9778-4D4F-8379-00999487A4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91919-6052-4C26-84D4-BF3E912222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0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50C85-CECC-4577-A241-27900CFD04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57ECE-7B3C-47FC-8DAA-7B4F72BAC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9936C-7014-49AF-B530-12D504E4F0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284959-416E-4A4D-85A4-5C37B8C7A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9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D62A7D6-720E-40C3-8E02-166202A7C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CA3B958-E2BC-4081-9575-D6484CA21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9B3A06-D2D1-4210-8E69-925E8185746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139975-B838-4711-B841-56316A48B3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C2F0F1F-AB04-4CB4-B043-E052C93A41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微软雅黑" panose="020B0503020204020204" pitchFamily="34" charset="-122"/>
              </a:defRPr>
            </a:lvl1pPr>
          </a:lstStyle>
          <a:p>
            <a:fld id="{25EEBE9B-2727-4A71-B1C6-09B98BCE01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C2D49A2-7A5D-4A8E-B730-7F2B7684DF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面向对象</a:t>
            </a:r>
            <a:br>
              <a:rPr lang="en-US" altLang="zh-CN" sz="9600">
                <a:solidFill>
                  <a:schemeClr val="accent2"/>
                </a:solidFill>
              </a:rPr>
            </a:br>
            <a:r>
              <a:rPr lang="zh-CN" altLang="en-US" sz="9600">
                <a:solidFill>
                  <a:schemeClr val="accent2"/>
                </a:solidFill>
              </a:rPr>
              <a:t>核心概念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3A3CF41-2464-43F9-A265-E7DF8863B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5562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3200">
                <a:ea typeface="微软雅黑" panose="020B0503020204020204" pitchFamily="34" charset="-122"/>
              </a:rPr>
              <a:t>C#</a:t>
            </a:r>
            <a:r>
              <a:rPr lang="zh-CN" altLang="en-US" sz="3200">
                <a:ea typeface="微软雅黑" panose="020B0503020204020204" pitchFamily="34" charset="-122"/>
              </a:rPr>
              <a:t>语言与程序设计入门（四）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7E56147E-5244-47E4-B692-123610A81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6829C17-FAAE-4B3F-95AB-6AC3612A1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6000"/>
              <a:t>CRC</a:t>
            </a:r>
            <a:r>
              <a:rPr lang="zh-CN" altLang="en-US" sz="6000"/>
              <a:t>建模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9F5063B-7BB2-4309-9836-4708958CF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5000"/>
              <a:t>属性</a:t>
            </a:r>
            <a:endParaRPr lang="en-US" altLang="zh-CN" sz="5000"/>
          </a:p>
          <a:p>
            <a:pPr lvl="1" eaLnBrk="1" hangingPunct="1"/>
            <a:r>
              <a:rPr lang="zh-CN" altLang="en-US" sz="4600"/>
              <a:t>定义类以澄清类在问题空间的环境意味着什么</a:t>
            </a:r>
            <a:endParaRPr lang="en-US" altLang="zh-CN" sz="4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FE94B5F-8BAE-4F0A-B6ED-3700918B0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6000"/>
              <a:t>CRC</a:t>
            </a:r>
            <a:r>
              <a:rPr lang="zh-CN" altLang="en-US" sz="6000"/>
              <a:t>建模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AFE7F2-279A-4406-8F5B-56B143100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操作</a:t>
            </a:r>
            <a:endParaRPr lang="en-US" altLang="zh-CN" sz="4400"/>
          </a:p>
          <a:p>
            <a:pPr lvl="1" eaLnBrk="1" hangingPunct="1"/>
            <a:r>
              <a:rPr lang="zh-CN" altLang="en-US" sz="4000"/>
              <a:t>已某种方式操作数据</a:t>
            </a:r>
            <a:endParaRPr lang="en-US" altLang="zh-CN" sz="4000"/>
          </a:p>
          <a:p>
            <a:pPr lvl="1" eaLnBrk="1" hangingPunct="1"/>
            <a:r>
              <a:rPr lang="zh-CN" altLang="en-US" sz="4000"/>
              <a:t>执行计算的操作</a:t>
            </a:r>
            <a:endParaRPr lang="en-US" altLang="zh-CN" sz="4000"/>
          </a:p>
          <a:p>
            <a:pPr lvl="1" eaLnBrk="1" hangingPunct="1"/>
            <a:r>
              <a:rPr lang="zh-CN" altLang="en-US" sz="4000"/>
              <a:t>请求某个对象的状态的操作</a:t>
            </a:r>
            <a:endParaRPr lang="en-US" altLang="zh-CN" sz="4000"/>
          </a:p>
          <a:p>
            <a:pPr lvl="1" eaLnBrk="1" hangingPunct="1"/>
            <a:r>
              <a:rPr lang="zh-CN" altLang="en-US" sz="4000"/>
              <a:t>监视某个对象发生某个控制事件的操作</a:t>
            </a:r>
            <a:endParaRPr lang="en-US" altLang="zh-CN"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B6751DC-1349-4E0C-B875-6B060B2AD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6000"/>
              <a:t>CRC</a:t>
            </a:r>
            <a:r>
              <a:rPr lang="zh-CN" altLang="en-US" sz="6000"/>
              <a:t>建模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7D9EC96-AF81-4FB4-8F55-C1A67FACA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职责</a:t>
            </a:r>
            <a:endParaRPr lang="en-US" altLang="zh-CN" sz="4000"/>
          </a:p>
          <a:p>
            <a:pPr lvl="1" eaLnBrk="1" hangingPunct="1"/>
            <a:r>
              <a:rPr lang="zh-CN" altLang="en-US" sz="3600"/>
              <a:t>智能更平均的分布</a:t>
            </a:r>
            <a:endParaRPr lang="en-US" altLang="zh-CN" sz="3600"/>
          </a:p>
          <a:p>
            <a:pPr lvl="1" eaLnBrk="1" hangingPunct="1"/>
            <a:r>
              <a:rPr lang="zh-CN" altLang="en-US" sz="3600"/>
              <a:t>职责具有普遍性</a:t>
            </a:r>
            <a:endParaRPr lang="en-US" altLang="zh-CN" sz="3600"/>
          </a:p>
          <a:p>
            <a:pPr lvl="1" eaLnBrk="1" hangingPunct="1"/>
            <a:r>
              <a:rPr lang="zh-CN" altLang="en-US" sz="3600"/>
              <a:t>信息与之相关的行为在一起</a:t>
            </a:r>
            <a:endParaRPr lang="en-US" altLang="zh-CN" sz="3600"/>
          </a:p>
          <a:p>
            <a:pPr lvl="1" eaLnBrk="1" hangingPunct="1"/>
            <a:r>
              <a:rPr lang="zh-CN" altLang="en-US" sz="3600"/>
              <a:t>某个事物的信息不要分布到多个类</a:t>
            </a:r>
            <a:endParaRPr lang="en-US" altLang="zh-CN" sz="3600"/>
          </a:p>
          <a:p>
            <a:pPr lvl="1" eaLnBrk="1" hangingPunct="1"/>
            <a:r>
              <a:rPr lang="zh-CN" altLang="en-US" sz="3600"/>
              <a:t>适合时，职责应由相关类共享</a:t>
            </a:r>
            <a:endParaRPr lang="en-US" altLang="zh-CN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BB77105-4325-4F51-B3E4-768D8B2A3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6000"/>
              <a:t>CRC</a:t>
            </a:r>
            <a:r>
              <a:rPr lang="zh-CN" altLang="en-US" sz="6000"/>
              <a:t>建模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96A66A5-07F7-43C7-993C-BD90F0F4B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协作</a:t>
            </a:r>
            <a:endParaRPr lang="en-US" altLang="zh-CN" sz="5400"/>
          </a:p>
          <a:p>
            <a:pPr lvl="1" eaLnBrk="1" hangingPunct="1"/>
            <a:r>
              <a:rPr lang="en-US" altLang="zh-CN" sz="4800"/>
              <a:t>is-part-of</a:t>
            </a:r>
          </a:p>
          <a:p>
            <a:pPr lvl="1" eaLnBrk="1" hangingPunct="1"/>
            <a:r>
              <a:rPr lang="en-US" altLang="zh-CN" sz="4800"/>
              <a:t>has-knowledge-of</a:t>
            </a:r>
          </a:p>
          <a:p>
            <a:pPr lvl="1" eaLnBrk="1" hangingPunct="1"/>
            <a:r>
              <a:rPr lang="en-US" altLang="zh-CN" sz="4800"/>
              <a:t>depends-upon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D79F30B-4178-4771-A53C-3C10801C1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6000"/>
              <a:t>SRP-</a:t>
            </a:r>
            <a:r>
              <a:rPr lang="zh-CN" altLang="en-US" sz="6000"/>
              <a:t>单一职责原则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DDFED7B-891F-438C-8B0F-42D843AC3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zh-CN" altLang="en-US" sz="4800" dirty="0"/>
              <a:t>一个类应该只有一个发生变化的原因</a:t>
            </a:r>
            <a:endParaRPr lang="en-US" altLang="zh-CN" sz="4800" dirty="0"/>
          </a:p>
          <a:p>
            <a:pPr lvl="1" eaLnBrk="1" hangingPunct="1">
              <a:defRPr/>
            </a:pPr>
            <a:r>
              <a:rPr lang="en-US" altLang="zh-CN" sz="4800" dirty="0" err="1"/>
              <a:t>Eg</a:t>
            </a:r>
            <a:r>
              <a:rPr lang="zh-CN" altLang="en-US" sz="4800" dirty="0"/>
              <a:t>：</a:t>
            </a:r>
            <a:r>
              <a:rPr lang="en-US" altLang="zh-CN" sz="4400" dirty="0"/>
              <a:t>Rectangle</a:t>
            </a:r>
          </a:p>
          <a:p>
            <a:pPr lvl="2" eaLnBrk="1" hangingPunct="1">
              <a:defRPr/>
            </a:pPr>
            <a:r>
              <a:rPr lang="en-US" altLang="zh-CN" sz="4000" dirty="0"/>
              <a:t>draw</a:t>
            </a:r>
          </a:p>
          <a:p>
            <a:pPr lvl="2" eaLnBrk="1" hangingPunct="1">
              <a:defRPr/>
            </a:pPr>
            <a:r>
              <a:rPr lang="en-US" altLang="zh-CN" sz="4000" dirty="0"/>
              <a:t>Area</a:t>
            </a: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zh-CN" altLang="en-US" sz="4800" dirty="0"/>
              <a:t>最简单、最难正确运用</a:t>
            </a:r>
            <a:endParaRPr lang="en-US" altLang="zh-CN" sz="4800" dirty="0"/>
          </a:p>
          <a:p>
            <a:pPr eaLnBrk="1" hangingPunct="1">
              <a:defRPr/>
            </a:pPr>
            <a:endParaRPr lang="en-US" altLang="zh-CN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1F9311A-8361-40F4-82A9-C4DFA9ED7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rgbClr val="002060"/>
                </a:solidFill>
              </a:rPr>
              <a:t>继承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81221CC-ACAF-407D-8239-28EC28F1C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继承的意义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B40FA69-4070-4051-8F7A-AAC2E1B65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代码复用</a:t>
            </a:r>
            <a:r>
              <a:rPr lang="en-US" altLang="zh-CN" sz="4800"/>
              <a:t>vs</a:t>
            </a:r>
            <a:r>
              <a:rPr lang="zh-CN" altLang="en-US" sz="4800"/>
              <a:t>代码被复用</a:t>
            </a:r>
            <a:endParaRPr lang="en-US" altLang="zh-CN" sz="4800"/>
          </a:p>
          <a:p>
            <a:pPr eaLnBrk="1" hangingPunct="1"/>
            <a:r>
              <a:rPr lang="zh-CN" altLang="en-US" sz="4800"/>
              <a:t>概念的分类体系映射为类型的层级结构</a:t>
            </a:r>
            <a:endParaRPr lang="en-US" altLang="zh-CN"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5368477-45DF-4832-9312-56C380DD5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怎么理解继承关系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CF73668-B2AE-491E-B5E1-37AD635A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is-a</a:t>
            </a:r>
            <a:r>
              <a:rPr lang="zh-CN" altLang="en-US" sz="4800"/>
              <a:t>，</a:t>
            </a:r>
            <a:r>
              <a:rPr lang="en-US" altLang="zh-CN" sz="4800"/>
              <a:t>is-a-kind-of</a:t>
            </a:r>
          </a:p>
          <a:p>
            <a:pPr eaLnBrk="1" hangingPunct="1"/>
            <a:r>
              <a:rPr lang="en-US" altLang="zh-CN" sz="4800"/>
              <a:t>behave-like-a,is-substitutable-for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0C0EA04-F3CE-4E5E-9AF9-5006482D6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6000"/>
              <a:t>LSP</a:t>
            </a:r>
            <a:r>
              <a:rPr lang="zh-CN" altLang="en-US" sz="6000"/>
              <a:t>：</a:t>
            </a:r>
            <a:r>
              <a:rPr lang="en-US" altLang="zh-CN" sz="6000"/>
              <a:t>Liskov</a:t>
            </a:r>
            <a:r>
              <a:rPr lang="zh-CN" altLang="en-US" sz="6000"/>
              <a:t>替换原则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1FBE18A-96D3-4733-9CE8-52B72124E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子类型必须能够替换掉它们的子类型。</a:t>
            </a:r>
            <a:endParaRPr lang="en-US" altLang="zh-CN" sz="4800"/>
          </a:p>
          <a:p>
            <a:pPr eaLnBrk="1" hangingPunct="1"/>
            <a:r>
              <a:rPr lang="zh-CN" altLang="en-US" sz="4800"/>
              <a:t>用提取公共部分的方法来替代继承。</a:t>
            </a:r>
            <a:endParaRPr lang="en-US" altLang="zh-CN"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FE590FD-D122-426A-9049-DDA2157B9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6000"/>
              <a:t>C#</a:t>
            </a:r>
            <a:r>
              <a:rPr lang="zh-CN" altLang="en-US" sz="6000"/>
              <a:t>中支持继承的设施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36A0934-1A46-4BDE-A818-E502D6932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实现继承</a:t>
            </a:r>
            <a:endParaRPr lang="en-US" altLang="zh-CN" sz="4800"/>
          </a:p>
          <a:p>
            <a:pPr eaLnBrk="1" hangingPunct="1"/>
            <a:r>
              <a:rPr lang="zh-CN" altLang="en-US" sz="4800"/>
              <a:t>接口继承</a:t>
            </a:r>
            <a:endParaRPr lang="en-US" altLang="zh-CN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2726E29-B3BE-49E2-843F-27FE6F7E8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提要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02D6F9-865B-4846-A16D-966417584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Homework3</a:t>
            </a:r>
            <a:r>
              <a:rPr lang="zh-CN" altLang="en-US"/>
              <a:t>讨论</a:t>
            </a:r>
          </a:p>
          <a:p>
            <a:pPr eaLnBrk="1" hangingPunct="1"/>
            <a:r>
              <a:rPr lang="zh-CN" altLang="en-US"/>
              <a:t>封装</a:t>
            </a:r>
            <a:endParaRPr lang="en-US" altLang="zh-CN"/>
          </a:p>
          <a:p>
            <a:pPr eaLnBrk="1" hangingPunct="1"/>
            <a:r>
              <a:rPr lang="zh-CN" altLang="en-US"/>
              <a:t>继承</a:t>
            </a:r>
            <a:endParaRPr lang="en-US" altLang="zh-CN"/>
          </a:p>
          <a:p>
            <a:pPr eaLnBrk="1" hangingPunct="1"/>
            <a:r>
              <a:rPr lang="zh-CN" altLang="en-US"/>
              <a:t>多态</a:t>
            </a:r>
            <a:endParaRPr lang="en-US" altLang="zh-CN"/>
          </a:p>
          <a:p>
            <a:pPr eaLnBrk="1" hangingPunct="1"/>
            <a:r>
              <a:rPr lang="en-US" altLang="zh-CN"/>
              <a:t>Homework4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E83314A-8A44-455F-BD59-BBE946B74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继承与组合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AB042E9-EF52-4CAC-85D2-B69C2E932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代码复用应以组合为主</a:t>
            </a:r>
            <a:endParaRPr lang="en-US" altLang="zh-CN" sz="4800"/>
          </a:p>
          <a:p>
            <a:pPr eaLnBrk="1" hangingPunct="1"/>
            <a:r>
              <a:rPr lang="zh-CN" altLang="en-US" sz="4800"/>
              <a:t>黑盒</a:t>
            </a:r>
            <a:r>
              <a:rPr lang="en-US" altLang="zh-CN" sz="4800"/>
              <a:t>vs</a:t>
            </a:r>
            <a:r>
              <a:rPr lang="zh-CN" altLang="en-US" sz="4800"/>
              <a:t>灰盒</a:t>
            </a:r>
            <a:endParaRPr lang="en-US" altLang="zh-CN"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D3BB939-40A8-4183-906D-52358316B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rgbClr val="002060"/>
                </a:solidFill>
              </a:rPr>
              <a:t>多态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0D5C38-173A-46FC-83CB-F0277025A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多态的意义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D2D09B7-E642-46C2-A8DA-8B5B7B61E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静态语言中：继承是多态的基础，多态是继承的目的</a:t>
            </a:r>
            <a:endParaRPr lang="en-US" altLang="zh-CN" sz="4800"/>
          </a:p>
          <a:p>
            <a:pPr eaLnBrk="1" hangingPunct="1"/>
            <a:r>
              <a:rPr lang="zh-CN" altLang="en-US" sz="4800"/>
              <a:t>多态提供了集中的扩展点，面向对象设计中管理复杂度的精髓</a:t>
            </a:r>
            <a:endParaRPr lang="en-US" altLang="zh-CN"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B98D907-EF5C-4825-ACB5-69B73A89C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多态的分类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AA2035C-26AD-49AD-913C-CC5BA07F6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400">
                <a:solidFill>
                  <a:srgbClr val="FF0000"/>
                </a:solidFill>
              </a:rPr>
              <a:t>通用多态</a:t>
            </a:r>
            <a:endParaRPr lang="en-US" altLang="zh-CN" sz="440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4000">
                <a:solidFill>
                  <a:srgbClr val="FF0000"/>
                </a:solidFill>
              </a:rPr>
              <a:t>参数多态</a:t>
            </a:r>
            <a:endParaRPr lang="en-US" altLang="zh-CN" sz="400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4000">
                <a:solidFill>
                  <a:srgbClr val="FF0000"/>
                </a:solidFill>
              </a:rPr>
              <a:t>子类型多态</a:t>
            </a:r>
            <a:endParaRPr lang="en-US" altLang="zh-CN" sz="400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4400"/>
              <a:t>特别多态</a:t>
            </a:r>
            <a:endParaRPr lang="en-US" altLang="zh-CN" sz="4400"/>
          </a:p>
          <a:p>
            <a:pPr lvl="1" eaLnBrk="1" hangingPunct="1"/>
            <a:r>
              <a:rPr lang="zh-CN" altLang="en-US" sz="4000"/>
              <a:t>强制多态</a:t>
            </a:r>
            <a:endParaRPr lang="en-US" altLang="zh-CN" sz="4000"/>
          </a:p>
          <a:p>
            <a:pPr lvl="1" eaLnBrk="1" hangingPunct="1"/>
            <a:r>
              <a:rPr lang="zh-CN" altLang="en-US" sz="4000"/>
              <a:t>重载多态</a:t>
            </a:r>
            <a:endParaRPr lang="en-US" altLang="zh-CN"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ED81B40-CD89-41D4-9E76-693F6402C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6000"/>
              <a:t>C#</a:t>
            </a:r>
            <a:r>
              <a:rPr lang="zh-CN" altLang="en-US" sz="6000"/>
              <a:t>中支持多态的设施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F691ED7-0FF0-458E-A643-17CBCA50F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4000"/>
              <a:t>基于类继承的实现：</a:t>
            </a:r>
            <a:r>
              <a:rPr lang="en-US" altLang="zh-CN" sz="4000"/>
              <a:t>virtual</a:t>
            </a:r>
            <a:r>
              <a:rPr lang="zh-CN" altLang="en-US" sz="4000"/>
              <a:t>，</a:t>
            </a:r>
            <a:r>
              <a:rPr lang="en-US" altLang="zh-CN" sz="4000"/>
              <a:t>abstract</a:t>
            </a:r>
          </a:p>
          <a:p>
            <a:pPr lvl="1" eaLnBrk="1" hangingPunct="1"/>
            <a:r>
              <a:rPr lang="zh-CN" altLang="en-US" sz="4000"/>
              <a:t>基于接口继承的实现：</a:t>
            </a:r>
            <a:r>
              <a:rPr lang="en-US" altLang="zh-CN" sz="4000"/>
              <a:t>interface</a:t>
            </a:r>
          </a:p>
          <a:p>
            <a:pPr lvl="1" eaLnBrk="1" hangingPunct="1"/>
            <a:r>
              <a:rPr lang="zh-CN" altLang="en-US" sz="4000"/>
              <a:t>基于模板方法的实现：泛型</a:t>
            </a:r>
            <a:endParaRPr lang="en-US" altLang="zh-CN" sz="4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9910E5E-A43B-4A69-87A3-EFBE4E4E0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6000"/>
              <a:t>OCP</a:t>
            </a:r>
            <a:r>
              <a:rPr lang="zh-CN" altLang="en-US" sz="6000"/>
              <a:t>：开放封闭原则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9BEEDA8-6BC1-4977-BF37-281364E7D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4000"/>
              <a:t>软件实体（类、模块、函数等）应该是可以扩展的，但是不可修改。</a:t>
            </a:r>
            <a:endParaRPr lang="en-US" altLang="zh-CN" sz="4000"/>
          </a:p>
          <a:p>
            <a:pPr lvl="1" eaLnBrk="1" hangingPunct="1"/>
            <a:r>
              <a:rPr lang="zh-CN" altLang="en-US" sz="4000"/>
              <a:t>在变化的地方放置吊钩（</a:t>
            </a:r>
            <a:r>
              <a:rPr lang="en-US" altLang="zh-CN" sz="4000"/>
              <a:t>hook</a:t>
            </a:r>
            <a:r>
              <a:rPr lang="zh-CN" altLang="en-US" sz="4000"/>
              <a:t>）</a:t>
            </a:r>
            <a:endParaRPr lang="en-US" altLang="zh-CN" sz="4000"/>
          </a:p>
          <a:p>
            <a:pPr lvl="1" eaLnBrk="1" hangingPunct="1"/>
            <a:r>
              <a:rPr lang="zh-CN" altLang="en-US" sz="4000"/>
              <a:t>拒绝不成熟的抽象</a:t>
            </a:r>
            <a:endParaRPr lang="en-US" altLang="zh-CN"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316C421-3807-459F-BFEF-F21D4B561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讨论</a:t>
            </a:r>
            <a:r>
              <a:rPr lang="zh-CN" altLang="en-US" sz="960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A1606BD-5045-421D-929D-3B4DDEAB7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9600">
                <a:solidFill>
                  <a:schemeClr val="accent2"/>
                </a:solidFill>
              </a:rPr>
              <a:t>Homework4</a:t>
            </a:r>
            <a:r>
              <a:rPr lang="en-US" altLang="zh-CN" sz="960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E85AB54-4520-4A23-A6FE-9DF1A2E56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Homework4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CBDE3E3-1CCC-436A-9F45-0B8233DC1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阅读</a:t>
            </a:r>
            <a:r>
              <a:rPr lang="en-US" altLang="zh-CN" dirty="0"/>
              <a:t>《C#</a:t>
            </a:r>
            <a:r>
              <a:rPr lang="zh-CN" altLang="en-US" dirty="0"/>
              <a:t>本质论</a:t>
            </a:r>
            <a:r>
              <a:rPr lang="en-US" altLang="zh-CN" dirty="0"/>
              <a:t>》10</a:t>
            </a:r>
            <a:r>
              <a:rPr lang="zh-CN" altLang="en-US" dirty="0"/>
              <a:t>章，并复习</a:t>
            </a:r>
            <a:r>
              <a:rPr lang="en-US" altLang="zh-CN" dirty="0"/>
              <a:t>1~9</a:t>
            </a:r>
            <a:r>
              <a:rPr lang="zh-CN" altLang="en-US" dirty="0"/>
              <a:t>章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思考：普通方法、虚方法、抽象方法的区别。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编程题：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设计一个简单的日志类，它可以将日志输出到文本文件、</a:t>
            </a:r>
            <a:r>
              <a:rPr lang="en-US" altLang="zh-CN" dirty="0"/>
              <a:t>UI</a:t>
            </a:r>
            <a:r>
              <a:rPr lang="zh-CN" altLang="en-US" dirty="0"/>
              <a:t>界面、</a:t>
            </a:r>
            <a:r>
              <a:rPr lang="en-US" altLang="zh-CN" dirty="0"/>
              <a:t>Console</a:t>
            </a:r>
            <a:r>
              <a:rPr lang="zh-CN" altLang="en-US" dirty="0"/>
              <a:t>，并保留其扩展能力（如可将其输出到数据库）。</a:t>
            </a:r>
          </a:p>
          <a:p>
            <a:pPr eaLnBrk="1" hangingPunct="1">
              <a:buFontTx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CDB2289-7E8B-4852-A71B-BC3F331C5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9600">
                <a:solidFill>
                  <a:schemeClr val="accent2"/>
                </a:solidFill>
              </a:rPr>
              <a:t>Homework3</a:t>
            </a:r>
            <a:br>
              <a:rPr lang="en-US" altLang="zh-CN" sz="9600">
                <a:solidFill>
                  <a:schemeClr val="accent2"/>
                </a:solidFill>
              </a:rPr>
            </a:br>
            <a:r>
              <a:rPr lang="zh-CN" altLang="en-US" sz="9600">
                <a:solidFill>
                  <a:schemeClr val="accent2"/>
                </a:solidFill>
              </a:rPr>
              <a:t>讨论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0DE4E95-FEC7-41F1-AF8F-AE3FE651C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6000"/>
              <a:t>Homework3</a:t>
            </a:r>
            <a:r>
              <a:rPr lang="zh-CN" altLang="en-US" sz="6000"/>
              <a:t>关注点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77CDA74-65DD-4EA9-B4E5-58443F238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长方形和正方形是继承关系吗？</a:t>
            </a:r>
            <a:endParaRPr lang="en-US" altLang="zh-CN"/>
          </a:p>
          <a:p>
            <a:pPr eaLnBrk="1" hangingPunct="1"/>
            <a:r>
              <a:rPr lang="zh-CN" altLang="en-US"/>
              <a:t>为什么需要继承？</a:t>
            </a:r>
            <a:endParaRPr lang="en-US" altLang="zh-CN"/>
          </a:p>
          <a:p>
            <a:pPr eaLnBrk="1" hangingPunct="1"/>
            <a:r>
              <a:rPr lang="zh-CN" altLang="en-US"/>
              <a:t>多态有什么用处？</a:t>
            </a:r>
            <a:endParaRPr lang="en-US" altLang="zh-CN"/>
          </a:p>
          <a:p>
            <a:pPr eaLnBrk="1" hangingPunct="1"/>
            <a:r>
              <a:rPr lang="zh-CN" altLang="en-US"/>
              <a:t>属性的作用？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AC83926-E1D2-4017-A470-2B23040DC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面向对象核心概念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C560A88-367A-4A7D-8BEF-713D6CBFD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封装</a:t>
            </a:r>
            <a:endParaRPr lang="en-US" altLang="zh-CN" sz="5400"/>
          </a:p>
          <a:p>
            <a:pPr eaLnBrk="1" hangingPunct="1"/>
            <a:r>
              <a:rPr lang="zh-CN" altLang="en-US" sz="5400"/>
              <a:t>继承</a:t>
            </a:r>
            <a:endParaRPr lang="en-US" altLang="zh-CN" sz="5400"/>
          </a:p>
          <a:p>
            <a:pPr eaLnBrk="1" hangingPunct="1"/>
            <a:r>
              <a:rPr lang="zh-CN" altLang="en-US" sz="5400"/>
              <a:t>多态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B424017-91F3-4314-8690-354BFE10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封装</a:t>
            </a:r>
            <a:endParaRPr lang="zh-CN" altLang="en-US" sz="9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246B46-421F-4C0D-8CFA-E9EB852A0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封装的意义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54983EA-37CC-4A62-81EA-CEA4B8D5E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封装是面向对象编程特有的吗？</a:t>
            </a:r>
            <a:endParaRPr lang="en-US" altLang="zh-CN" sz="4800"/>
          </a:p>
          <a:p>
            <a:pPr eaLnBrk="1" hangingPunct="1"/>
            <a:r>
              <a:rPr lang="zh-CN" altLang="en-US" sz="4800"/>
              <a:t>打包？</a:t>
            </a:r>
            <a:endParaRPr lang="en-US" altLang="zh-CN" sz="4800"/>
          </a:p>
          <a:p>
            <a:pPr eaLnBrk="1" hangingPunct="1"/>
            <a:r>
              <a:rPr lang="zh-CN" altLang="en-US" sz="4800"/>
              <a:t>管理复杂性</a:t>
            </a:r>
            <a:endParaRPr lang="en-US" altLang="zh-CN" sz="4800"/>
          </a:p>
          <a:p>
            <a:pPr eaLnBrk="1" hangingPunct="1"/>
            <a:endParaRPr lang="zh-CN" altLang="en-US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03A0A96-5EB5-4D02-9095-34150AB35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6000"/>
              <a:t>C#</a:t>
            </a:r>
            <a:r>
              <a:rPr lang="zh-CN" altLang="en-US" sz="6000"/>
              <a:t>中支持封装的设施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C66C05F-CC92-4A04-8289-7C9697DAC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方法及其变种</a:t>
            </a:r>
            <a:endParaRPr lang="en-US" altLang="zh-CN" sz="5400"/>
          </a:p>
          <a:p>
            <a:pPr eaLnBrk="1" hangingPunct="1"/>
            <a:r>
              <a:rPr lang="zh-CN" altLang="en-US" sz="5400">
                <a:solidFill>
                  <a:srgbClr val="FF0000"/>
                </a:solidFill>
              </a:rPr>
              <a:t>类及其变种</a:t>
            </a:r>
            <a:endParaRPr lang="en-US" altLang="zh-CN" sz="540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5400"/>
              <a:t>命名空间</a:t>
            </a:r>
            <a:endParaRPr lang="en-US" altLang="zh-CN" sz="5400"/>
          </a:p>
          <a:p>
            <a:pPr eaLnBrk="1" hangingPunct="1"/>
            <a:r>
              <a:rPr lang="zh-CN" altLang="en-US" sz="5400"/>
              <a:t>程序集</a:t>
            </a:r>
            <a:endParaRPr lang="en-US" altLang="zh-CN" sz="5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784F6CB-AA88-4085-B18F-AC2ED5ACC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6000"/>
              <a:t>CRC</a:t>
            </a:r>
            <a:r>
              <a:rPr lang="zh-CN" altLang="en-US" sz="6000"/>
              <a:t>建模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BBC66D-4B72-47D6-BF97-880B1062E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类</a:t>
            </a:r>
            <a:endParaRPr lang="en-US" altLang="zh-CN" sz="3600"/>
          </a:p>
          <a:p>
            <a:pPr lvl="1" eaLnBrk="1" hangingPunct="1"/>
            <a:r>
              <a:rPr lang="zh-CN" altLang="en-US" sz="3200"/>
              <a:t>实体类</a:t>
            </a:r>
            <a:endParaRPr lang="en-US" altLang="zh-CN" sz="3200"/>
          </a:p>
          <a:p>
            <a:pPr lvl="1" eaLnBrk="1" hangingPunct="1"/>
            <a:r>
              <a:rPr lang="zh-CN" altLang="en-US" sz="3200"/>
              <a:t>边界类</a:t>
            </a:r>
            <a:endParaRPr lang="en-US" altLang="zh-CN" sz="3200"/>
          </a:p>
          <a:p>
            <a:pPr lvl="1" eaLnBrk="1" hangingPunct="1"/>
            <a:r>
              <a:rPr lang="zh-CN" altLang="en-US" sz="3200"/>
              <a:t>控制类</a:t>
            </a:r>
            <a:endParaRPr lang="en-US" altLang="zh-CN" sz="3200"/>
          </a:p>
          <a:p>
            <a:pPr eaLnBrk="1" hangingPunct="1"/>
            <a:r>
              <a:rPr lang="zh-CN" altLang="en-US" sz="3600"/>
              <a:t>职责</a:t>
            </a:r>
            <a:endParaRPr lang="en-US" altLang="zh-CN" sz="3600"/>
          </a:p>
          <a:p>
            <a:pPr lvl="1" eaLnBrk="1" hangingPunct="1"/>
            <a:r>
              <a:rPr lang="zh-CN" altLang="en-US" sz="3200"/>
              <a:t>属性</a:t>
            </a:r>
            <a:endParaRPr lang="en-US" altLang="zh-CN" sz="3200"/>
          </a:p>
          <a:p>
            <a:pPr lvl="1" eaLnBrk="1" hangingPunct="1"/>
            <a:r>
              <a:rPr lang="zh-CN" altLang="en-US" sz="3200"/>
              <a:t>操作</a:t>
            </a:r>
            <a:endParaRPr lang="en-US" altLang="zh-CN" sz="3200"/>
          </a:p>
          <a:p>
            <a:pPr eaLnBrk="1" hangingPunct="1"/>
            <a:endParaRPr lang="en-US" altLang="zh-CN"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474</Words>
  <Application>Microsoft Office PowerPoint</Application>
  <PresentationFormat>全屏显示(4:3)</PresentationFormat>
  <Paragraphs>106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Arial</vt:lpstr>
      <vt:lpstr>Calibri</vt:lpstr>
      <vt:lpstr>默认设计模板</vt:lpstr>
      <vt:lpstr>面向对象 核心概念</vt:lpstr>
      <vt:lpstr>提要</vt:lpstr>
      <vt:lpstr>Homework3 讨论</vt:lpstr>
      <vt:lpstr>Homework3关注点</vt:lpstr>
      <vt:lpstr>面向对象核心概念</vt:lpstr>
      <vt:lpstr>封装</vt:lpstr>
      <vt:lpstr>封装的意义</vt:lpstr>
      <vt:lpstr>C#中支持封装的设施</vt:lpstr>
      <vt:lpstr>CRC建模</vt:lpstr>
      <vt:lpstr>CRC建模</vt:lpstr>
      <vt:lpstr>CRC建模</vt:lpstr>
      <vt:lpstr>CRC建模</vt:lpstr>
      <vt:lpstr>CRC建模</vt:lpstr>
      <vt:lpstr>SRP-单一职责原则</vt:lpstr>
      <vt:lpstr>继承</vt:lpstr>
      <vt:lpstr>继承的意义</vt:lpstr>
      <vt:lpstr>怎么理解继承关系</vt:lpstr>
      <vt:lpstr>LSP：Liskov替换原则</vt:lpstr>
      <vt:lpstr>C#中支持继承的设施</vt:lpstr>
      <vt:lpstr>继承与组合</vt:lpstr>
      <vt:lpstr>多态</vt:lpstr>
      <vt:lpstr>多态的意义</vt:lpstr>
      <vt:lpstr>多态的分类</vt:lpstr>
      <vt:lpstr>C#中支持多态的设施</vt:lpstr>
      <vt:lpstr>OCP：开放封闭原则</vt:lpstr>
      <vt:lpstr>讨论 </vt:lpstr>
      <vt:lpstr>Homework4 </vt:lpstr>
      <vt:lpstr>Homework4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</dc:creator>
  <cp:lastModifiedBy>Field Yi</cp:lastModifiedBy>
  <cp:revision>254</cp:revision>
  <cp:lastPrinted>1601-01-01T00:00:00Z</cp:lastPrinted>
  <dcterms:created xsi:type="dcterms:W3CDTF">2015-05-26T00:27:32Z</dcterms:created>
  <dcterms:modified xsi:type="dcterms:W3CDTF">2019-07-06T00:59:32Z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