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412" r:id="rId4"/>
    <p:sldId id="414" r:id="rId5"/>
    <p:sldId id="426" r:id="rId6"/>
    <p:sldId id="427" r:id="rId7"/>
    <p:sldId id="293" r:id="rId8"/>
    <p:sldId id="264" r:id="rId9"/>
    <p:sldId id="428" r:id="rId10"/>
    <p:sldId id="265" r:id="rId11"/>
    <p:sldId id="429" r:id="rId12"/>
    <p:sldId id="430" r:id="rId13"/>
    <p:sldId id="431" r:id="rId14"/>
    <p:sldId id="434" r:id="rId15"/>
    <p:sldId id="432" r:id="rId16"/>
    <p:sldId id="435" r:id="rId17"/>
    <p:sldId id="433" r:id="rId18"/>
    <p:sldId id="292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1"/>
    <p:restoredTop sz="94618"/>
  </p:normalViewPr>
  <p:slideViewPr>
    <p:cSldViewPr>
      <p:cViewPr varScale="1">
        <p:scale>
          <a:sx n="79" d="100"/>
          <a:sy n="79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FCCC-F49B-4EEC-90A6-A360588B0E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21F2-916E-4407-8EA3-3600E340D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08ACFAA-EE5E-D245-918D-9F4BA1B7A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5EA4B8B-319D-B04D-A172-BB0A2A868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&gt; </a:t>
            </a:r>
            <a:r>
              <a:rPr lang="en-US" dirty="0" err="1">
                <a:cs typeface="+mn-cs"/>
              </a:rPr>
              <a:t>barplot</a:t>
            </a:r>
            <a:r>
              <a:rPr lang="en-US" dirty="0">
                <a:cs typeface="+mn-cs"/>
              </a:rPr>
              <a:t>(</a:t>
            </a:r>
            <a:r>
              <a:rPr lang="en-US" dirty="0" err="1">
                <a:cs typeface="+mn-cs"/>
              </a:rPr>
              <a:t>dbinom</a:t>
            </a:r>
            <a:r>
              <a:rPr lang="en-US" dirty="0">
                <a:cs typeface="+mn-cs"/>
              </a:rPr>
              <a:t>(c(0:5),size=5,prob=0.2),</a:t>
            </a:r>
            <a:r>
              <a:rPr lang="en-US" dirty="0" err="1">
                <a:cs typeface="+mn-cs"/>
              </a:rPr>
              <a:t>names.arg</a:t>
            </a:r>
            <a:r>
              <a:rPr lang="en-US" dirty="0">
                <a:cs typeface="+mn-cs"/>
              </a:rPr>
              <a:t>=c(0:5))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3CFB9A-44A4-864E-B493-4B2085252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2146ABC-8374-574F-8A4F-8DF4591032CB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6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7E37249-76B3-2A4A-BA50-043F26767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F0D2C89-40EE-2348-BE60-BB98DBF72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Discrete:  </a:t>
            </a:r>
            <a:r>
              <a:rPr lang="en-US" dirty="0" err="1">
                <a:cs typeface="+mn-cs"/>
              </a:rPr>
              <a:t>barplot</a:t>
            </a:r>
            <a:r>
              <a:rPr lang="en-US" dirty="0">
                <a:cs typeface="+mn-cs"/>
              </a:rPr>
              <a:t>(</a:t>
            </a:r>
            <a:r>
              <a:rPr lang="en-US" dirty="0" err="1">
                <a:cs typeface="+mn-cs"/>
              </a:rPr>
              <a:t>pbinom</a:t>
            </a:r>
            <a:r>
              <a:rPr lang="en-US" dirty="0">
                <a:cs typeface="+mn-cs"/>
              </a:rPr>
              <a:t>(c(0:5),size=5,prob=0.2),</a:t>
            </a:r>
            <a:r>
              <a:rPr lang="en-US" dirty="0" err="1">
                <a:cs typeface="+mn-cs"/>
              </a:rPr>
              <a:t>names.arg</a:t>
            </a:r>
            <a:r>
              <a:rPr lang="en-US" dirty="0">
                <a:cs typeface="+mn-cs"/>
              </a:rPr>
              <a:t>=c(0:5))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Continuous: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11CF6B-8DAD-C141-BF02-819DF6C44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E9E5CE9-F07A-6843-BAC0-3478446D5A61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7E37249-76B3-2A4A-BA50-043F26767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F0D2C89-40EE-2348-BE60-BB98DBF72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Discrete:  </a:t>
            </a:r>
            <a:r>
              <a:rPr lang="en-US" dirty="0" err="1">
                <a:cs typeface="+mn-cs"/>
              </a:rPr>
              <a:t>barplot</a:t>
            </a:r>
            <a:r>
              <a:rPr lang="en-US" dirty="0">
                <a:cs typeface="+mn-cs"/>
              </a:rPr>
              <a:t>(</a:t>
            </a:r>
            <a:r>
              <a:rPr lang="en-US" dirty="0" err="1">
                <a:cs typeface="+mn-cs"/>
              </a:rPr>
              <a:t>pbinom</a:t>
            </a:r>
            <a:r>
              <a:rPr lang="en-US" dirty="0">
                <a:cs typeface="+mn-cs"/>
              </a:rPr>
              <a:t>(c(0:5),size=5,prob=0.2),</a:t>
            </a:r>
            <a:r>
              <a:rPr lang="en-US" dirty="0" err="1">
                <a:cs typeface="+mn-cs"/>
              </a:rPr>
              <a:t>names.arg</a:t>
            </a:r>
            <a:r>
              <a:rPr lang="en-US" dirty="0">
                <a:cs typeface="+mn-cs"/>
              </a:rPr>
              <a:t>=c(0:5))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Continuous: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11CF6B-8DAD-C141-BF02-819DF6C44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E9E5CE9-F07A-6843-BAC0-3478446D5A6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33A2-E1E2-4A84-9F77-446D1F8B94F1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32, Fall 2020</a:t>
            </a:r>
          </a:p>
          <a:p>
            <a:r>
              <a:rPr lang="en-US" dirty="0"/>
              <a:t>Discussion Section 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E56172F3-191B-F64E-966D-DD80D1486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0805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Binomial Distribution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28807A68-EE40-8A48-AEEE-CB540E8AE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x    f(x)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0      (5/6)</a:t>
            </a:r>
            <a:r>
              <a:rPr lang="en-US" altLang="zh-CN" baseline="30000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1    3(1/6)(5/6)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2    3(1/6)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(5/6) 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3      (1/6)</a:t>
            </a:r>
            <a:r>
              <a:rPr lang="en-US" altLang="zh-CN" baseline="30000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xmlns="" id="{F600CA0B-2298-9E4D-A60C-EC2BC5252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2153"/>
              </p:ext>
            </p:extLst>
          </p:nvPr>
        </p:nvGraphicFramePr>
        <p:xfrm>
          <a:off x="2362200" y="4847239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32766000" imgH="11112500" progId="Equation.3">
                  <p:embed/>
                </p:oleObj>
              </mc:Choice>
              <mc:Fallback>
                <p:oleObj name="Equation" r:id="rId3" imgW="32766000" imgH="111125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xmlns="" id="{F600CA0B-2298-9E4D-A60C-EC2BC5252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47239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8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B814E-F5E4-E34A-956D-B6A48446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PMF to 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979DA-CF00-2045-9B08-85552DFC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class we said several times that the probability mass function and the cumulative distribution function are equivalent.</a:t>
            </a:r>
          </a:p>
          <a:p>
            <a:r>
              <a:rPr lang="en-US" dirty="0"/>
              <a:t>In Lab #1 you </a:t>
            </a:r>
            <a:r>
              <a:rPr lang="en-US" b="1" dirty="0"/>
              <a:t>secretly </a:t>
            </a:r>
            <a:r>
              <a:rPr lang="en-US" dirty="0"/>
              <a:t>converted from a PMF to a CDF. </a:t>
            </a:r>
          </a:p>
          <a:p>
            <a:pPr lvl="1"/>
            <a:r>
              <a:rPr lang="en-US" dirty="0"/>
              <a:t>We will review that now!</a:t>
            </a:r>
          </a:p>
          <a:p>
            <a:r>
              <a:rPr lang="en-US" dirty="0"/>
              <a:t>Today (Lab #3) you will convert from a CDF to a PMF.</a:t>
            </a:r>
          </a:p>
        </p:txBody>
      </p:sp>
    </p:spTree>
    <p:extLst>
      <p:ext uri="{BB962C8B-B14F-4D97-AF65-F5344CB8AC3E}">
        <p14:creationId xmlns:p14="http://schemas.microsoft.com/office/powerpoint/2010/main" val="25141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433"/>
          <a:stretch/>
        </p:blipFill>
        <p:spPr>
          <a:xfrm>
            <a:off x="932096" y="1143000"/>
            <a:ext cx="6992704" cy="3835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1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5096503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1524000"/>
            <a:ext cx="3429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(b) This is a discrete probability mass function so any value that is NOT 1,2,3,4,5,6 will be 0.</a:t>
            </a:r>
          </a:p>
          <a:p>
            <a:endParaRPr lang="en-US" sz="2400" dirty="0"/>
          </a:p>
          <a:p>
            <a:r>
              <a:rPr lang="en-US" sz="2400" dirty="0" smtClean="0"/>
              <a:t>That is,</a:t>
            </a:r>
          </a:p>
          <a:p>
            <a:pPr algn="ctr"/>
            <a:r>
              <a:rPr lang="en-US" sz="2400" dirty="0" smtClean="0"/>
              <a:t>p(-0.5)=p(3.5)</a:t>
            </a:r>
            <a:br>
              <a:rPr lang="en-US" sz="2400" dirty="0" smtClean="0"/>
            </a:br>
            <a:r>
              <a:rPr lang="en-US" sz="2400" dirty="0" smtClean="0"/>
              <a:t> =p(7)=p(0)=0</a:t>
            </a:r>
            <a:br>
              <a:rPr lang="en-US" sz="2400" dirty="0" smtClean="0"/>
            </a:br>
            <a:endParaRPr lang="en-US" sz="2400" dirty="0"/>
          </a:p>
          <a:p>
            <a:pPr algn="ctr"/>
            <a:r>
              <a:rPr lang="en-US" sz="2400" dirty="0" smtClean="0"/>
              <a:t>p(2) = 3/36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1143000"/>
            <a:ext cx="56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(a)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68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often draw </a:t>
            </a:r>
            <a:r>
              <a:rPr lang="en-US" b="1" dirty="0" smtClean="0"/>
              <a:t>discrete probability mass functions</a:t>
            </a:r>
            <a:r>
              <a:rPr lang="en-US" dirty="0" smtClean="0"/>
              <a:t> as bar plots to emphasize there discrete state space.</a:t>
            </a:r>
          </a:p>
          <a:p>
            <a:r>
              <a:rPr lang="en-US" dirty="0" smtClean="0"/>
              <a:t>However, we can also draw them with a continuous x-axis (as in the Solutions to Lab #1)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02748"/>
            <a:ext cx="567912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6052"/>
            <a:ext cx="5333890" cy="57419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0" y="1676400"/>
            <a:ext cx="3429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cumulative distribution function </a:t>
            </a:r>
            <a:r>
              <a:rPr lang="en-US" sz="2400" dirty="0" smtClean="0"/>
              <a:t>F(a) is the probability that our random variable is less than or equal to a.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F(1) = p(1)</a:t>
            </a:r>
          </a:p>
          <a:p>
            <a:r>
              <a:rPr lang="en-US" sz="2400" dirty="0" smtClean="0"/>
              <a:t>F(2) = p(2)+p(1)</a:t>
            </a:r>
          </a:p>
          <a:p>
            <a:r>
              <a:rPr lang="en-US" sz="2400" dirty="0" smtClean="0"/>
              <a:t>F(3) = p(3)+p(2)+p(1)</a:t>
            </a:r>
          </a:p>
          <a:p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24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943600" cy="37477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8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Similarly, we can draw </a:t>
            </a:r>
            <a:r>
              <a:rPr lang="en-US" b="1" dirty="0" smtClean="0"/>
              <a:t>discrete cumulative distribution functions (CDFs) </a:t>
            </a:r>
            <a:r>
              <a:rPr lang="en-US" dirty="0" smtClean="0"/>
              <a:t>as either bar plots (previous slide) or with a continuous x-axis (as below and in Solutions to Lab #1).</a:t>
            </a:r>
          </a:p>
        </p:txBody>
      </p:sp>
    </p:spTree>
    <p:extLst>
      <p:ext uri="{BB962C8B-B14F-4D97-AF65-F5344CB8AC3E}">
        <p14:creationId xmlns:p14="http://schemas.microsoft.com/office/powerpoint/2010/main" val="241022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Lab #1, Problem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943600" cy="37477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Notice that the </a:t>
            </a:r>
            <a:r>
              <a:rPr lang="en-US" b="1" u="sng" dirty="0" smtClean="0"/>
              <a:t>jumps</a:t>
            </a:r>
            <a:r>
              <a:rPr lang="en-US" dirty="0" smtClean="0"/>
              <a:t> in the CDFs occur </a:t>
            </a:r>
            <a:r>
              <a:rPr lang="en-US" b="1" i="1" u="sng" dirty="0" smtClean="0"/>
              <a:t>exactly when the probability function is non-zero</a:t>
            </a:r>
            <a:r>
              <a:rPr lang="en-US" dirty="0" smtClean="0"/>
              <a:t>. This is important for today’s activity!</a:t>
            </a:r>
          </a:p>
          <a:p>
            <a:r>
              <a:rPr lang="en-US" dirty="0" smtClean="0"/>
              <a:t>The CDF is generally non-zero when p(a) = 0.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505200"/>
            <a:ext cx="518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Ex: F(3.5) = P(A≤3.5) = p(3) + p(2)+p(1)</a:t>
            </a:r>
            <a:endParaRPr lang="en-US" sz="2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6600" y="3962400"/>
            <a:ext cx="1524000" cy="1600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1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F3196-9E81-524C-BDE3-7D53380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28800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/>
              <a:t>Now you’ll get to do more practice together on discrete probability distributions!</a:t>
            </a:r>
          </a:p>
        </p:txBody>
      </p:sp>
    </p:spTree>
    <p:extLst>
      <p:ext uri="{BB962C8B-B14F-4D97-AF65-F5344CB8AC3E}">
        <p14:creationId xmlns:p14="http://schemas.microsoft.com/office/powerpoint/2010/main" val="339060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772"/>
            <a:ext cx="8229600" cy="2375228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Regrouping</a:t>
            </a:r>
            <a:br>
              <a:rPr lang="en-US" b="1" i="1" u="sng" dirty="0"/>
            </a:br>
            <a:r>
              <a:rPr lang="en-US" b="1" i="1" u="sng" dirty="0"/>
              <a:t/>
            </a:r>
            <a:br>
              <a:rPr lang="en-US" b="1" i="1" u="sng" dirty="0"/>
            </a:br>
            <a:r>
              <a:rPr lang="en-US" dirty="0"/>
              <a:t>What lessons did we learn?</a:t>
            </a:r>
            <a:br>
              <a:rPr lang="en-US" dirty="0"/>
            </a:br>
            <a:r>
              <a:rPr lang="en-US" dirty="0"/>
              <a:t>Do we still have questions?</a:t>
            </a:r>
            <a:endParaRPr lang="en-US" b="1" i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6615547-C03A-784D-ACB3-479E6C7D0583}"/>
              </a:ext>
            </a:extLst>
          </p:cNvPr>
          <p:cNvSpPr txBox="1">
            <a:spLocks/>
          </p:cNvSpPr>
          <p:nvPr/>
        </p:nvSpPr>
        <p:spPr>
          <a:xfrm>
            <a:off x="475281" y="3276600"/>
            <a:ext cx="8229600" cy="237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/>
              <a:t>Don’t forget to submit your worksheet (PDF) by 11:59pm!</a:t>
            </a:r>
          </a:p>
        </p:txBody>
      </p:sp>
    </p:spTree>
    <p:extLst>
      <p:ext uri="{BB962C8B-B14F-4D97-AF65-F5344CB8AC3E}">
        <p14:creationId xmlns:p14="http://schemas.microsoft.com/office/powerpoint/2010/main" val="15958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 we will go through an example problem on discrete probability distributions.</a:t>
            </a:r>
          </a:p>
          <a:p>
            <a:r>
              <a:rPr lang="en-US" dirty="0"/>
              <a:t>Then you will work on a Worksheet in small groups.</a:t>
            </a:r>
          </a:p>
          <a:p>
            <a:r>
              <a:rPr lang="en-US" dirty="0"/>
              <a:t>We will re-group at the end to discuss and share.</a:t>
            </a:r>
          </a:p>
          <a:p>
            <a:r>
              <a:rPr lang="en-US" b="1" dirty="0"/>
              <a:t>Remember</a:t>
            </a:r>
            <a:r>
              <a:rPr lang="en-US" dirty="0"/>
              <a:t> you each must submit your own worksheet by 11:59pm the day of your Discussion.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2BC19B6A-FA61-5146-BF55-9FFB5C18F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Types of Random Variables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BA86229D-448B-2640-B25A-ACB1F3643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latin typeface="Helvetica" pitchFamily="2" charset="0"/>
                <a:ea typeface="ＭＳ Ｐゴシック" panose="020B0600070205080204" pitchFamily="34" charset="-128"/>
              </a:rPr>
              <a:t>Discrete Random Variable</a:t>
            </a:r>
            <a:r>
              <a:rPr lang="en-US" altLang="en-US" sz="2800" dirty="0">
                <a:latin typeface="Helvetica" pitchFamily="2" charset="0"/>
                <a:ea typeface="ＭＳ Ｐゴシック" panose="020B0600070205080204" pitchFamily="34" charset="-128"/>
              </a:rPr>
              <a:t>: An R.V. that can take on only a finite or countably infinite set of outcomes. We can say that a discrete R.V. has distinct values that can be counted.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Example: Coin Flips, Dice Rolls, Outcomes of a Test (+/-)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latin typeface="Helvetica" pitchFamily="2" charset="0"/>
                <a:ea typeface="ＭＳ Ｐゴシック" panose="020B0600070205080204" pitchFamily="34" charset="-128"/>
              </a:rPr>
              <a:t>Continuous Random Variable</a:t>
            </a:r>
            <a:r>
              <a:rPr lang="en-US" altLang="en-US" sz="2800" dirty="0">
                <a:latin typeface="Helvetica" pitchFamily="2" charset="0"/>
                <a:ea typeface="ＭＳ Ｐゴシック" panose="020B0600070205080204" pitchFamily="34" charset="-128"/>
              </a:rPr>
              <a:t>: An R.V. that can take on any value along a continuum (but may be reported </a:t>
            </a:r>
            <a:r>
              <a:rPr lang="ja-JP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latin typeface="Helvetica" pitchFamily="2" charset="0"/>
                <a:ea typeface="ＭＳ Ｐゴシック" panose="020B0600070205080204" pitchFamily="34" charset="-128"/>
              </a:rPr>
              <a:t>discretely</a:t>
            </a:r>
            <a:r>
              <a:rPr lang="ja-JP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Height (really continuous, but we usually just report to the nearest inch/centimeter), temperatures.</a:t>
            </a:r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6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888A3742-08C2-EB47-98DE-F2993A0B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900">
                <a:latin typeface="Helvetica" pitchFamily="2" charset="0"/>
                <a:ea typeface="ＭＳ Ｐゴシック" panose="020B0600070205080204" pitchFamily="34" charset="-128"/>
              </a:rPr>
              <a:t>Probability “Functions” = Probability Distribution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FF5CAE18-203C-A84A-B43F-20848DF1A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823497"/>
            <a:ext cx="8610600" cy="49831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Helvetica" pitchFamily="2" charset="0"/>
                <a:ea typeface="ＭＳ Ｐゴシック" panose="020B0600070205080204" pitchFamily="34" charset="-128"/>
              </a:rPr>
              <a:t>Probability Function</a:t>
            </a: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: Table, Graph, or Formula that describes values a random variable can take on, and its corresponding probability (discrete R.V.) or density (continuous R.V.)</a:t>
            </a:r>
          </a:p>
          <a:p>
            <a:pPr eaLnBrk="1" hangingPunct="1"/>
            <a:r>
              <a:rPr lang="en-US" altLang="en-US" sz="2400" b="1" dirty="0">
                <a:latin typeface="Helvetica" pitchFamily="2" charset="0"/>
                <a:ea typeface="ＭＳ Ｐゴシック" panose="020B0600070205080204" pitchFamily="34" charset="-128"/>
              </a:rPr>
              <a:t>Discrete Probability Mass Function (PMF)</a:t>
            </a: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: Assigns probabilities (masses) to the individual outcomes</a:t>
            </a:r>
          </a:p>
          <a:p>
            <a:pPr eaLnBrk="1" hangingPunct="1"/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grpSp>
        <p:nvGrpSpPr>
          <p:cNvPr id="54275" name="Group 5">
            <a:extLst>
              <a:ext uri="{FF2B5EF4-FFF2-40B4-BE49-F238E27FC236}">
                <a16:creationId xmlns:a16="http://schemas.microsoft.com/office/drawing/2014/main" xmlns="" id="{0A4FFBE4-C925-9845-9370-68421A1289C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57813"/>
            <a:ext cx="5894388" cy="3276600"/>
            <a:chOff x="1524000" y="3581400"/>
            <a:chExt cx="5895044" cy="3276600"/>
          </a:xfrm>
        </p:grpSpPr>
        <p:pic>
          <p:nvPicPr>
            <p:cNvPr id="54276" name="Picture 2">
              <a:extLst>
                <a:ext uri="{FF2B5EF4-FFF2-40B4-BE49-F238E27FC236}">
                  <a16:creationId xmlns:a16="http://schemas.microsoft.com/office/drawing/2014/main" xmlns="" id="{AD6113BB-1B93-D141-BAF8-57A7653B9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5" t="20528" r="7426" b="16949"/>
            <a:stretch>
              <a:fillRect/>
            </a:stretch>
          </p:blipFill>
          <p:spPr bwMode="auto">
            <a:xfrm>
              <a:off x="1828800" y="3581400"/>
              <a:ext cx="5590244" cy="2918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7" name="TextBox 3">
              <a:extLst>
                <a:ext uri="{FF2B5EF4-FFF2-40B4-BE49-F238E27FC236}">
                  <a16:creationId xmlns:a16="http://schemas.microsoft.com/office/drawing/2014/main" xmlns="" id="{88D03F19-C4B6-2A49-A0C2-645BC6742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184255" y="4648200"/>
              <a:ext cx="10488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Helvetica" pitchFamily="2" charset="0"/>
                </a:rPr>
                <a:t>P(Y = y)</a:t>
              </a:r>
            </a:p>
          </p:txBody>
        </p:sp>
        <p:sp>
          <p:nvSpPr>
            <p:cNvPr id="54278" name="TextBox 4">
              <a:extLst>
                <a:ext uri="{FF2B5EF4-FFF2-40B4-BE49-F238E27FC236}">
                  <a16:creationId xmlns:a16="http://schemas.microsoft.com/office/drawing/2014/main" xmlns="" id="{63D33B3A-6EEE-5D42-B0F1-AB10EF1AF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6488668"/>
              <a:ext cx="1567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y (Outcomes)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111DD-FB50-ED45-9939-7287B59C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</a:rPr>
              <a:t>Probability Mass Function</a:t>
            </a:r>
          </a:p>
        </p:txBody>
      </p:sp>
      <p:grpSp>
        <p:nvGrpSpPr>
          <p:cNvPr id="60418" name="Group 16">
            <a:extLst>
              <a:ext uri="{FF2B5EF4-FFF2-40B4-BE49-F238E27FC236}">
                <a16:creationId xmlns:a16="http://schemas.microsoft.com/office/drawing/2014/main" xmlns="" id="{F0B64725-2353-874F-90BA-0DDCC8401940}"/>
              </a:ext>
            </a:extLst>
          </p:cNvPr>
          <p:cNvGrpSpPr>
            <a:grpSpLocks/>
          </p:cNvGrpSpPr>
          <p:nvPr/>
        </p:nvGrpSpPr>
        <p:grpSpPr bwMode="auto">
          <a:xfrm>
            <a:off x="1669297" y="1295400"/>
            <a:ext cx="5805406" cy="3371401"/>
            <a:chOff x="168072" y="1219200"/>
            <a:chExt cx="4480128" cy="2799120"/>
          </a:xfrm>
        </p:grpSpPr>
        <p:pic>
          <p:nvPicPr>
            <p:cNvPr id="60428" name="Picture 5">
              <a:extLst>
                <a:ext uri="{FF2B5EF4-FFF2-40B4-BE49-F238E27FC236}">
                  <a16:creationId xmlns:a16="http://schemas.microsoft.com/office/drawing/2014/main" xmlns="" id="{3C6D504F-AD31-7842-8F55-EF0B8E62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5" t="20528" r="7426" b="16949"/>
            <a:stretch>
              <a:fillRect/>
            </a:stretch>
          </p:blipFill>
          <p:spPr bwMode="auto">
            <a:xfrm>
              <a:off x="168072" y="1371600"/>
              <a:ext cx="4480128" cy="264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9" name="TextBox 6">
              <a:extLst>
                <a:ext uri="{FF2B5EF4-FFF2-40B4-BE49-F238E27FC236}">
                  <a16:creationId xmlns:a16="http://schemas.microsoft.com/office/drawing/2014/main" xmlns="" id="{D0B6DBFA-E58A-EF47-AA31-7321B39FA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1219200"/>
              <a:ext cx="10337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Helvetica" pitchFamily="2" charset="0"/>
                </a:rPr>
                <a:t>P(Y = y)</a:t>
              </a:r>
            </a:p>
          </p:txBody>
        </p:sp>
      </p:grpSp>
      <p:pic>
        <p:nvPicPr>
          <p:cNvPr id="17" name="Picture 19" descr="latex-image-1.pdf">
            <a:extLst>
              <a:ext uri="{FF2B5EF4-FFF2-40B4-BE49-F238E27FC236}">
                <a16:creationId xmlns:a16="http://schemas.microsoft.com/office/drawing/2014/main" xmlns="" id="{54808A5C-2395-C84F-A62F-8C4797BC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5" y="5041279"/>
            <a:ext cx="8168050" cy="10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9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111DD-FB50-ED45-9939-7287B59C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71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</a:rPr>
              <a:t>Cumulative Distribution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6F1840B-AB56-5E4A-8CC8-C6144029F21D}"/>
              </a:ext>
            </a:extLst>
          </p:cNvPr>
          <p:cNvGrpSpPr>
            <a:grpSpLocks/>
          </p:cNvGrpSpPr>
          <p:nvPr/>
        </p:nvGrpSpPr>
        <p:grpSpPr bwMode="auto">
          <a:xfrm>
            <a:off x="1570831" y="1143000"/>
            <a:ext cx="5304631" cy="3276600"/>
            <a:chOff x="152400" y="3974068"/>
            <a:chExt cx="4360334" cy="2502932"/>
          </a:xfrm>
        </p:grpSpPr>
        <p:pic>
          <p:nvPicPr>
            <p:cNvPr id="60426" name="Picture 3">
              <a:extLst>
                <a:ext uri="{FF2B5EF4-FFF2-40B4-BE49-F238E27FC236}">
                  <a16:creationId xmlns:a16="http://schemas.microsoft.com/office/drawing/2014/main" xmlns="" id="{A41569CE-CCA3-4A4A-8CD0-4C1F7694D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5" t="21695" r="7697" b="17665"/>
            <a:stretch>
              <a:fillRect/>
            </a:stretch>
          </p:blipFill>
          <p:spPr bwMode="auto">
            <a:xfrm>
              <a:off x="152400" y="4205111"/>
              <a:ext cx="4360334" cy="227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7" name="TextBox 8">
              <a:extLst>
                <a:ext uri="{FF2B5EF4-FFF2-40B4-BE49-F238E27FC236}">
                  <a16:creationId xmlns:a16="http://schemas.microsoft.com/office/drawing/2014/main" xmlns="" id="{FA2DD69D-4A19-3244-A377-0B1B50A5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974068"/>
              <a:ext cx="10256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Helvetica" pitchFamily="2" charset="0"/>
                </a:rPr>
                <a:t>P(Y ≤ y)</a:t>
              </a:r>
            </a:p>
          </p:txBody>
        </p:sp>
      </p:grpSp>
      <p:pic>
        <p:nvPicPr>
          <p:cNvPr id="18" name="Picture 17" descr="latex-image-1.pdf">
            <a:extLst>
              <a:ext uri="{FF2B5EF4-FFF2-40B4-BE49-F238E27FC236}">
                <a16:creationId xmlns:a16="http://schemas.microsoft.com/office/drawing/2014/main" xmlns="" id="{A0E6E8B2-FCB9-7943-BA81-9F27AB667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43" y="5181600"/>
            <a:ext cx="518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5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45A87912-41BB-F741-A97A-9C18134D1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 Review!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25848219-949F-F842-9F57-822CB3526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 class you learned 3 probability distributions: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Geometric Distribution: # of trials until 1</a:t>
            </a:r>
            <a:r>
              <a:rPr lang="en-US" altLang="zh-CN" baseline="30000" dirty="0">
                <a:ea typeface="宋体" panose="02010600030101010101" pitchFamily="2" charset="-122"/>
              </a:rPr>
              <a:t>st</a:t>
            </a:r>
            <a:r>
              <a:rPr lang="en-US" altLang="zh-CN" dirty="0">
                <a:ea typeface="宋体" panose="02010600030101010101" pitchFamily="2" charset="-122"/>
              </a:rPr>
              <a:t> success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Bernoulli: Success/Failure 1 trial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Binomial distribution: Number of successes in n trials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will review an example of a Binomial Distribution!</a:t>
            </a:r>
          </a:p>
        </p:txBody>
      </p:sp>
    </p:spTree>
    <p:extLst>
      <p:ext uri="{BB962C8B-B14F-4D97-AF65-F5344CB8AC3E}">
        <p14:creationId xmlns:p14="http://schemas.microsoft.com/office/powerpoint/2010/main" val="199878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CF3D0A2-75F0-7148-9FEC-53E8FF032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Roll a die 3 times. The random variable X will record the number of 6’s.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Q: What is the sample space?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Ans: 0,1,2,3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Q: What is its probability mass function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Ans: It is Binomial! If we define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S=We roll a a 6, 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N=We roll a number other than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E3DCDB-AFEF-0346-B5F7-00F8FA1A8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Binomial Distribution Example</a:t>
            </a:r>
          </a:p>
        </p:txBody>
      </p:sp>
    </p:spTree>
    <p:extLst>
      <p:ext uri="{BB962C8B-B14F-4D97-AF65-F5344CB8AC3E}">
        <p14:creationId xmlns:p14="http://schemas.microsoft.com/office/powerpoint/2010/main" val="27167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1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C6D0F-A569-7E4F-B254-09F7F1F3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FCB41-19EA-274F-A64D-9326190D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six: (x=0)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NNN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(5/6)(5/6)(5/6)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One six: (x=1)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NNS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(5/6)(5/6)(1/6)      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NSN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 same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SNN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 same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sixes: (x=2)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NSS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(5/6)(1/6)(1/6)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SNS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 same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SSN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  same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Three sixes: (x=3)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SSS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(1/6)(1/6)(1/6)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875</Words>
  <Application>Microsoft Macintosh PowerPoint</Application>
  <PresentationFormat>On-screen Show (4:3)</PresentationFormat>
  <Paragraphs>103</Paragraphs>
  <Slides>19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Discrete Probability Distributions</vt:lpstr>
      <vt:lpstr>Discussion Section #3</vt:lpstr>
      <vt:lpstr>Types of Random Variables</vt:lpstr>
      <vt:lpstr>Probability “Functions” = Probability Distribution</vt:lpstr>
      <vt:lpstr>Probability Mass Function</vt:lpstr>
      <vt:lpstr>Cumulative Distribution Function</vt:lpstr>
      <vt:lpstr>Quick Review!</vt:lpstr>
      <vt:lpstr>Binomial Distribution Example</vt:lpstr>
      <vt:lpstr>Binomial Distribution</vt:lpstr>
      <vt:lpstr>Binomial Distribution</vt:lpstr>
      <vt:lpstr>Converting from PMF to CDF</vt:lpstr>
      <vt:lpstr>Lab #1, Problem #1</vt:lpstr>
      <vt:lpstr>Lab #1, Problem #1</vt:lpstr>
      <vt:lpstr>Lab #1, Problem #1</vt:lpstr>
      <vt:lpstr>Lab #1, Problem #2</vt:lpstr>
      <vt:lpstr>Lab #1, Problem #2</vt:lpstr>
      <vt:lpstr>Lab #1, Problem #2</vt:lpstr>
      <vt:lpstr>Now you’ll get to do more practice together on discrete probability distributions!</vt:lpstr>
      <vt:lpstr>Regrouping  What lessons did we learn? Do we still have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Harish S. Bhat</dc:creator>
  <cp:lastModifiedBy>Suzanne Sindi</cp:lastModifiedBy>
  <cp:revision>201</cp:revision>
  <dcterms:created xsi:type="dcterms:W3CDTF">2011-08-25T16:29:15Z</dcterms:created>
  <dcterms:modified xsi:type="dcterms:W3CDTF">2020-09-20T05:33:59Z</dcterms:modified>
</cp:coreProperties>
</file>