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6" r:id="rId15"/>
    <p:sldId id="267" r:id="rId16"/>
    <p:sldId id="268" r:id="rId17"/>
    <p:sldId id="269" r:id="rId18"/>
    <p:sldId id="292" r:id="rId19"/>
    <p:sldId id="274" r:id="rId20"/>
    <p:sldId id="288" r:id="rId21"/>
    <p:sldId id="283" r:id="rId22"/>
    <p:sldId id="293" r:id="rId23"/>
    <p:sldId id="291" r:id="rId24"/>
    <p:sldId id="285" r:id="rId25"/>
    <p:sldId id="286" r:id="rId26"/>
    <p:sldId id="284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26"/>
  </p:normalViewPr>
  <p:slideViewPr>
    <p:cSldViewPr>
      <p:cViewPr>
        <p:scale>
          <a:sx n="159" d="100"/>
          <a:sy n="159" d="100"/>
        </p:scale>
        <p:origin x="912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FCCC-F49B-4EEC-90A6-A360588B0EE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21F2-916E-4407-8EA3-3600E340D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B42E-A37E-4EC3-8DA4-96D0F024C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B42E-A37E-4EC3-8DA4-96D0F024C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B42E-A37E-4EC3-8DA4-96D0F024C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4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B42E-A37E-4EC3-8DA4-96D0F024C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33A2-E1E2-4A84-9F77-446D1F8B94F1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32, </a:t>
            </a:r>
            <a:r>
              <a:rPr lang="en-US"/>
              <a:t>Fall 2020</a:t>
            </a:r>
            <a:endParaRPr lang="en-US" dirty="0"/>
          </a:p>
          <a:p>
            <a:r>
              <a:rPr lang="en-US" dirty="0"/>
              <a:t>Discussion Section 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using the interpreter, you run the code: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order for this to work, the R interpreter </a:t>
            </a:r>
            <a:r>
              <a:rPr lang="en-US" b="1" dirty="0"/>
              <a:t>must be in the same directory/folder</a:t>
            </a:r>
            <a:r>
              <a:rPr lang="en-US" dirty="0"/>
              <a:t> as the source code file ‘</a:t>
            </a:r>
            <a:r>
              <a:rPr lang="en-US" dirty="0" err="1"/>
              <a:t>mycode.R</a:t>
            </a:r>
            <a:r>
              <a:rPr lang="en-US" dirty="0"/>
              <a:t>’.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685871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source('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mycode.R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Changing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console,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this assumes that I have saved ‘</a:t>
            </a:r>
            <a:r>
              <a:rPr lang="en-US" dirty="0" err="1"/>
              <a:t>mycode.R</a:t>
            </a:r>
            <a:r>
              <a:rPr lang="en-US" dirty="0"/>
              <a:t>’ to the folder called ‘lab1’ the directory: /Users/</a:t>
            </a:r>
            <a:r>
              <a:rPr lang="en-US" dirty="0" err="1"/>
              <a:t>suzannesindi</a:t>
            </a:r>
            <a:r>
              <a:rPr lang="en-US" dirty="0"/>
              <a:t>/Math32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794189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 </a:t>
            </a:r>
            <a:r>
              <a:rPr lang="en-US" sz="2400" dirty="0" err="1">
                <a:latin typeface="Courier New"/>
                <a:cs typeface="Courier New"/>
              </a:rPr>
              <a:t>setwd</a:t>
            </a:r>
            <a:r>
              <a:rPr lang="en-US" sz="2400" dirty="0">
                <a:latin typeface="Courier New"/>
                <a:cs typeface="Courier New"/>
              </a:rPr>
              <a:t>('/Users/</a:t>
            </a:r>
            <a:r>
              <a:rPr lang="en-US" sz="2400" dirty="0" err="1">
                <a:latin typeface="Courier New"/>
                <a:cs typeface="Courier New"/>
              </a:rPr>
              <a:t>suzannesindi</a:t>
            </a:r>
            <a:r>
              <a:rPr lang="en-US" sz="2400" dirty="0">
                <a:latin typeface="Courier New"/>
                <a:cs typeface="Courier New"/>
              </a:rPr>
              <a:t>/Math32/lab1')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source('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mycode.R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/>
          <a:lstStyle/>
          <a:p>
            <a:r>
              <a:rPr lang="en-US" dirty="0"/>
              <a:t>Now let’s get to some of the basics of using R.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95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Q: How does R treat variables/data-types?</a:t>
            </a:r>
          </a:p>
        </p:txBody>
      </p:sp>
    </p:spTree>
    <p:extLst>
      <p:ext uri="{BB962C8B-B14F-4D97-AF65-F5344CB8AC3E}">
        <p14:creationId xmlns:p14="http://schemas.microsoft.com/office/powerpoint/2010/main" val="21512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R: 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Three types you should know about: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Vector:</a:t>
            </a:r>
            <a:br>
              <a:rPr lang="en-US" sz="2600" dirty="0"/>
            </a:br>
            <a:r>
              <a:rPr lang="en-US" sz="2600" dirty="0"/>
              <a:t>Single row or single column of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Matrix:</a:t>
            </a:r>
            <a:br>
              <a:rPr lang="en-US" sz="2600" dirty="0"/>
            </a:br>
            <a:r>
              <a:rPr lang="en-US" sz="2600" dirty="0"/>
              <a:t>Has “m” rows and “n” columns of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Data Frame:</a:t>
            </a:r>
            <a:br>
              <a:rPr lang="en-US" sz="2600" dirty="0"/>
            </a:br>
            <a:r>
              <a:rPr lang="en-US" sz="2600" dirty="0"/>
              <a:t>Just like a matrix, except that the rows and columns have </a:t>
            </a:r>
            <a:r>
              <a:rPr lang="en-US" sz="2600" b="1" dirty="0"/>
              <a:t>names (i.e., labels)</a:t>
            </a:r>
            <a:r>
              <a:rPr lang="en-US" sz="2600" dirty="0"/>
              <a:t> and can be accessed using those names.</a:t>
            </a:r>
          </a:p>
          <a:p>
            <a:r>
              <a:rPr lang="en-US" sz="2600" dirty="0"/>
              <a:t>The utility of Data Frames is part of why R is the standard programming language for </a:t>
            </a:r>
            <a:r>
              <a:rPr lang="en-US" sz="2600" dirty="0" err="1"/>
              <a:t>Prob</a:t>
            </a:r>
            <a:r>
              <a:rPr lang="en-US" sz="2600" dirty="0"/>
              <a:t>/Stats.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dinner with our family and write down everyone’s age:</a:t>
            </a:r>
          </a:p>
          <a:p>
            <a:r>
              <a:rPr lang="en-US" dirty="0"/>
              <a:t>Mathematically, we store the ages in a vector:</a:t>
            </a:r>
          </a:p>
          <a:p>
            <a:endParaRPr lang="en-US" dirty="0"/>
          </a:p>
          <a:p>
            <a:r>
              <a:rPr lang="en-US" dirty="0"/>
              <a:t>In R, we use the `c’ command: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6963" y="3162300"/>
            <a:ext cx="44100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5059740"/>
            <a:ext cx="4958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v = c(51,49,20,18,15)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print(v)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[1] 51 49 20 18 15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a vector containing the numbers 1 through 100 in order?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What if we want a vector containing 100 zeros?  Two ways to do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v = c(1:100)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193" y="4419600"/>
            <a:ext cx="829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v = 0*c(1:100)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w = vector(mode = "numeric", length = 100)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have the numbers from 1 to 10, but what you really want are the </a:t>
            </a:r>
            <a:r>
              <a:rPr lang="en-US" b="1" dirty="0"/>
              <a:t>squares</a:t>
            </a:r>
            <a:r>
              <a:rPr lang="en-US" dirty="0"/>
              <a:t> of those numbers.</a:t>
            </a:r>
          </a:p>
          <a:p>
            <a:r>
              <a:rPr lang="en-US" dirty="0"/>
              <a:t>It’s super-intuitive to do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8311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v=c(1:10)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print(v)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[1]  1  2  3  4  5  6  7  8  9 10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w=v^2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print(w)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[1]   1   4   9  16  25  36  49  64  81 100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Vectorization</a:t>
            </a:r>
            <a:r>
              <a:rPr lang="en-US" dirty="0"/>
              <a:t> means that an operation, such as squaring a number (^2), is applied to each element of the vector in turn.</a:t>
            </a:r>
          </a:p>
          <a:p>
            <a:endParaRPr lang="en-US" dirty="0"/>
          </a:p>
          <a:p>
            <a:r>
              <a:rPr lang="en-US" dirty="0"/>
              <a:t>You can do this with sums, products, powers, and many other operations.</a:t>
            </a:r>
          </a:p>
          <a:p>
            <a:endParaRPr lang="en-US" i="1" dirty="0"/>
          </a:p>
          <a:p>
            <a:r>
              <a:rPr lang="en-US" i="1" dirty="0"/>
              <a:t>Good use of </a:t>
            </a:r>
            <a:r>
              <a:rPr lang="en-US" i="1" dirty="0" err="1"/>
              <a:t>vectorization</a:t>
            </a:r>
            <a:r>
              <a:rPr lang="en-US" i="1" dirty="0"/>
              <a:t> can help you avoid writing slow loops.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3196-9E81-524C-BDE3-7D53380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28800"/>
            <a:ext cx="8229600" cy="1935162"/>
          </a:xfrm>
        </p:spPr>
        <p:txBody>
          <a:bodyPr/>
          <a:lstStyle/>
          <a:p>
            <a:r>
              <a:rPr lang="en-US" dirty="0"/>
              <a:t>Lab Activity!</a:t>
            </a:r>
          </a:p>
        </p:txBody>
      </p:sp>
    </p:spTree>
    <p:extLst>
      <p:ext uri="{BB962C8B-B14F-4D97-AF65-F5344CB8AC3E}">
        <p14:creationId xmlns:p14="http://schemas.microsoft.com/office/powerpoint/2010/main" val="339060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and Urns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calculated probabilities in class</a:t>
            </a:r>
          </a:p>
          <a:p>
            <a:r>
              <a:rPr lang="en-US" dirty="0"/>
              <a:t>Today, you will do this with simulations in R!</a:t>
            </a:r>
          </a:p>
          <a:p>
            <a:r>
              <a:rPr lang="en-US" dirty="0"/>
              <a:t>You will receive a sample code to modify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We will create a vector called “urn” that contains the identities of all N balls in the urn.</a:t>
            </a:r>
          </a:p>
          <a:p>
            <a:pPr lvl="1"/>
            <a:r>
              <a:rPr lang="en-US" dirty="0"/>
              <a:t>We will use </a:t>
            </a:r>
            <a:r>
              <a:rPr lang="en-US" dirty="0">
                <a:latin typeface="Courier New"/>
                <a:cs typeface="Courier New"/>
              </a:rPr>
              <a:t>sample </a:t>
            </a:r>
            <a:r>
              <a:rPr lang="en-US" dirty="0"/>
              <a:t>to generate samples either with or without replacement.</a:t>
            </a:r>
          </a:p>
          <a:p>
            <a:pPr lvl="1"/>
            <a:r>
              <a:rPr lang="en-US" dirty="0"/>
              <a:t>We will use </a:t>
            </a:r>
            <a:r>
              <a:rPr lang="en-US" dirty="0">
                <a:latin typeface="Courier New"/>
                <a:cs typeface="Courier New"/>
              </a:rPr>
              <a:t>sum </a:t>
            </a:r>
            <a:r>
              <a:rPr lang="en-US" dirty="0"/>
              <a:t>&amp;</a:t>
            </a:r>
            <a:r>
              <a:rPr lang="en-US" dirty="0">
                <a:latin typeface="Courier New"/>
                <a:cs typeface="Courier New"/>
              </a:rPr>
              <a:t> == </a:t>
            </a:r>
            <a:r>
              <a:rPr lang="en-US" dirty="0"/>
              <a:t>to count which samples fit our criteria.</a:t>
            </a:r>
          </a:p>
          <a:p>
            <a:pPr lvl="1"/>
            <a:r>
              <a:rPr lang="en-US" dirty="0"/>
              <a:t>We will plot the </a:t>
            </a:r>
            <a:r>
              <a:rPr lang="en-US" b="1" dirty="0"/>
              <a:t>empirical (simulation) probability</a:t>
            </a:r>
            <a:r>
              <a:rPr lang="en-US" dirty="0"/>
              <a:t> against our </a:t>
            </a:r>
            <a:r>
              <a:rPr lang="en-US" b="1" dirty="0"/>
              <a:t>true probability</a:t>
            </a:r>
          </a:p>
        </p:txBody>
      </p:sp>
      <p:pic>
        <p:nvPicPr>
          <p:cNvPr id="5" name="Picture 2" descr="http://shookrun.com/images/ambiguity.gif"/>
          <p:cNvPicPr>
            <a:picLocks noChangeAspect="1" noChangeArrowheads="1"/>
          </p:cNvPicPr>
          <p:nvPr/>
        </p:nvPicPr>
        <p:blipFill>
          <a:blip r:embed="rId3" cstate="print"/>
          <a:srcRect t="8170" r="55563" b="8170"/>
          <a:stretch>
            <a:fillRect/>
          </a:stretch>
        </p:blipFill>
        <p:spPr bwMode="auto">
          <a:xfrm>
            <a:off x="7620000" y="104459"/>
            <a:ext cx="987245" cy="1404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80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r>
              <a:rPr lang="en-US"/>
              <a:t>Section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you are going to learn some of the basics of the R programming language.</a:t>
            </a:r>
          </a:p>
          <a:p>
            <a:r>
              <a:rPr lang="en-US" dirty="0"/>
              <a:t>As I guide you through examples, you should follow along.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an R function 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sample </a:t>
            </a:r>
            <a:r>
              <a:rPr lang="en-US" dirty="0"/>
              <a:t>that works perfectly!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/>
              <a:t> is the vector you’re sampling from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/>
              <a:t> is the number of samples you’d like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without/with replacement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Basic syntax – sampling </a:t>
            </a:r>
            <a:r>
              <a:rPr lang="en-US" b="1" u="sng" dirty="0"/>
              <a:t>without</a:t>
            </a:r>
            <a:r>
              <a:rPr lang="en-US" dirty="0"/>
              <a:t> replacement: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sample(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vec,nt,replace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/>
              <a:t>Basic syntax – sampling </a:t>
            </a:r>
            <a:r>
              <a:rPr lang="en-US" b="1" u="sng" dirty="0"/>
              <a:t>with</a:t>
            </a:r>
            <a:r>
              <a:rPr lang="en-US" dirty="0"/>
              <a:t> replacement: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sample(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vec,nt,replace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Balls &amp; Urn, Draw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73" y="1295400"/>
            <a:ext cx="7999185" cy="36385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Q: “I start with an urn filled with 5 red and 5 black balls, randomly mixed.  I draw three balls from the urn, sampling without replacement.  What is the probability that at least one is black?”</a:t>
            </a:r>
          </a:p>
          <a:p>
            <a:r>
              <a:rPr lang="en-US" dirty="0"/>
              <a:t>Create the urn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Draw 3 balls </a:t>
            </a:r>
            <a:r>
              <a:rPr lang="en-US" b="1" dirty="0"/>
              <a:t>without replacement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10" y="3657600"/>
            <a:ext cx="94179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Courier New"/>
                <a:cs typeface="Courier New"/>
              </a:rPr>
              <a:t>urn = c(replicate(5,"red"),replicate(5,"black"))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973" y="4746992"/>
            <a:ext cx="75443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Courier New"/>
                <a:cs typeface="Courier New"/>
              </a:rPr>
              <a:t>drawnballs</a:t>
            </a:r>
            <a:r>
              <a:rPr lang="en-US" sz="2500" dirty="0">
                <a:latin typeface="Courier New"/>
                <a:cs typeface="Courier New"/>
              </a:rPr>
              <a:t> = sample(urn,3,replace=FALSE)</a:t>
            </a:r>
          </a:p>
          <a:p>
            <a:r>
              <a:rPr lang="en-US" sz="2500" dirty="0">
                <a:latin typeface="Courier New"/>
                <a:cs typeface="Courier New"/>
              </a:rPr>
              <a:t>&gt; </a:t>
            </a:r>
            <a:r>
              <a:rPr lang="en-US" sz="2500" dirty="0" err="1">
                <a:latin typeface="Courier New"/>
                <a:cs typeface="Courier New"/>
              </a:rPr>
              <a:t>drawnballs</a:t>
            </a:r>
            <a:endParaRPr lang="en-US" sz="2500" dirty="0">
              <a:latin typeface="Courier New"/>
              <a:cs typeface="Courier New"/>
            </a:endParaRPr>
          </a:p>
          <a:p>
            <a:r>
              <a:rPr lang="en-US" sz="2500" dirty="0">
                <a:latin typeface="Courier New"/>
                <a:cs typeface="Courier New"/>
              </a:rPr>
              <a:t>[1] "black" "red"   "black"</a:t>
            </a:r>
          </a:p>
        </p:txBody>
      </p:sp>
    </p:spTree>
    <p:extLst>
      <p:ext uri="{BB962C8B-B14F-4D97-AF65-F5344CB8AC3E}">
        <p14:creationId xmlns:p14="http://schemas.microsoft.com/office/powerpoint/2010/main" val="39373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Balls &amp; Urn, Count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73" y="1295400"/>
            <a:ext cx="7999185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Determine which balls drawn are black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produced a vector of True/False.</a:t>
            </a:r>
          </a:p>
          <a:p>
            <a:r>
              <a:rPr lang="en-US" dirty="0"/>
              <a:t>R* considers </a:t>
            </a:r>
          </a:p>
          <a:p>
            <a:pPr lvl="1"/>
            <a:r>
              <a:rPr lang="en-US" dirty="0"/>
              <a:t>True = 1, </a:t>
            </a:r>
          </a:p>
          <a:p>
            <a:pPr lvl="1"/>
            <a:r>
              <a:rPr lang="en-US" dirty="0"/>
              <a:t>False = 0</a:t>
            </a:r>
          </a:p>
          <a:p>
            <a:r>
              <a:rPr lang="en-US" dirty="0"/>
              <a:t>Use sum to add up the True/False entries and count the number of balls.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42242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Courier New"/>
                <a:cs typeface="Courier New"/>
              </a:rPr>
              <a:t>&gt; </a:t>
            </a:r>
            <a:r>
              <a:rPr lang="en-US" sz="2500" dirty="0" err="1">
                <a:latin typeface="Courier New"/>
                <a:cs typeface="Courier New"/>
              </a:rPr>
              <a:t>drawnballs</a:t>
            </a:r>
            <a:r>
              <a:rPr lang="en-US" sz="2500" dirty="0">
                <a:latin typeface="Courier New"/>
                <a:cs typeface="Courier New"/>
              </a:rPr>
              <a:t>=="black"</a:t>
            </a:r>
          </a:p>
          <a:p>
            <a:r>
              <a:rPr lang="en-US" sz="2500" dirty="0">
                <a:latin typeface="Courier New"/>
                <a:cs typeface="Courier New"/>
              </a:rPr>
              <a:t>[1]  TRUE FALSE 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721588"/>
            <a:ext cx="75443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/>
                <a:cs typeface="Courier New"/>
              </a:rPr>
              <a:t>&gt; sum(</a:t>
            </a:r>
            <a:r>
              <a:rPr lang="en-US" sz="2500" dirty="0" err="1">
                <a:latin typeface="Courier New"/>
                <a:cs typeface="Courier New"/>
              </a:rPr>
              <a:t>drawnballs</a:t>
            </a:r>
            <a:r>
              <a:rPr lang="en-US" sz="2500" dirty="0">
                <a:latin typeface="Courier New"/>
                <a:cs typeface="Courier New"/>
              </a:rPr>
              <a:t>=="black")</a:t>
            </a:r>
          </a:p>
          <a:p>
            <a:r>
              <a:rPr lang="en-US" sz="2500" dirty="0">
                <a:latin typeface="Courier New"/>
                <a:cs typeface="Courier New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184000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Two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Sum: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sum(v)</a:t>
            </a:r>
            <a:r>
              <a:rPr lang="en-US" dirty="0"/>
              <a:t> = the sum of elements in v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Logical ↔ integer conversion 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v==3</a:t>
            </a:r>
            <a:r>
              <a:rPr lang="en-US" dirty="0"/>
              <a:t>) = vector of logical values TRUE/FALSE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sum(v==3)</a:t>
            </a:r>
            <a:r>
              <a:rPr lang="en-US" dirty="0"/>
              <a:t>= # of elements in v that equal 3.</a:t>
            </a:r>
          </a:p>
          <a:p>
            <a:pPr marL="385763" indent="-385763"/>
            <a:r>
              <a:rPr lang="en-US" dirty="0"/>
              <a:t>Remember:</a:t>
            </a:r>
          </a:p>
          <a:p>
            <a:pPr marL="785813" lvl="1" indent="-385763"/>
            <a:r>
              <a:rPr lang="en-US" dirty="0"/>
              <a:t>R converts TRUE to 1, FALSE to 0</a:t>
            </a:r>
          </a:p>
          <a:p>
            <a:pPr marL="785813" lvl="1" indent="-385763"/>
            <a:r>
              <a:rPr lang="en-US" dirty="0"/>
              <a:t>R converts non-zero # to TRUE, zero to FALSE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7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97FCF-63B0-0445-81B4-39018F75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74627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88B7C3-D9C1-8D40-A726-9B18FE3F83D0}"/>
              </a:ext>
            </a:extLst>
          </p:cNvPr>
          <p:cNvGrpSpPr/>
          <p:nvPr/>
        </p:nvGrpSpPr>
        <p:grpSpPr>
          <a:xfrm>
            <a:off x="3962400" y="5257799"/>
            <a:ext cx="2951273" cy="400050"/>
            <a:chOff x="5257802" y="3962400"/>
            <a:chExt cx="3935031" cy="533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AA4C1A-39F2-D848-BF54-DD399D262BF7}"/>
                </a:ext>
              </a:extLst>
            </p:cNvPr>
            <p:cNvSpPr txBox="1"/>
            <p:nvPr/>
          </p:nvSpPr>
          <p:spPr>
            <a:xfrm>
              <a:off x="5842856" y="3962400"/>
              <a:ext cx="334997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  <a:latin typeface="Helvetica"/>
                  <a:cs typeface="Helvetica"/>
                </a:rPr>
                <a:t>R converts False = 0, True = 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13B767-A7D4-E84A-8D1B-0344DFB78562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5257802" y="4162455"/>
              <a:ext cx="585053" cy="3333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0F37959-E8D0-A145-B08C-39F10408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609600"/>
            <a:ext cx="5269913" cy="5143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samplingFromUrns.R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CD9-F7DF-E142-82DF-A67E41BA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83"/>
            <a:ext cx="4876800" cy="1143000"/>
          </a:xfrm>
        </p:spPr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0F3C0-8782-204B-A104-168EF9B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6910462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772"/>
            <a:ext cx="8229600" cy="792162"/>
          </a:xfrm>
        </p:spPr>
        <p:txBody>
          <a:bodyPr/>
          <a:lstStyle/>
          <a:p>
            <a:r>
              <a:rPr lang="en-US" dirty="0"/>
              <a:t>Sample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22877"/>
          </a:xfrm>
        </p:spPr>
        <p:txBody>
          <a:bodyPr>
            <a:noAutofit/>
          </a:bodyPr>
          <a:lstStyle/>
          <a:p>
            <a:r>
              <a:rPr lang="en-US" sz="3000" dirty="0"/>
              <a:t>You will receive a short R code (</a:t>
            </a:r>
            <a:r>
              <a:rPr lang="en-US" sz="3000" dirty="0" err="1"/>
              <a:t>samplingFromUrns.R</a:t>
            </a:r>
            <a:r>
              <a:rPr lang="en-US" sz="3000" dirty="0"/>
              <a:t>) which counts the number of black balls in this scenario</a:t>
            </a:r>
          </a:p>
          <a:p>
            <a:pPr lvl="1"/>
            <a:r>
              <a:rPr lang="en-US" sz="2600" dirty="0"/>
              <a:t>Total 8 Balls: 4 Red, 4 Black</a:t>
            </a:r>
          </a:p>
          <a:p>
            <a:pPr lvl="1"/>
            <a:r>
              <a:rPr lang="en-US" sz="2600" dirty="0"/>
              <a:t>Draws 4 balls </a:t>
            </a:r>
            <a:r>
              <a:rPr lang="en-US" sz="2600" b="1" i="1" u="sng" dirty="0"/>
              <a:t>without replacement</a:t>
            </a:r>
            <a:endParaRPr lang="en-US" sz="2600" dirty="0"/>
          </a:p>
          <a:p>
            <a:pPr lvl="1"/>
            <a:r>
              <a:rPr lang="en-US" sz="2600" dirty="0"/>
              <a:t>Plots the experimental probability (blue) and compares it with the true probability (black)</a:t>
            </a:r>
          </a:p>
        </p:txBody>
      </p:sp>
    </p:spTree>
    <p:extLst>
      <p:ext uri="{BB962C8B-B14F-4D97-AF65-F5344CB8AC3E}">
        <p14:creationId xmlns:p14="http://schemas.microsoft.com/office/powerpoint/2010/main" val="159588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C36-E4B1-A044-8484-CFC703A0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#2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C980-26D5-134D-96FC-80F1963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this class you will do the following.</a:t>
            </a:r>
          </a:p>
          <a:p>
            <a:pPr marL="514350" indent="-514350">
              <a:buAutoNum type="arabicParenR"/>
            </a:pPr>
            <a:r>
              <a:rPr lang="en-US" dirty="0"/>
              <a:t>Change the code to draw 3 balls without replacement from a total of 7 balls (4 red, 3 black).</a:t>
            </a:r>
            <a:br>
              <a:rPr lang="en-US" dirty="0"/>
            </a:br>
            <a:r>
              <a:rPr lang="en-US" b="1" i="1" u="sng" dirty="0"/>
              <a:t>Note: You will have to change only a small part of the code.</a:t>
            </a:r>
          </a:p>
          <a:p>
            <a:pPr marL="514350" indent="-514350">
              <a:buAutoNum type="arabicParenR"/>
            </a:pPr>
            <a:r>
              <a:rPr lang="en-US" dirty="0"/>
              <a:t>Show the output for at least two different numbers of total trials: N = 10</a:t>
            </a:r>
            <a:r>
              <a:rPr lang="en-US" baseline="30000" dirty="0"/>
              <a:t>2</a:t>
            </a:r>
            <a:r>
              <a:rPr lang="en-US" dirty="0"/>
              <a:t>, N = 10</a:t>
            </a:r>
            <a:r>
              <a:rPr lang="en-US" baseline="30000" dirty="0"/>
              <a:t>4</a:t>
            </a:r>
            <a:r>
              <a:rPr lang="en-US" dirty="0"/>
              <a:t>. </a:t>
            </a:r>
          </a:p>
          <a:p>
            <a:pPr marL="514350" indent="-514350">
              <a:buAutoNum type="arabicParenR"/>
            </a:pPr>
            <a:r>
              <a:rPr lang="en-US" dirty="0"/>
              <a:t>Write up your results (see Lab assignment)</a:t>
            </a:r>
          </a:p>
        </p:txBody>
      </p:sp>
    </p:spTree>
    <p:extLst>
      <p:ext uri="{BB962C8B-B14F-4D97-AF65-F5344CB8AC3E}">
        <p14:creationId xmlns:p14="http://schemas.microsoft.com/office/powerpoint/2010/main" val="6677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 is a free, open-source programming language for statistical computing.</a:t>
            </a:r>
          </a:p>
          <a:p>
            <a:r>
              <a:rPr lang="en-US" dirty="0"/>
              <a:t>More generally, it can handle numerous tasks in applied mathematics, optimization, etc.</a:t>
            </a:r>
          </a:p>
          <a:p>
            <a:r>
              <a:rPr lang="en-US" dirty="0"/>
              <a:t>It can be used to produce beautiful graphics!</a:t>
            </a:r>
          </a:p>
          <a:p>
            <a:r>
              <a:rPr lang="en-US" dirty="0"/>
              <a:t>One major strength of R: CRAN (Comprehensive R Archive Network) and free packages available there.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easy!</a:t>
            </a:r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http://cran.r-project.org/</a:t>
            </a:r>
            <a:endParaRPr lang="en-US" dirty="0"/>
          </a:p>
          <a:p>
            <a:r>
              <a:rPr lang="en-US" dirty="0"/>
              <a:t>Download appropriate packages for Windows, Mac, or Linux.  Install!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Programming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people use an integrated programming environment (IDE) for R that lets you interact with:</a:t>
            </a:r>
          </a:p>
          <a:p>
            <a:pPr lvl="1"/>
            <a:r>
              <a:rPr lang="en-US" b="1" dirty="0"/>
              <a:t>The console: </a:t>
            </a:r>
            <a:r>
              <a:rPr lang="en-US" dirty="0"/>
              <a:t>where you tell the computer which R programs/files or commands to run</a:t>
            </a:r>
          </a:p>
          <a:p>
            <a:pPr lvl="1"/>
            <a:r>
              <a:rPr lang="en-US" b="1" dirty="0"/>
              <a:t>R Source Code/Files: </a:t>
            </a:r>
            <a:r>
              <a:rPr lang="en-US" dirty="0"/>
              <a:t>open/edit any R code you have written. (Typically you write R code in files with a .R suffix.)</a:t>
            </a:r>
          </a:p>
          <a:p>
            <a:pPr lvl="1"/>
            <a:r>
              <a:rPr lang="en-US" b="1" dirty="0"/>
              <a:t>Program output: </a:t>
            </a:r>
            <a:r>
              <a:rPr lang="en-US" dirty="0"/>
              <a:t>Figures/charts you produce 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dirty="0" err="1"/>
              <a:t>Rstudio</a:t>
            </a:r>
            <a:r>
              <a:rPr lang="en-US" dirty="0"/>
              <a:t> in our examples and work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start R, you’ll see a “&gt; ” prompt. This is the console.</a:t>
            </a:r>
          </a:p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 the console appears as a window. </a:t>
            </a:r>
          </a:p>
          <a:p>
            <a:r>
              <a:rPr lang="en-US" dirty="0"/>
              <a:t>You can type commands here into the console and R will run them </a:t>
            </a:r>
            <a:r>
              <a:rPr lang="en-US" b="1" dirty="0"/>
              <a:t>immediately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48768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itchFamily="49" charset="0"/>
              </a:rPr>
              <a:t>&gt; x = 1</a:t>
            </a:r>
          </a:p>
          <a:p>
            <a:r>
              <a:rPr lang="es-ES" sz="2400" dirty="0">
                <a:latin typeface="Courier New" pitchFamily="49" charset="0"/>
              </a:rPr>
              <a:t>&gt; y = x + 1</a:t>
            </a:r>
          </a:p>
          <a:p>
            <a:r>
              <a:rPr lang="es-ES" sz="2400" dirty="0">
                <a:latin typeface="Courier New" pitchFamily="49" charset="0"/>
              </a:rPr>
              <a:t>&gt;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(y)</a:t>
            </a:r>
          </a:p>
          <a:p>
            <a:r>
              <a:rPr lang="es-ES" sz="2400" dirty="0">
                <a:latin typeface="Courier New" pitchFamily="49" charset="0"/>
              </a:rPr>
              <a:t>[1]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Upsides of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type in a command right away and see if it works.</a:t>
            </a:r>
          </a:p>
          <a:p>
            <a:r>
              <a:rPr lang="en-US" dirty="0"/>
              <a:t>You can peek into variables.</a:t>
            </a:r>
          </a:p>
          <a:p>
            <a:r>
              <a:rPr lang="en-US" dirty="0"/>
              <a:t>You can plot something and the plot appears right away.</a:t>
            </a:r>
          </a:p>
          <a:p>
            <a:endParaRPr lang="en-US" i="1" dirty="0"/>
          </a:p>
          <a:p>
            <a:r>
              <a:rPr lang="en-US" i="1" dirty="0"/>
              <a:t>To summarize: console = instant feedback!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Downsides of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commands are executed immediately! You can’t undo just one command.</a:t>
            </a:r>
          </a:p>
          <a:p>
            <a:r>
              <a:rPr lang="en-US" dirty="0"/>
              <a:t>Hard to remember what you did 50-100 commands ago! (So the console is good for only short numbers of commands.)</a:t>
            </a:r>
          </a:p>
          <a:p>
            <a:r>
              <a:rPr lang="en-US" dirty="0"/>
              <a:t>Some commands (like loops) are hard to type into the interpreter.</a:t>
            </a:r>
          </a:p>
          <a:p>
            <a:r>
              <a:rPr lang="en-US" i="1" dirty="0"/>
              <a:t>Remedy: you must learn how to edit/save/run R source code files.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Concept: put R commands into a file.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file as ‘</a:t>
            </a:r>
            <a:r>
              <a:rPr lang="en-US" dirty="0" err="1"/>
              <a:t>mycode.R</a:t>
            </a:r>
            <a:r>
              <a:rPr lang="en-US" dirty="0"/>
              <a:t>’ </a:t>
            </a:r>
            <a:r>
              <a:rPr lang="en-US" b="1" dirty="0"/>
              <a:t>in a folder you know and will remember.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52600"/>
            <a:ext cx="5588000" cy="3371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1512</Words>
  <Application>Microsoft Macintosh PowerPoint</Application>
  <PresentationFormat>On-screen Show (4:3)</PresentationFormat>
  <Paragraphs>186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Helvetica</vt:lpstr>
      <vt:lpstr>Office Theme</vt:lpstr>
      <vt:lpstr>Introduction to R</vt:lpstr>
      <vt:lpstr>Discussion Section #2</vt:lpstr>
      <vt:lpstr>What is R?</vt:lpstr>
      <vt:lpstr>R: Installation</vt:lpstr>
      <vt:lpstr>R: Programming Environment </vt:lpstr>
      <vt:lpstr>R: The Console</vt:lpstr>
      <vt:lpstr>R: Upsides of the Console</vt:lpstr>
      <vt:lpstr>R: Downsides of the Console</vt:lpstr>
      <vt:lpstr>R: Source Code</vt:lpstr>
      <vt:lpstr>R: Source Code</vt:lpstr>
      <vt:lpstr>R: Changing Directories</vt:lpstr>
      <vt:lpstr>Now let’s get to some of the basics of using R. </vt:lpstr>
      <vt:lpstr>R: Basic Data Types</vt:lpstr>
      <vt:lpstr>R: Vectors</vt:lpstr>
      <vt:lpstr>R: Vectors</vt:lpstr>
      <vt:lpstr>R: Vectorization</vt:lpstr>
      <vt:lpstr>R: Vectorization</vt:lpstr>
      <vt:lpstr>Lab Activity!</vt:lpstr>
      <vt:lpstr>Balls and Urns in R</vt:lpstr>
      <vt:lpstr>sample</vt:lpstr>
      <vt:lpstr>Balls &amp; Urn, Draw Samples</vt:lpstr>
      <vt:lpstr>Balls &amp; Urn, Count Samples</vt:lpstr>
      <vt:lpstr>Recapping Two Points</vt:lpstr>
      <vt:lpstr>samplingFromUrns.R</vt:lpstr>
      <vt:lpstr>Example Output</vt:lpstr>
      <vt:lpstr>Sample Code:</vt:lpstr>
      <vt:lpstr>Lab #2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Harish S. Bhat</dc:creator>
  <cp:lastModifiedBy>Suzanne Sindi</cp:lastModifiedBy>
  <cp:revision>190</cp:revision>
  <dcterms:created xsi:type="dcterms:W3CDTF">2011-08-25T16:29:15Z</dcterms:created>
  <dcterms:modified xsi:type="dcterms:W3CDTF">2020-09-10T15:41:32Z</dcterms:modified>
</cp:coreProperties>
</file>