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96" r:id="rId4"/>
    <p:sldId id="281" r:id="rId5"/>
    <p:sldId id="549" r:id="rId6"/>
    <p:sldId id="547" r:id="rId7"/>
    <p:sldId id="548" r:id="rId8"/>
    <p:sldId id="550" r:id="rId9"/>
    <p:sldId id="551" r:id="rId10"/>
    <p:sldId id="552" r:id="rId11"/>
    <p:sldId id="553" r:id="rId12"/>
    <p:sldId id="554" r:id="rId13"/>
    <p:sldId id="564" r:id="rId14"/>
    <p:sldId id="555" r:id="rId15"/>
    <p:sldId id="523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6" r:id="rId25"/>
    <p:sldId id="567" r:id="rId26"/>
    <p:sldId id="568" r:id="rId27"/>
    <p:sldId id="569" r:id="rId28"/>
    <p:sldId id="570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2"/>
    <p:restoredTop sz="94694"/>
  </p:normalViewPr>
  <p:slideViewPr>
    <p:cSldViewPr>
      <p:cViewPr varScale="1">
        <p:scale>
          <a:sx n="85" d="100"/>
          <a:sy n="85" d="100"/>
        </p:scale>
        <p:origin x="12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FCCC-F49B-4EEC-90A6-A360588B0EE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21F2-916E-4407-8EA3-3600E340D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33A2-E1E2-4A84-9F77-446D1F8B94F1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Estimation, Least </a:t>
            </a:r>
            <a:r>
              <a:rPr lang="en-US"/>
              <a:t>Squares Regression &amp; </a:t>
            </a:r>
            <a:r>
              <a:rPr lang="en-US" dirty="0"/>
              <a:t>Confidence Intervals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32, Fall 2020</a:t>
            </a:r>
          </a:p>
          <a:p>
            <a:r>
              <a:rPr lang="en-US" dirty="0"/>
              <a:t>Discussion Section #10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C5EA-C760-CA48-B8EC-AC43FD9B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3984"/>
            <a:ext cx="9296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#Likelihood Function (Probability of the Data)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likelihood &lt;- function(</a:t>
            </a:r>
            <a:r>
              <a:rPr lang="en-US" sz="1600" dirty="0" err="1">
                <a:latin typeface="Courier" pitchFamily="2" charset="0"/>
              </a:rPr>
              <a:t>p,numHeads,numTails</a:t>
            </a:r>
            <a:r>
              <a:rPr lang="en-US" sz="1600" dirty="0">
                <a:latin typeface="Courier" pitchFamily="2" charset="0"/>
              </a:rPr>
              <a:t>) p^(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)*(1-p)^(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#Data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data     = c("H","T","T","H","H");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 = length(which(data=="H"));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 = length(which(data=="T"));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#Maximize the Likelihood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 = 1;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opt &lt;- optimize(likelihood, lower = </a:t>
            </a: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, upper = </a:t>
            </a: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=</a:t>
            </a: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, maximum=TRUE)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pMax</a:t>
            </a:r>
            <a:r>
              <a:rPr lang="en-US" sz="1600" dirty="0">
                <a:latin typeface="Courier" pitchFamily="2" charset="0"/>
              </a:rPr>
              <a:t>           = </a:t>
            </a:r>
            <a:r>
              <a:rPr lang="en-US" sz="1600" dirty="0" err="1">
                <a:latin typeface="Courier" pitchFamily="2" charset="0"/>
              </a:rPr>
              <a:t>opt$maximum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maxLikelihood</a:t>
            </a:r>
            <a:r>
              <a:rPr lang="en-US" sz="1600" dirty="0">
                <a:latin typeface="Courier" pitchFamily="2" charset="0"/>
              </a:rPr>
              <a:t>  = </a:t>
            </a:r>
            <a:r>
              <a:rPr lang="en-US" sz="1600" dirty="0" err="1">
                <a:latin typeface="Courier" pitchFamily="2" charset="0"/>
              </a:rPr>
              <a:t>opt$objective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#Plot the Results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x = seq(lowerB,upperB,0.01);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plot(</a:t>
            </a:r>
            <a:r>
              <a:rPr lang="en-US" sz="1600" dirty="0" err="1">
                <a:latin typeface="Courier" pitchFamily="2" charset="0"/>
              </a:rPr>
              <a:t>x,likelihood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x,dataHeads,dataTails</a:t>
            </a:r>
            <a:r>
              <a:rPr lang="en-US" sz="1600" dirty="0">
                <a:latin typeface="Courier" pitchFamily="2" charset="0"/>
              </a:rPr>
              <a:t>),type='</a:t>
            </a:r>
            <a:r>
              <a:rPr lang="en-US" sz="1600" dirty="0" err="1">
                <a:latin typeface="Courier" pitchFamily="2" charset="0"/>
              </a:rPr>
              <a:t>l',main</a:t>
            </a:r>
            <a:r>
              <a:rPr lang="en-US" sz="1600" dirty="0">
                <a:latin typeface="Courier" pitchFamily="2" charset="0"/>
              </a:rPr>
              <a:t>="The Likelihood of the Data”, </a:t>
            </a:r>
            <a:r>
              <a:rPr lang="en-US" sz="1600" dirty="0" err="1">
                <a:latin typeface="Courier" pitchFamily="2" charset="0"/>
              </a:rPr>
              <a:t>ylab</a:t>
            </a:r>
            <a:r>
              <a:rPr lang="en-US" sz="1600" dirty="0">
                <a:latin typeface="Courier" pitchFamily="2" charset="0"/>
              </a:rPr>
              <a:t>="L(p)",</a:t>
            </a:r>
            <a:r>
              <a:rPr lang="en-US" sz="1600" dirty="0" err="1">
                <a:latin typeface="Courier" pitchFamily="2" charset="0"/>
              </a:rPr>
              <a:t>xlab</a:t>
            </a:r>
            <a:r>
              <a:rPr lang="en-US" sz="1600" dirty="0">
                <a:latin typeface="Courier" pitchFamily="2" charset="0"/>
              </a:rPr>
              <a:t>="p")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points(</a:t>
            </a:r>
            <a:r>
              <a:rPr lang="en-US" sz="1600" dirty="0" err="1">
                <a:latin typeface="Courier" pitchFamily="2" charset="0"/>
              </a:rPr>
              <a:t>pMax,maxLikelihood,type</a:t>
            </a:r>
            <a:r>
              <a:rPr lang="en-US" sz="1600" dirty="0">
                <a:latin typeface="Courier" pitchFamily="2" charset="0"/>
              </a:rPr>
              <a:t>='</a:t>
            </a:r>
            <a:r>
              <a:rPr lang="en-US" sz="1600" dirty="0" err="1">
                <a:latin typeface="Courier" pitchFamily="2" charset="0"/>
              </a:rPr>
              <a:t>p',col</a:t>
            </a:r>
            <a:r>
              <a:rPr lang="en-US" sz="1600" dirty="0">
                <a:latin typeface="Courier" pitchFamily="2" charset="0"/>
              </a:rPr>
              <a:t>='red')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7F067-524C-C94C-A4FD-718BF6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399890"/>
          </a:xfrm>
        </p:spPr>
        <p:txBody>
          <a:bodyPr>
            <a:noAutofit/>
          </a:bodyPr>
          <a:lstStyle/>
          <a:p>
            <a:r>
              <a:rPr lang="en-US" sz="3400" dirty="0"/>
              <a:t>Maximum Likelihood Estimation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C0D49-5F42-3B4A-B9E0-AD6FB374B77E}"/>
              </a:ext>
            </a:extLst>
          </p:cNvPr>
          <p:cNvSpPr/>
          <p:nvPr/>
        </p:nvSpPr>
        <p:spPr>
          <a:xfrm>
            <a:off x="0" y="1472184"/>
            <a:ext cx="4800600" cy="13975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D0817-CABA-B647-B558-DF87DE0ED89A}"/>
              </a:ext>
            </a:extLst>
          </p:cNvPr>
          <p:cNvGrpSpPr/>
          <p:nvPr/>
        </p:nvGrpSpPr>
        <p:grpSpPr>
          <a:xfrm>
            <a:off x="4953000" y="1752600"/>
            <a:ext cx="3101847" cy="646331"/>
            <a:chOff x="4800600" y="1191768"/>
            <a:chExt cx="3101847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223415-6441-5642-922F-812603C68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0" y="1472184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70388-B392-8A46-AC6C-05D0E75AAC1F}"/>
                </a:ext>
              </a:extLst>
            </p:cNvPr>
            <p:cNvSpPr txBox="1"/>
            <p:nvPr/>
          </p:nvSpPr>
          <p:spPr>
            <a:xfrm>
              <a:off x="5486400" y="1191768"/>
              <a:ext cx="2416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Process the data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Count heads and 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9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C5EA-C760-CA48-B8EC-AC43FD9B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3984"/>
            <a:ext cx="9296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#Likelihood Function (Probability of the Data)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likelihood &lt;- function(</a:t>
            </a:r>
            <a:r>
              <a:rPr lang="en-US" sz="1600" dirty="0" err="1">
                <a:latin typeface="Courier" pitchFamily="2" charset="0"/>
              </a:rPr>
              <a:t>p,numHeads,numTails</a:t>
            </a:r>
            <a:r>
              <a:rPr lang="en-US" sz="1600" dirty="0">
                <a:latin typeface="Courier" pitchFamily="2" charset="0"/>
              </a:rPr>
              <a:t>) p^(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)*(1-p)^(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#Data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data     = c("H","T","T","H","H");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 = length(which(data=="H"));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 = length(which(data=="T"));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#Maximize the Likelihood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 = 1;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opt &lt;- optimize(likelihood, lower = </a:t>
            </a: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, upper = </a:t>
            </a: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=</a:t>
            </a: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, maximum=TRUE)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pMax</a:t>
            </a:r>
            <a:r>
              <a:rPr lang="en-US" sz="1600" dirty="0">
                <a:latin typeface="Courier" pitchFamily="2" charset="0"/>
              </a:rPr>
              <a:t>           = </a:t>
            </a:r>
            <a:r>
              <a:rPr lang="en-US" sz="1600" dirty="0" err="1">
                <a:latin typeface="Courier" pitchFamily="2" charset="0"/>
              </a:rPr>
              <a:t>opt$maximum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maxLikelihood</a:t>
            </a:r>
            <a:r>
              <a:rPr lang="en-US" sz="1600" dirty="0">
                <a:latin typeface="Courier" pitchFamily="2" charset="0"/>
              </a:rPr>
              <a:t>  = </a:t>
            </a:r>
            <a:r>
              <a:rPr lang="en-US" sz="1600" dirty="0" err="1">
                <a:latin typeface="Courier" pitchFamily="2" charset="0"/>
              </a:rPr>
              <a:t>opt$objective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#Plot the Results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x = seq(lowerB,upperB,0.01);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plot(</a:t>
            </a:r>
            <a:r>
              <a:rPr lang="en-US" sz="1600" dirty="0" err="1">
                <a:latin typeface="Courier" pitchFamily="2" charset="0"/>
              </a:rPr>
              <a:t>x,likelihood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x,dataHeads,dataTails</a:t>
            </a:r>
            <a:r>
              <a:rPr lang="en-US" sz="1600" dirty="0">
                <a:latin typeface="Courier" pitchFamily="2" charset="0"/>
              </a:rPr>
              <a:t>),type='</a:t>
            </a:r>
            <a:r>
              <a:rPr lang="en-US" sz="1600" dirty="0" err="1">
                <a:latin typeface="Courier" pitchFamily="2" charset="0"/>
              </a:rPr>
              <a:t>l',main</a:t>
            </a:r>
            <a:r>
              <a:rPr lang="en-US" sz="1600" dirty="0">
                <a:latin typeface="Courier" pitchFamily="2" charset="0"/>
              </a:rPr>
              <a:t>="The Likelihood of the Data”, </a:t>
            </a:r>
            <a:r>
              <a:rPr lang="en-US" sz="1600" dirty="0" err="1">
                <a:latin typeface="Courier" pitchFamily="2" charset="0"/>
              </a:rPr>
              <a:t>ylab</a:t>
            </a:r>
            <a:r>
              <a:rPr lang="en-US" sz="1600" dirty="0">
                <a:latin typeface="Courier" pitchFamily="2" charset="0"/>
              </a:rPr>
              <a:t>="L(p)",</a:t>
            </a:r>
            <a:r>
              <a:rPr lang="en-US" sz="1600" dirty="0" err="1">
                <a:latin typeface="Courier" pitchFamily="2" charset="0"/>
              </a:rPr>
              <a:t>xlab</a:t>
            </a:r>
            <a:r>
              <a:rPr lang="en-US" sz="1600" dirty="0">
                <a:latin typeface="Courier" pitchFamily="2" charset="0"/>
              </a:rPr>
              <a:t>="p")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points(</a:t>
            </a:r>
            <a:r>
              <a:rPr lang="en-US" sz="1600" dirty="0" err="1">
                <a:latin typeface="Courier" pitchFamily="2" charset="0"/>
              </a:rPr>
              <a:t>pMax,maxLikelihood,type</a:t>
            </a:r>
            <a:r>
              <a:rPr lang="en-US" sz="1600" dirty="0">
                <a:latin typeface="Courier" pitchFamily="2" charset="0"/>
              </a:rPr>
              <a:t>='</a:t>
            </a:r>
            <a:r>
              <a:rPr lang="en-US" sz="1600" dirty="0" err="1">
                <a:latin typeface="Courier" pitchFamily="2" charset="0"/>
              </a:rPr>
              <a:t>p',col</a:t>
            </a:r>
            <a:r>
              <a:rPr lang="en-US" sz="1600" dirty="0">
                <a:latin typeface="Courier" pitchFamily="2" charset="0"/>
              </a:rPr>
              <a:t>='red')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7F067-524C-C94C-A4FD-718BF6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399890"/>
          </a:xfrm>
        </p:spPr>
        <p:txBody>
          <a:bodyPr>
            <a:noAutofit/>
          </a:bodyPr>
          <a:lstStyle/>
          <a:p>
            <a:r>
              <a:rPr lang="en-US" sz="3400" dirty="0"/>
              <a:t>Maximum Likelihood Estimation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40320-7CD2-9347-A2BB-39112547BF2D}"/>
              </a:ext>
            </a:extLst>
          </p:cNvPr>
          <p:cNvSpPr/>
          <p:nvPr/>
        </p:nvSpPr>
        <p:spPr>
          <a:xfrm>
            <a:off x="0" y="2970276"/>
            <a:ext cx="9144000" cy="23119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5FD042-30DD-4C47-8C5B-808A1C38C59C}"/>
              </a:ext>
            </a:extLst>
          </p:cNvPr>
          <p:cNvGrpSpPr/>
          <p:nvPr/>
        </p:nvGrpSpPr>
        <p:grpSpPr>
          <a:xfrm>
            <a:off x="4225781" y="1132445"/>
            <a:ext cx="5070619" cy="1763155"/>
            <a:chOff x="4073381" y="571613"/>
            <a:chExt cx="5070619" cy="17631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89A4F9-FDA2-D042-B852-4364F0CE0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200" y="1771942"/>
              <a:ext cx="381000" cy="5628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FCD619-A791-AC42-BD74-7321C4854F3C}"/>
                </a:ext>
              </a:extLst>
            </p:cNvPr>
            <p:cNvSpPr txBox="1"/>
            <p:nvPr/>
          </p:nvSpPr>
          <p:spPr>
            <a:xfrm>
              <a:off x="4073381" y="571613"/>
              <a:ext cx="50706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Maximize Likelihood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Set lower and upper bound for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Specify the values of </a:t>
              </a:r>
              <a:r>
                <a:rPr lang="en-US" dirty="0" err="1">
                  <a:solidFill>
                    <a:srgbClr val="FF0000"/>
                  </a:solidFill>
                </a:rPr>
                <a:t>dataHeads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dataTails</a:t>
              </a:r>
              <a:endParaRPr lang="en-US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Set </a:t>
              </a:r>
              <a:r>
                <a:rPr lang="en-US" b="1" dirty="0">
                  <a:solidFill>
                    <a:srgbClr val="FF0000"/>
                  </a:solidFill>
                </a:rPr>
                <a:t>maximum = TRUE </a:t>
              </a:r>
              <a:r>
                <a:rPr lang="en-US" dirty="0">
                  <a:solidFill>
                    <a:srgbClr val="FF0000"/>
                  </a:solidFill>
                </a:rPr>
                <a:t>(Default is minimize!)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20E462-8B53-1546-89BF-2F339B84DD8A}"/>
              </a:ext>
            </a:extLst>
          </p:cNvPr>
          <p:cNvSpPr txBox="1"/>
          <p:nvPr/>
        </p:nvSpPr>
        <p:spPr>
          <a:xfrm>
            <a:off x="3886200" y="4410670"/>
            <a:ext cx="446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You get back BOTH the value of the maximum AND the function value at that maximum.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914D0F-C65E-724E-B3E7-D2A9F4178EC0}"/>
              </a:ext>
            </a:extLst>
          </p:cNvPr>
          <p:cNvSpPr/>
          <p:nvPr/>
        </p:nvSpPr>
        <p:spPr>
          <a:xfrm>
            <a:off x="-228600" y="4299632"/>
            <a:ext cx="4267200" cy="9233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C5EA-C760-CA48-B8EC-AC43FD9B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3984"/>
            <a:ext cx="9296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#Likelihood Function (Probability of the Data)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likelihood &lt;- function(</a:t>
            </a:r>
            <a:r>
              <a:rPr lang="en-US" sz="1600" dirty="0" err="1">
                <a:latin typeface="Courier" pitchFamily="2" charset="0"/>
              </a:rPr>
              <a:t>p,numHeads,numTails</a:t>
            </a:r>
            <a:r>
              <a:rPr lang="en-US" sz="1600" dirty="0">
                <a:latin typeface="Courier" pitchFamily="2" charset="0"/>
              </a:rPr>
              <a:t>) p^(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)*(1-p)^(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#Data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data     = c("H","T","T","H","H");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 = length(which(data=="H"));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 = length(which(data=="T"));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#Maximize the Likelihood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 = 1;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opt &lt;- optimize(likelihood, lower = </a:t>
            </a: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, upper = </a:t>
            </a: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=</a:t>
            </a: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, maximum=TRUE)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pMax</a:t>
            </a:r>
            <a:r>
              <a:rPr lang="en-US" sz="1600" dirty="0">
                <a:latin typeface="Courier" pitchFamily="2" charset="0"/>
              </a:rPr>
              <a:t>           = </a:t>
            </a:r>
            <a:r>
              <a:rPr lang="en-US" sz="1600" dirty="0" err="1">
                <a:latin typeface="Courier" pitchFamily="2" charset="0"/>
              </a:rPr>
              <a:t>opt$maximum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maxLikelihood</a:t>
            </a:r>
            <a:r>
              <a:rPr lang="en-US" sz="1600" dirty="0">
                <a:latin typeface="Courier" pitchFamily="2" charset="0"/>
              </a:rPr>
              <a:t>  = </a:t>
            </a:r>
            <a:r>
              <a:rPr lang="en-US" sz="1600" dirty="0" err="1">
                <a:latin typeface="Courier" pitchFamily="2" charset="0"/>
              </a:rPr>
              <a:t>opt$objective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#Plot the Results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x = seq(lowerB,upperB,0.01);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plot(</a:t>
            </a:r>
            <a:r>
              <a:rPr lang="en-US" sz="1600" dirty="0" err="1">
                <a:latin typeface="Courier" pitchFamily="2" charset="0"/>
              </a:rPr>
              <a:t>x,likelihood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x,dataHeads,dataTails</a:t>
            </a:r>
            <a:r>
              <a:rPr lang="en-US" sz="1600" dirty="0">
                <a:latin typeface="Courier" pitchFamily="2" charset="0"/>
              </a:rPr>
              <a:t>),type='</a:t>
            </a:r>
            <a:r>
              <a:rPr lang="en-US" sz="1600" dirty="0" err="1">
                <a:latin typeface="Courier" pitchFamily="2" charset="0"/>
              </a:rPr>
              <a:t>l',main</a:t>
            </a:r>
            <a:r>
              <a:rPr lang="en-US" sz="1600" dirty="0">
                <a:latin typeface="Courier" pitchFamily="2" charset="0"/>
              </a:rPr>
              <a:t>="The Likelihood of the Data”, </a:t>
            </a:r>
            <a:r>
              <a:rPr lang="en-US" sz="1600" dirty="0" err="1">
                <a:latin typeface="Courier" pitchFamily="2" charset="0"/>
              </a:rPr>
              <a:t>ylab</a:t>
            </a:r>
            <a:r>
              <a:rPr lang="en-US" sz="1600" dirty="0">
                <a:latin typeface="Courier" pitchFamily="2" charset="0"/>
              </a:rPr>
              <a:t>="L(p)",</a:t>
            </a:r>
            <a:r>
              <a:rPr lang="en-US" sz="1600" dirty="0" err="1">
                <a:latin typeface="Courier" pitchFamily="2" charset="0"/>
              </a:rPr>
              <a:t>xlab</a:t>
            </a:r>
            <a:r>
              <a:rPr lang="en-US" sz="1600" dirty="0">
                <a:latin typeface="Courier" pitchFamily="2" charset="0"/>
              </a:rPr>
              <a:t>="p")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points(</a:t>
            </a:r>
            <a:r>
              <a:rPr lang="en-US" sz="1600" dirty="0" err="1">
                <a:latin typeface="Courier" pitchFamily="2" charset="0"/>
              </a:rPr>
              <a:t>pMax,maxLikelihood,type</a:t>
            </a:r>
            <a:r>
              <a:rPr lang="en-US" sz="1600" dirty="0">
                <a:latin typeface="Courier" pitchFamily="2" charset="0"/>
              </a:rPr>
              <a:t>='</a:t>
            </a:r>
            <a:r>
              <a:rPr lang="en-US" sz="1600" dirty="0" err="1">
                <a:latin typeface="Courier" pitchFamily="2" charset="0"/>
              </a:rPr>
              <a:t>p',col</a:t>
            </a:r>
            <a:r>
              <a:rPr lang="en-US" sz="1600" dirty="0">
                <a:latin typeface="Courier" pitchFamily="2" charset="0"/>
              </a:rPr>
              <a:t>='red')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7F067-524C-C94C-A4FD-718BF6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399890"/>
          </a:xfrm>
        </p:spPr>
        <p:txBody>
          <a:bodyPr>
            <a:noAutofit/>
          </a:bodyPr>
          <a:lstStyle/>
          <a:p>
            <a:r>
              <a:rPr lang="en-US" sz="3400" dirty="0"/>
              <a:t>Maximum Likelihood Estimation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87032-7557-5C45-BA8B-95CCC54908D3}"/>
              </a:ext>
            </a:extLst>
          </p:cNvPr>
          <p:cNvSpPr/>
          <p:nvPr/>
        </p:nvSpPr>
        <p:spPr>
          <a:xfrm>
            <a:off x="0" y="5282184"/>
            <a:ext cx="9144000" cy="15758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624927-28D1-C446-B73A-9852E2D30C72}"/>
              </a:ext>
            </a:extLst>
          </p:cNvPr>
          <p:cNvGrpSpPr/>
          <p:nvPr/>
        </p:nvGrpSpPr>
        <p:grpSpPr>
          <a:xfrm>
            <a:off x="4724400" y="2113109"/>
            <a:ext cx="3633216" cy="3169075"/>
            <a:chOff x="4724400" y="2113109"/>
            <a:chExt cx="3633216" cy="316907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1F98A7-374C-E544-BBB4-48695B85E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4400" y="2860024"/>
              <a:ext cx="914400" cy="24221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BEF70F-E44C-E24D-A101-1CDCA66AD79A}"/>
                </a:ext>
              </a:extLst>
            </p:cNvPr>
            <p:cNvSpPr txBox="1"/>
            <p:nvPr/>
          </p:nvSpPr>
          <p:spPr>
            <a:xfrm>
              <a:off x="5614416" y="2113109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Plot the Function and designate the maximum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0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F50-6B1E-0546-9025-B730D83D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0406-3F50-0440-8722-98549231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#2 is another Maximum Likelihood Estimation problem.</a:t>
            </a:r>
          </a:p>
          <a:p>
            <a:r>
              <a:rPr lang="en-US" dirty="0"/>
              <a:t>You will need to modify code Lab10.R and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205872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BE50-ADC7-604A-8DA6-99E0C55D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#3: </a:t>
            </a:r>
            <a:br>
              <a:rPr lang="en-US" dirty="0"/>
            </a:br>
            <a:r>
              <a:rPr lang="en-US" dirty="0"/>
              <a:t>Least 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98182-2768-054E-95AC-9B5183BB8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These next 2 slides are from Lecture 22 and illustrate </a:t>
                </a:r>
                <a:r>
                  <a:rPr lang="en-US" b="1" dirty="0"/>
                  <a:t>maximum likelihood estimation.</a:t>
                </a:r>
              </a:p>
              <a:p>
                <a:r>
                  <a:rPr lang="en-US" b="1" dirty="0"/>
                  <a:t>Setting</a:t>
                </a:r>
                <a:r>
                  <a:rPr lang="en-US" dirty="0"/>
                  <a:t>: You are given bivariate data (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,y</a:t>
                </a:r>
                <a:r>
                  <a:rPr lang="en-US" baseline="-25000" dirty="0" err="1"/>
                  <a:t>i</a:t>
                </a:r>
                <a:r>
                  <a:rPr lang="en-US" dirty="0"/>
                  <a:t>) for </a:t>
                </a:r>
                <a:r>
                  <a:rPr lang="en-US" dirty="0" err="1"/>
                  <a:t>i</a:t>
                </a:r>
                <a:r>
                  <a:rPr lang="en-US" dirty="0"/>
                  <a:t> = 1,2,…n</a:t>
                </a:r>
              </a:p>
              <a:p>
                <a:r>
                  <a:rPr lang="en-US" b="1" dirty="0"/>
                  <a:t>Goal:</a:t>
                </a:r>
                <a:r>
                  <a:rPr lang="en-US" dirty="0"/>
                  <a:t> You want to find values of α and β such that we </a:t>
                </a:r>
                <a:r>
                  <a:rPr lang="en-US" b="1" i="1" u="sng" dirty="0"/>
                  <a:t>minimize the following: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1" i="1" u="sng" dirty="0"/>
              </a:p>
              <a:p>
                <a:endParaRPr lang="en-US" b="1" i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98182-2768-054E-95AC-9B5183BB8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81" r="-3086" b="-4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2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69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Chapter 22: Least 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3232"/>
                <a:ext cx="8229600" cy="5232932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dirty="0"/>
                  <a:t>Minimize the squared error: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3232"/>
                <a:ext cx="8229600" cy="5232932"/>
              </a:xfrm>
              <a:blipFill>
                <a:blip r:embed="rId2"/>
                <a:stretch>
                  <a:fillRect l="-148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423408" y="5836798"/>
            <a:ext cx="59169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72944" y="2023729"/>
            <a:ext cx="0" cy="4312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4640" y="5736267"/>
            <a:ext cx="427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21745" y="3567499"/>
            <a:ext cx="403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28230" y="2470345"/>
            <a:ext cx="4423729" cy="2554086"/>
          </a:xfrm>
          <a:prstGeom prst="line">
            <a:avLst/>
          </a:prstGeom>
          <a:ln>
            <a:solidFill>
              <a:srgbClr val="000000"/>
            </a:solidFill>
            <a:prstDash val="dot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465593" y="3028645"/>
            <a:ext cx="2020042" cy="1170990"/>
            <a:chOff x="4465593" y="3028645"/>
            <a:chExt cx="2020042" cy="1170990"/>
          </a:xfrm>
        </p:grpSpPr>
        <p:sp>
          <p:nvSpPr>
            <p:cNvPr id="15" name="Oval 14"/>
            <p:cNvSpPr/>
            <p:nvPr/>
          </p:nvSpPr>
          <p:spPr>
            <a:xfrm>
              <a:off x="4465593" y="3536897"/>
              <a:ext cx="237235" cy="23723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237235" cy="23723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48400" y="3352800"/>
              <a:ext cx="237235" cy="23723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58819" y="3028645"/>
              <a:ext cx="237235" cy="23723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340319" y="2023729"/>
            <a:ext cx="1211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α + β x</a:t>
            </a:r>
            <a:r>
              <a:rPr lang="en-US" sz="2800" baseline="-25000" dirty="0"/>
              <a:t>i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3139870" y="3265880"/>
            <a:ext cx="237235" cy="237235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58488" y="3321708"/>
            <a:ext cx="6977" cy="1551225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03975" y="4579870"/>
            <a:ext cx="237235" cy="237235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34232" y="4326594"/>
            <a:ext cx="6977" cy="411418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582002" y="3028645"/>
            <a:ext cx="1780800" cy="1117089"/>
            <a:chOff x="4582002" y="3028645"/>
            <a:chExt cx="1780800" cy="111708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82002" y="3734316"/>
              <a:ext cx="6977" cy="411418"/>
            </a:xfrm>
            <a:prstGeom prst="line">
              <a:avLst/>
            </a:prstGeom>
            <a:ln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87971" y="3185784"/>
              <a:ext cx="6977" cy="411418"/>
            </a:xfrm>
            <a:prstGeom prst="line">
              <a:avLst/>
            </a:prstGeom>
            <a:ln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6" idx="0"/>
            </p:cNvCxnSpPr>
            <p:nvPr/>
          </p:nvCxnSpPr>
          <p:spPr>
            <a:xfrm>
              <a:off x="5821786" y="3391493"/>
              <a:ext cx="11832" cy="570907"/>
            </a:xfrm>
            <a:prstGeom prst="line">
              <a:avLst/>
            </a:prstGeom>
            <a:ln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352269" y="3028645"/>
              <a:ext cx="10533" cy="508252"/>
            </a:xfrm>
            <a:prstGeom prst="line">
              <a:avLst/>
            </a:prstGeom>
            <a:ln>
              <a:solidFill>
                <a:srgbClr val="00000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287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82BB-9FE5-A34E-B402-6EC81C5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go through 3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data set to perform linear regression on. (</a:t>
            </a:r>
            <a:r>
              <a:rPr lang="en-US" i="1" dirty="0"/>
              <a:t>This is the hardest part!</a:t>
            </a:r>
            <a:r>
              <a:rPr lang="en-US" dirty="0"/>
              <a:t>)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our results:</a:t>
            </a:r>
          </a:p>
          <a:p>
            <a:pPr marL="914400" lvl="1" indent="-514350"/>
            <a:r>
              <a:rPr lang="en-US" dirty="0"/>
              <a:t>Analyze the model fit</a:t>
            </a:r>
          </a:p>
          <a:p>
            <a:pPr marL="914400" lvl="1" indent="-514350"/>
            <a:r>
              <a:rPr lang="en-US" dirty="0"/>
              <a:t>Make a plot of our data and model</a:t>
            </a:r>
          </a:p>
        </p:txBody>
      </p:sp>
    </p:spTree>
    <p:extLst>
      <p:ext uri="{BB962C8B-B14F-4D97-AF65-F5344CB8AC3E}">
        <p14:creationId xmlns:p14="http://schemas.microsoft.com/office/powerpoint/2010/main" val="133123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Make the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#Linear Model (What you will attempt to learn)</a:t>
            </a:r>
          </a:p>
          <a:p>
            <a:r>
              <a:rPr lang="en-US" dirty="0">
                <a:latin typeface="Courier" pitchFamily="2" charset="0"/>
              </a:rPr>
              <a:t>alpha =  5.00; #&lt;- Change this line</a:t>
            </a:r>
          </a:p>
          <a:p>
            <a:r>
              <a:rPr lang="en-US" dirty="0">
                <a:latin typeface="Courier" pitchFamily="2" charset="0"/>
              </a:rPr>
              <a:t>beta  = -0.01;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#Number of Data Points</a:t>
            </a:r>
          </a:p>
          <a:p>
            <a:r>
              <a:rPr lang="en-US" dirty="0">
                <a:latin typeface="Courier" pitchFamily="2" charset="0"/>
              </a:rPr>
              <a:t>N     = 30; 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#Noise Function</a:t>
            </a:r>
          </a:p>
          <a:p>
            <a:r>
              <a:rPr lang="en-US" dirty="0">
                <a:latin typeface="Courier" pitchFamily="2" charset="0"/>
              </a:rPr>
              <a:t>mu    = 0;</a:t>
            </a:r>
          </a:p>
          <a:p>
            <a:r>
              <a:rPr lang="en-US" dirty="0">
                <a:latin typeface="Courier" pitchFamily="2" charset="0"/>
              </a:rPr>
              <a:t>sigma = 0.075;</a:t>
            </a:r>
          </a:p>
          <a:p>
            <a:r>
              <a:rPr lang="en-US" dirty="0">
                <a:latin typeface="Courier" pitchFamily="2" charset="0"/>
              </a:rPr>
              <a:t>U     = </a:t>
            </a:r>
            <a:r>
              <a:rPr lang="en-US" dirty="0" err="1">
                <a:latin typeface="Courier" pitchFamily="2" charset="0"/>
              </a:rPr>
              <a:t>rnorm</a:t>
            </a:r>
            <a:r>
              <a:rPr lang="en-US" dirty="0">
                <a:latin typeface="Courier" pitchFamily="2" charset="0"/>
              </a:rPr>
              <a:t>(N, mu, sigma)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#Generate Data</a:t>
            </a:r>
          </a:p>
          <a:p>
            <a:r>
              <a:rPr lang="en-US" dirty="0" err="1">
                <a:latin typeface="Courier" pitchFamily="2" charset="0"/>
              </a:rPr>
              <a:t>lowTemp</a:t>
            </a:r>
            <a:r>
              <a:rPr lang="en-US" dirty="0">
                <a:latin typeface="Courier" pitchFamily="2" charset="0"/>
              </a:rPr>
              <a:t>  = 100;</a:t>
            </a:r>
          </a:p>
          <a:p>
            <a:r>
              <a:rPr lang="en-US" dirty="0" err="1">
                <a:latin typeface="Courier" pitchFamily="2" charset="0"/>
              </a:rPr>
              <a:t>highTemp</a:t>
            </a:r>
            <a:r>
              <a:rPr lang="en-US" dirty="0">
                <a:latin typeface="Courier" pitchFamily="2" charset="0"/>
              </a:rPr>
              <a:t> = 400; </a:t>
            </a:r>
          </a:p>
          <a:p>
            <a:r>
              <a:rPr lang="en-US" dirty="0">
                <a:latin typeface="Courier" pitchFamily="2" charset="0"/>
              </a:rPr>
              <a:t>X        = </a:t>
            </a:r>
            <a:r>
              <a:rPr lang="en-US" dirty="0" err="1">
                <a:latin typeface="Courier" pitchFamily="2" charset="0"/>
              </a:rPr>
              <a:t>runif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N,lowTemp,highTemp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Y        = alpha + beta*X + U;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#Store these values in a Data Frame </a:t>
            </a:r>
          </a:p>
          <a:p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(temp=</a:t>
            </a:r>
            <a:r>
              <a:rPr lang="en-US" dirty="0" err="1">
                <a:latin typeface="Courier" pitchFamily="2" charset="0"/>
              </a:rPr>
              <a:t>X,time</a:t>
            </a:r>
            <a:r>
              <a:rPr lang="en-US" dirty="0">
                <a:latin typeface="Courier" pitchFamily="2" charset="0"/>
              </a:rPr>
              <a:t>=Y)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52343-F3BA-1248-9952-F4D0D1CF0D19}"/>
              </a:ext>
            </a:extLst>
          </p:cNvPr>
          <p:cNvSpPr/>
          <p:nvPr/>
        </p:nvSpPr>
        <p:spPr>
          <a:xfrm>
            <a:off x="152400" y="914400"/>
            <a:ext cx="6726936" cy="106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2113E5-E99C-0244-8FFA-B03AFE7619EB}"/>
              </a:ext>
            </a:extLst>
          </p:cNvPr>
          <p:cNvGrpSpPr/>
          <p:nvPr/>
        </p:nvGrpSpPr>
        <p:grpSpPr>
          <a:xfrm>
            <a:off x="5490762" y="2011423"/>
            <a:ext cx="3348297" cy="1423416"/>
            <a:chOff x="4800600" y="1472184"/>
            <a:chExt cx="3348297" cy="14234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2B49BB-D3FD-FC4B-BF66-609A774C4C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0600" y="1472184"/>
              <a:ext cx="609600" cy="685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36F549-E312-4642-BCDB-86BE1D18CEC9}"/>
                </a:ext>
              </a:extLst>
            </p:cNvPr>
            <p:cNvSpPr txBox="1"/>
            <p:nvPr/>
          </p:nvSpPr>
          <p:spPr>
            <a:xfrm>
              <a:off x="5364480" y="2249269"/>
              <a:ext cx="27844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up the alpha &amp; beta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You will then try to “learn”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24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Make the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#Linear Model (What you will attempt to learn)</a:t>
            </a:r>
          </a:p>
          <a:p>
            <a:r>
              <a:rPr lang="en-US" dirty="0">
                <a:latin typeface="Courier" pitchFamily="2" charset="0"/>
              </a:rPr>
              <a:t>alpha =  5.00; #&lt;- Change this line</a:t>
            </a:r>
          </a:p>
          <a:p>
            <a:r>
              <a:rPr lang="en-US" dirty="0">
                <a:latin typeface="Courier" pitchFamily="2" charset="0"/>
              </a:rPr>
              <a:t>beta  = -0.01;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#Number of Data Points</a:t>
            </a:r>
          </a:p>
          <a:p>
            <a:r>
              <a:rPr lang="en-US" dirty="0">
                <a:latin typeface="Courier" pitchFamily="2" charset="0"/>
              </a:rPr>
              <a:t>N     = 30; 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#Noise Function</a:t>
            </a:r>
          </a:p>
          <a:p>
            <a:r>
              <a:rPr lang="en-US" dirty="0">
                <a:latin typeface="Courier" pitchFamily="2" charset="0"/>
              </a:rPr>
              <a:t>mu    = 0;</a:t>
            </a:r>
          </a:p>
          <a:p>
            <a:r>
              <a:rPr lang="en-US" dirty="0">
                <a:latin typeface="Courier" pitchFamily="2" charset="0"/>
              </a:rPr>
              <a:t>sigma = 0.075;</a:t>
            </a:r>
          </a:p>
          <a:p>
            <a:r>
              <a:rPr lang="en-US" dirty="0">
                <a:latin typeface="Courier" pitchFamily="2" charset="0"/>
              </a:rPr>
              <a:t>U     = </a:t>
            </a:r>
            <a:r>
              <a:rPr lang="en-US" dirty="0" err="1">
                <a:latin typeface="Courier" pitchFamily="2" charset="0"/>
              </a:rPr>
              <a:t>rnorm</a:t>
            </a:r>
            <a:r>
              <a:rPr lang="en-US" dirty="0">
                <a:latin typeface="Courier" pitchFamily="2" charset="0"/>
              </a:rPr>
              <a:t>(N, mu, sigma)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#Generate Data</a:t>
            </a:r>
          </a:p>
          <a:p>
            <a:r>
              <a:rPr lang="en-US" dirty="0" err="1">
                <a:latin typeface="Courier" pitchFamily="2" charset="0"/>
              </a:rPr>
              <a:t>lowTemp</a:t>
            </a:r>
            <a:r>
              <a:rPr lang="en-US" dirty="0">
                <a:latin typeface="Courier" pitchFamily="2" charset="0"/>
              </a:rPr>
              <a:t>  = 100;</a:t>
            </a:r>
          </a:p>
          <a:p>
            <a:r>
              <a:rPr lang="en-US" dirty="0" err="1">
                <a:latin typeface="Courier" pitchFamily="2" charset="0"/>
              </a:rPr>
              <a:t>highTemp</a:t>
            </a:r>
            <a:r>
              <a:rPr lang="en-US" dirty="0">
                <a:latin typeface="Courier" pitchFamily="2" charset="0"/>
              </a:rPr>
              <a:t> = 400; </a:t>
            </a:r>
          </a:p>
          <a:p>
            <a:r>
              <a:rPr lang="en-US" dirty="0">
                <a:latin typeface="Courier" pitchFamily="2" charset="0"/>
              </a:rPr>
              <a:t>X        = </a:t>
            </a:r>
            <a:r>
              <a:rPr lang="en-US" dirty="0" err="1">
                <a:latin typeface="Courier" pitchFamily="2" charset="0"/>
              </a:rPr>
              <a:t>runif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N,lowTemp,highTemp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Y        = alpha + beta*X + U;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#Store these values in a Data Frame </a:t>
            </a:r>
          </a:p>
          <a:p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(temp=</a:t>
            </a:r>
            <a:r>
              <a:rPr lang="en-US" dirty="0" err="1">
                <a:latin typeface="Courier" pitchFamily="2" charset="0"/>
              </a:rPr>
              <a:t>X,time</a:t>
            </a:r>
            <a:r>
              <a:rPr lang="en-US" dirty="0">
                <a:latin typeface="Courier" pitchFamily="2" charset="0"/>
              </a:rPr>
              <a:t>=Y)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52343-F3BA-1248-9952-F4D0D1CF0D19}"/>
              </a:ext>
            </a:extLst>
          </p:cNvPr>
          <p:cNvSpPr/>
          <p:nvPr/>
        </p:nvSpPr>
        <p:spPr>
          <a:xfrm>
            <a:off x="152400" y="1977577"/>
            <a:ext cx="4953000" cy="8109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2113E5-E99C-0244-8FFA-B03AFE7619EB}"/>
              </a:ext>
            </a:extLst>
          </p:cNvPr>
          <p:cNvGrpSpPr/>
          <p:nvPr/>
        </p:nvGrpSpPr>
        <p:grpSpPr>
          <a:xfrm>
            <a:off x="5181600" y="2362200"/>
            <a:ext cx="3276600" cy="1072639"/>
            <a:chOff x="4491438" y="1822961"/>
            <a:chExt cx="3276600" cy="10726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2B49BB-D3FD-FC4B-BF66-609A774C4C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1438" y="1822961"/>
              <a:ext cx="918762" cy="3350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36F549-E312-4642-BCDB-86BE1D18CEC9}"/>
                </a:ext>
              </a:extLst>
            </p:cNvPr>
            <p:cNvSpPr txBox="1"/>
            <p:nvPr/>
          </p:nvSpPr>
          <p:spPr>
            <a:xfrm>
              <a:off x="5364480" y="2249269"/>
              <a:ext cx="2403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how many points you will 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6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Make the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#Linear Model (What you will attempt to learn)</a:t>
            </a:r>
          </a:p>
          <a:p>
            <a:r>
              <a:rPr lang="en-US" dirty="0">
                <a:latin typeface="Courier" pitchFamily="2" charset="0"/>
              </a:rPr>
              <a:t>alpha =  5.00; #&lt;- Change this line</a:t>
            </a:r>
          </a:p>
          <a:p>
            <a:r>
              <a:rPr lang="en-US" dirty="0">
                <a:latin typeface="Courier" pitchFamily="2" charset="0"/>
              </a:rPr>
              <a:t>beta  = -0.01;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#Number of Data Points</a:t>
            </a:r>
          </a:p>
          <a:p>
            <a:r>
              <a:rPr lang="en-US" dirty="0">
                <a:latin typeface="Courier" pitchFamily="2" charset="0"/>
              </a:rPr>
              <a:t>N     = 30; 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#Noise Function</a:t>
            </a:r>
          </a:p>
          <a:p>
            <a:r>
              <a:rPr lang="en-US" dirty="0">
                <a:latin typeface="Courier" pitchFamily="2" charset="0"/>
              </a:rPr>
              <a:t>mu    = 0;</a:t>
            </a:r>
          </a:p>
          <a:p>
            <a:r>
              <a:rPr lang="en-US" dirty="0">
                <a:latin typeface="Courier" pitchFamily="2" charset="0"/>
              </a:rPr>
              <a:t>sigma = 0.075;</a:t>
            </a:r>
          </a:p>
          <a:p>
            <a:r>
              <a:rPr lang="en-US" dirty="0">
                <a:latin typeface="Courier" pitchFamily="2" charset="0"/>
              </a:rPr>
              <a:t>U     = </a:t>
            </a:r>
            <a:r>
              <a:rPr lang="en-US" dirty="0" err="1">
                <a:latin typeface="Courier" pitchFamily="2" charset="0"/>
              </a:rPr>
              <a:t>rnorm</a:t>
            </a:r>
            <a:r>
              <a:rPr lang="en-US" dirty="0">
                <a:latin typeface="Courier" pitchFamily="2" charset="0"/>
              </a:rPr>
              <a:t>(N, mu, sigma)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#Generate Data</a:t>
            </a:r>
          </a:p>
          <a:p>
            <a:r>
              <a:rPr lang="en-US" dirty="0" err="1">
                <a:latin typeface="Courier" pitchFamily="2" charset="0"/>
              </a:rPr>
              <a:t>lowTemp</a:t>
            </a:r>
            <a:r>
              <a:rPr lang="en-US" dirty="0">
                <a:latin typeface="Courier" pitchFamily="2" charset="0"/>
              </a:rPr>
              <a:t>  = 100;</a:t>
            </a:r>
          </a:p>
          <a:p>
            <a:r>
              <a:rPr lang="en-US" dirty="0" err="1">
                <a:latin typeface="Courier" pitchFamily="2" charset="0"/>
              </a:rPr>
              <a:t>highTemp</a:t>
            </a:r>
            <a:r>
              <a:rPr lang="en-US" dirty="0">
                <a:latin typeface="Courier" pitchFamily="2" charset="0"/>
              </a:rPr>
              <a:t> = 400; </a:t>
            </a:r>
          </a:p>
          <a:p>
            <a:r>
              <a:rPr lang="en-US" dirty="0">
                <a:latin typeface="Courier" pitchFamily="2" charset="0"/>
              </a:rPr>
              <a:t>X        = </a:t>
            </a:r>
            <a:r>
              <a:rPr lang="en-US" dirty="0" err="1">
                <a:latin typeface="Courier" pitchFamily="2" charset="0"/>
              </a:rPr>
              <a:t>runif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N,lowTemp,highTemp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Y        = alpha + beta*X + U;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#Store these values in a Data Frame </a:t>
            </a:r>
          </a:p>
          <a:p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(temp=</a:t>
            </a:r>
            <a:r>
              <a:rPr lang="en-US" dirty="0" err="1">
                <a:latin typeface="Courier" pitchFamily="2" charset="0"/>
              </a:rPr>
              <a:t>X,time</a:t>
            </a:r>
            <a:r>
              <a:rPr lang="en-US" dirty="0">
                <a:latin typeface="Courier" pitchFamily="2" charset="0"/>
              </a:rPr>
              <a:t>=Y)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52400" y="2895600"/>
            <a:ext cx="40386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4191000" y="2519143"/>
            <a:ext cx="4005072" cy="1006655"/>
            <a:chOff x="3500838" y="1880461"/>
            <a:chExt cx="4005072" cy="36880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838" y="2130053"/>
              <a:ext cx="1445619" cy="1192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5102352" y="1880461"/>
              <a:ext cx="2403558" cy="3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Set the properties of your measurement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5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 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class (and on Homework #11) you have been working on problems in </a:t>
            </a:r>
          </a:p>
          <a:p>
            <a:pPr lvl="1"/>
            <a:r>
              <a:rPr lang="en-US" dirty="0"/>
              <a:t>Maximum Likelihood Estimation</a:t>
            </a:r>
          </a:p>
          <a:p>
            <a:pPr lvl="1"/>
            <a:r>
              <a:rPr lang="en-US" dirty="0"/>
              <a:t>Least Squares Regression</a:t>
            </a:r>
          </a:p>
          <a:p>
            <a:pPr lvl="1"/>
            <a:r>
              <a:rPr lang="en-US" dirty="0"/>
              <a:t>Confidence Intervals</a:t>
            </a:r>
          </a:p>
          <a:p>
            <a:r>
              <a:rPr lang="en-US" dirty="0"/>
              <a:t>Today in Lab, you will do computational versions in R of problems on Homework #11.</a:t>
            </a:r>
          </a:p>
        </p:txBody>
      </p:sp>
    </p:spTree>
    <p:extLst>
      <p:ext uri="{BB962C8B-B14F-4D97-AF65-F5344CB8AC3E}">
        <p14:creationId xmlns:p14="http://schemas.microsoft.com/office/powerpoint/2010/main" val="34051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Make the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#Linear Model (What you will attempt to learn)</a:t>
            </a:r>
          </a:p>
          <a:p>
            <a:r>
              <a:rPr lang="en-US" dirty="0">
                <a:latin typeface="Courier" pitchFamily="2" charset="0"/>
              </a:rPr>
              <a:t>alpha =  5.00; #&lt;- Change this line</a:t>
            </a:r>
          </a:p>
          <a:p>
            <a:r>
              <a:rPr lang="en-US" dirty="0">
                <a:latin typeface="Courier" pitchFamily="2" charset="0"/>
              </a:rPr>
              <a:t>beta  = -0.01;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#Number of Data Points</a:t>
            </a:r>
          </a:p>
          <a:p>
            <a:r>
              <a:rPr lang="en-US" dirty="0">
                <a:latin typeface="Courier" pitchFamily="2" charset="0"/>
              </a:rPr>
              <a:t>N     = 30; 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#Noise Function</a:t>
            </a:r>
          </a:p>
          <a:p>
            <a:r>
              <a:rPr lang="en-US" dirty="0">
                <a:latin typeface="Courier" pitchFamily="2" charset="0"/>
              </a:rPr>
              <a:t>mu    = 0;</a:t>
            </a:r>
          </a:p>
          <a:p>
            <a:r>
              <a:rPr lang="en-US" dirty="0">
                <a:latin typeface="Courier" pitchFamily="2" charset="0"/>
              </a:rPr>
              <a:t>sigma = 0.075;</a:t>
            </a:r>
          </a:p>
          <a:p>
            <a:r>
              <a:rPr lang="en-US" dirty="0">
                <a:latin typeface="Courier" pitchFamily="2" charset="0"/>
              </a:rPr>
              <a:t>U     = </a:t>
            </a:r>
            <a:r>
              <a:rPr lang="en-US" dirty="0" err="1">
                <a:latin typeface="Courier" pitchFamily="2" charset="0"/>
              </a:rPr>
              <a:t>rnorm</a:t>
            </a:r>
            <a:r>
              <a:rPr lang="en-US" dirty="0">
                <a:latin typeface="Courier" pitchFamily="2" charset="0"/>
              </a:rPr>
              <a:t>(N, mu, sigma)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#Generate Data</a:t>
            </a:r>
          </a:p>
          <a:p>
            <a:r>
              <a:rPr lang="en-US" dirty="0" err="1">
                <a:latin typeface="Courier" pitchFamily="2" charset="0"/>
              </a:rPr>
              <a:t>lowTemp</a:t>
            </a:r>
            <a:r>
              <a:rPr lang="en-US" dirty="0">
                <a:latin typeface="Courier" pitchFamily="2" charset="0"/>
              </a:rPr>
              <a:t>  = 100;</a:t>
            </a:r>
          </a:p>
          <a:p>
            <a:r>
              <a:rPr lang="en-US" dirty="0" err="1">
                <a:latin typeface="Courier" pitchFamily="2" charset="0"/>
              </a:rPr>
              <a:t>highTemp</a:t>
            </a:r>
            <a:r>
              <a:rPr lang="en-US" dirty="0">
                <a:latin typeface="Courier" pitchFamily="2" charset="0"/>
              </a:rPr>
              <a:t> = 400; </a:t>
            </a:r>
          </a:p>
          <a:p>
            <a:r>
              <a:rPr lang="en-US" dirty="0">
                <a:latin typeface="Courier" pitchFamily="2" charset="0"/>
              </a:rPr>
              <a:t>X        = </a:t>
            </a:r>
            <a:r>
              <a:rPr lang="en-US" dirty="0" err="1">
                <a:latin typeface="Courier" pitchFamily="2" charset="0"/>
              </a:rPr>
              <a:t>runif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N,lowTemp,highTemp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Y        = alpha + beta*X + U;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#Store these values in a Data Frame </a:t>
            </a:r>
          </a:p>
          <a:p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(temp=</a:t>
            </a:r>
            <a:r>
              <a:rPr lang="en-US" dirty="0" err="1">
                <a:latin typeface="Courier" pitchFamily="2" charset="0"/>
              </a:rPr>
              <a:t>X,time</a:t>
            </a:r>
            <a:r>
              <a:rPr lang="en-US" dirty="0">
                <a:latin typeface="Courier" pitchFamily="2" charset="0"/>
              </a:rPr>
              <a:t>=Y)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52400" y="4191000"/>
            <a:ext cx="5257800" cy="15445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4596384" y="3105097"/>
            <a:ext cx="4005072" cy="1006655"/>
            <a:chOff x="3500838" y="1880461"/>
            <a:chExt cx="4005072" cy="36880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838" y="2130053"/>
              <a:ext cx="1445619" cy="1192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3628854" y="1880461"/>
              <a:ext cx="3877056" cy="23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Generate temperatures X &amp; times Y that follow the linear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9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Make the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990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#Linear Model (What you will attempt to learn)</a:t>
            </a:r>
          </a:p>
          <a:p>
            <a:r>
              <a:rPr lang="en-US" dirty="0">
                <a:latin typeface="Courier" pitchFamily="2" charset="0"/>
              </a:rPr>
              <a:t>alpha =  5.00; #&lt;- Change this line</a:t>
            </a:r>
          </a:p>
          <a:p>
            <a:r>
              <a:rPr lang="en-US" dirty="0">
                <a:latin typeface="Courier" pitchFamily="2" charset="0"/>
              </a:rPr>
              <a:t>beta  = -0.01;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#Number of Data Points</a:t>
            </a:r>
          </a:p>
          <a:p>
            <a:r>
              <a:rPr lang="en-US" dirty="0">
                <a:latin typeface="Courier" pitchFamily="2" charset="0"/>
              </a:rPr>
              <a:t>N     = 30;  #&lt;- Change this line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#Noise Function</a:t>
            </a:r>
          </a:p>
          <a:p>
            <a:r>
              <a:rPr lang="en-US" dirty="0">
                <a:latin typeface="Courier" pitchFamily="2" charset="0"/>
              </a:rPr>
              <a:t>mu    = 0;</a:t>
            </a:r>
          </a:p>
          <a:p>
            <a:r>
              <a:rPr lang="en-US" dirty="0">
                <a:latin typeface="Courier" pitchFamily="2" charset="0"/>
              </a:rPr>
              <a:t>sigma = 0.075;</a:t>
            </a:r>
          </a:p>
          <a:p>
            <a:r>
              <a:rPr lang="en-US" dirty="0">
                <a:latin typeface="Courier" pitchFamily="2" charset="0"/>
              </a:rPr>
              <a:t>U     = </a:t>
            </a:r>
            <a:r>
              <a:rPr lang="en-US" dirty="0" err="1">
                <a:latin typeface="Courier" pitchFamily="2" charset="0"/>
              </a:rPr>
              <a:t>rnorm</a:t>
            </a:r>
            <a:r>
              <a:rPr lang="en-US" dirty="0">
                <a:latin typeface="Courier" pitchFamily="2" charset="0"/>
              </a:rPr>
              <a:t>(N, mu, sigma)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#Generate Data</a:t>
            </a:r>
          </a:p>
          <a:p>
            <a:r>
              <a:rPr lang="en-US" dirty="0" err="1">
                <a:latin typeface="Courier" pitchFamily="2" charset="0"/>
              </a:rPr>
              <a:t>lowTemp</a:t>
            </a:r>
            <a:r>
              <a:rPr lang="en-US" dirty="0">
                <a:latin typeface="Courier" pitchFamily="2" charset="0"/>
              </a:rPr>
              <a:t>  = 100;</a:t>
            </a:r>
          </a:p>
          <a:p>
            <a:r>
              <a:rPr lang="en-US" dirty="0" err="1">
                <a:latin typeface="Courier" pitchFamily="2" charset="0"/>
              </a:rPr>
              <a:t>highTemp</a:t>
            </a:r>
            <a:r>
              <a:rPr lang="en-US" dirty="0">
                <a:latin typeface="Courier" pitchFamily="2" charset="0"/>
              </a:rPr>
              <a:t> = 400; </a:t>
            </a:r>
          </a:p>
          <a:p>
            <a:r>
              <a:rPr lang="en-US" dirty="0">
                <a:latin typeface="Courier" pitchFamily="2" charset="0"/>
              </a:rPr>
              <a:t>X        = </a:t>
            </a:r>
            <a:r>
              <a:rPr lang="en-US" dirty="0" err="1">
                <a:latin typeface="Courier" pitchFamily="2" charset="0"/>
              </a:rPr>
              <a:t>runif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N,lowTemp,highTemp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Y        = alpha + beta*X + U;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#Store these values in a Data Frame </a:t>
            </a:r>
          </a:p>
          <a:p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(temp=</a:t>
            </a:r>
            <a:r>
              <a:rPr lang="en-US" dirty="0" err="1">
                <a:latin typeface="Courier" pitchFamily="2" charset="0"/>
              </a:rPr>
              <a:t>X,time</a:t>
            </a:r>
            <a:r>
              <a:rPr lang="en-US" dirty="0">
                <a:latin typeface="Courier" pitchFamily="2" charset="0"/>
              </a:rPr>
              <a:t>=Y)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52400" y="5865924"/>
            <a:ext cx="5715000" cy="8244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4724400" y="3105098"/>
            <a:ext cx="3877056" cy="2693380"/>
            <a:chOff x="3628854" y="1880461"/>
            <a:chExt cx="3877056" cy="98677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254" y="2130053"/>
              <a:ext cx="784204" cy="737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3628854" y="1880461"/>
              <a:ext cx="3877056" cy="3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Store the results in a data frame with named columns for “temp” and “time”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91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Perform 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2001298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#Do the linear regression</a:t>
            </a:r>
          </a:p>
          <a:p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(time ~ temp, data = </a:t>
            </a:r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27432" y="1912245"/>
            <a:ext cx="7211568" cy="8244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1295400" y="2825730"/>
            <a:ext cx="5638800" cy="2478841"/>
            <a:chOff x="199854" y="1778110"/>
            <a:chExt cx="5638800" cy="90817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254" y="1778110"/>
              <a:ext cx="522298" cy="638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199854" y="2449487"/>
              <a:ext cx="5638800" cy="23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 is super cool! Linear regression (and even more fancy models) are just 1 line of code!!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55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02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Analyze the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805503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#Look at our Model Results</a:t>
            </a:r>
          </a:p>
          <a:p>
            <a:r>
              <a:rPr lang="en-US" dirty="0">
                <a:latin typeface="Courier" pitchFamily="2" charset="0"/>
              </a:rPr>
              <a:t>print(summary(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Call:</a:t>
            </a:r>
          </a:p>
          <a:p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(formula = time ~ temp, data = </a:t>
            </a:r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Residuals:</a:t>
            </a:r>
          </a:p>
          <a:p>
            <a:r>
              <a:rPr lang="en-US" dirty="0">
                <a:latin typeface="Courier" pitchFamily="2" charset="0"/>
              </a:rPr>
              <a:t>      Min        1Q    Median        3Q       Max </a:t>
            </a:r>
          </a:p>
          <a:p>
            <a:r>
              <a:rPr lang="en-US" dirty="0">
                <a:latin typeface="Courier" pitchFamily="2" charset="0"/>
              </a:rPr>
              <a:t>-0.174186 -0.041803  0.008788  0.038296  0.157556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Coefficients:</a:t>
            </a:r>
          </a:p>
          <a:p>
            <a:r>
              <a:rPr lang="en-US" dirty="0">
                <a:latin typeface="Courier" pitchFamily="2" charset="0"/>
              </a:rPr>
              <a:t>              Estimate Std. Error t value </a:t>
            </a:r>
            <a:r>
              <a:rPr lang="en-US" dirty="0" err="1">
                <a:latin typeface="Courier" pitchFamily="2" charset="0"/>
              </a:rPr>
              <a:t>Pr</a:t>
            </a:r>
            <a:r>
              <a:rPr lang="en-US" dirty="0">
                <a:latin typeface="Courier" pitchFamily="2" charset="0"/>
              </a:rPr>
              <a:t>(&gt;|t|)    </a:t>
            </a:r>
          </a:p>
          <a:p>
            <a:r>
              <a:rPr lang="en-US" dirty="0">
                <a:latin typeface="Courier" pitchFamily="2" charset="0"/>
              </a:rPr>
              <a:t>(Intercept)  5.0709251  0.0356501  142.24   &lt;2e-16 ***</a:t>
            </a:r>
          </a:p>
          <a:p>
            <a:r>
              <a:rPr lang="en-US" dirty="0">
                <a:latin typeface="Courier" pitchFamily="2" charset="0"/>
              </a:rPr>
              <a:t>temp        -0.0102546  0.0001444  -71.02   &lt;2e-16 ***</a:t>
            </a:r>
          </a:p>
          <a:p>
            <a:r>
              <a:rPr lang="en-US" dirty="0">
                <a:latin typeface="Courier" pitchFamily="2" charset="0"/>
              </a:rPr>
              <a:t>---</a:t>
            </a:r>
          </a:p>
          <a:p>
            <a:r>
              <a:rPr lang="en-US" dirty="0" err="1">
                <a:latin typeface="Courier" pitchFamily="2" charset="0"/>
              </a:rPr>
              <a:t>Signif</a:t>
            </a:r>
            <a:r>
              <a:rPr lang="en-US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 standard error: 0.06916 on 28 degrees of freedom</a:t>
            </a:r>
          </a:p>
          <a:p>
            <a:r>
              <a:rPr lang="en-US" dirty="0">
                <a:latin typeface="Courier" pitchFamily="2" charset="0"/>
              </a:rPr>
              <a:t>Multiple R-squared:  0.9945,	Adjusted R-squared:  0.9943 </a:t>
            </a:r>
          </a:p>
          <a:p>
            <a:r>
              <a:rPr lang="en-US" dirty="0">
                <a:latin typeface="Courier" pitchFamily="2" charset="0"/>
              </a:rPr>
              <a:t>F-statistic:  5044 on 1 and 28 DF,  p-value: &lt; 2.2e-16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24968" y="751479"/>
            <a:ext cx="3913632" cy="8244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4066032" y="793351"/>
            <a:ext cx="4213860" cy="646330"/>
            <a:chOff x="1217886" y="1642427"/>
            <a:chExt cx="4213860" cy="23679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7886" y="1778110"/>
              <a:ext cx="1039370" cy="6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2409654" y="1642427"/>
              <a:ext cx="3022092" cy="23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Summary is the standard R report on the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23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02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Analyze the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805503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#Look at our Model Results</a:t>
            </a:r>
          </a:p>
          <a:p>
            <a:r>
              <a:rPr lang="en-US" dirty="0">
                <a:latin typeface="Courier" pitchFamily="2" charset="0"/>
              </a:rPr>
              <a:t>print(summary(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Call:</a:t>
            </a:r>
          </a:p>
          <a:p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(formula = time ~ temp, data = </a:t>
            </a:r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Residuals:</a:t>
            </a:r>
          </a:p>
          <a:p>
            <a:r>
              <a:rPr lang="en-US" dirty="0">
                <a:latin typeface="Courier" pitchFamily="2" charset="0"/>
              </a:rPr>
              <a:t>      Min        1Q    Median        3Q       Max </a:t>
            </a:r>
          </a:p>
          <a:p>
            <a:r>
              <a:rPr lang="en-US" dirty="0">
                <a:latin typeface="Courier" pitchFamily="2" charset="0"/>
              </a:rPr>
              <a:t>-0.174186 -0.041803  0.008788  0.038296  0.157556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Coefficients:</a:t>
            </a:r>
          </a:p>
          <a:p>
            <a:r>
              <a:rPr lang="en-US" dirty="0">
                <a:latin typeface="Courier" pitchFamily="2" charset="0"/>
              </a:rPr>
              <a:t>              Estimate Std. Error t value </a:t>
            </a:r>
            <a:r>
              <a:rPr lang="en-US" dirty="0" err="1">
                <a:latin typeface="Courier" pitchFamily="2" charset="0"/>
              </a:rPr>
              <a:t>Pr</a:t>
            </a:r>
            <a:r>
              <a:rPr lang="en-US" dirty="0">
                <a:latin typeface="Courier" pitchFamily="2" charset="0"/>
              </a:rPr>
              <a:t>(&gt;|t|)    </a:t>
            </a:r>
          </a:p>
          <a:p>
            <a:r>
              <a:rPr lang="en-US" dirty="0">
                <a:latin typeface="Courier" pitchFamily="2" charset="0"/>
              </a:rPr>
              <a:t>(Intercept)  5.0709251  0.0356501  142.24   &lt;2e-16 ***</a:t>
            </a:r>
          </a:p>
          <a:p>
            <a:r>
              <a:rPr lang="en-US" dirty="0">
                <a:latin typeface="Courier" pitchFamily="2" charset="0"/>
              </a:rPr>
              <a:t>temp        -0.0102546  0.0001444  -71.02   &lt;2e-16 ***</a:t>
            </a:r>
          </a:p>
          <a:p>
            <a:r>
              <a:rPr lang="en-US" dirty="0">
                <a:latin typeface="Courier" pitchFamily="2" charset="0"/>
              </a:rPr>
              <a:t>---</a:t>
            </a:r>
          </a:p>
          <a:p>
            <a:r>
              <a:rPr lang="en-US" dirty="0" err="1">
                <a:latin typeface="Courier" pitchFamily="2" charset="0"/>
              </a:rPr>
              <a:t>Signif</a:t>
            </a:r>
            <a:r>
              <a:rPr lang="en-US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 standard error: 0.06916 on 28 degrees of freedom</a:t>
            </a:r>
          </a:p>
          <a:p>
            <a:r>
              <a:rPr lang="en-US" dirty="0">
                <a:latin typeface="Courier" pitchFamily="2" charset="0"/>
              </a:rPr>
              <a:t>Multiple R-squared:  0.9945,	Adjusted R-squared:  0.9943 </a:t>
            </a:r>
          </a:p>
          <a:p>
            <a:r>
              <a:rPr lang="en-US" dirty="0">
                <a:latin typeface="Courier" pitchFamily="2" charset="0"/>
              </a:rPr>
              <a:t>F-statistic:  5044 on 1 and 28 DF,  p-value: &lt; 2.2e-16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52400" y="1905000"/>
            <a:ext cx="6781800" cy="8244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4419600" y="793351"/>
            <a:ext cx="3860292" cy="1111649"/>
            <a:chOff x="1571454" y="1642427"/>
            <a:chExt cx="3860292" cy="40727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454" y="1778110"/>
              <a:ext cx="685802" cy="2715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2409654" y="1642427"/>
              <a:ext cx="3022092" cy="23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Reminds you of the function you ran (super helpful!)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63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02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Analyze the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805503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#Look at our Model Results</a:t>
            </a:r>
          </a:p>
          <a:p>
            <a:r>
              <a:rPr lang="en-US" dirty="0">
                <a:latin typeface="Courier" pitchFamily="2" charset="0"/>
              </a:rPr>
              <a:t>print(summary(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Call:</a:t>
            </a:r>
          </a:p>
          <a:p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(formula = time ~ temp, data = </a:t>
            </a:r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Residuals:</a:t>
            </a:r>
          </a:p>
          <a:p>
            <a:r>
              <a:rPr lang="en-US" dirty="0">
                <a:latin typeface="Courier" pitchFamily="2" charset="0"/>
              </a:rPr>
              <a:t>      Min        1Q    Median        3Q       Max </a:t>
            </a:r>
          </a:p>
          <a:p>
            <a:r>
              <a:rPr lang="en-US" dirty="0">
                <a:latin typeface="Courier" pitchFamily="2" charset="0"/>
              </a:rPr>
              <a:t>-0.174186 -0.041803  0.008788  0.038296  0.157556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Coefficients:</a:t>
            </a:r>
          </a:p>
          <a:p>
            <a:r>
              <a:rPr lang="en-US" dirty="0">
                <a:latin typeface="Courier" pitchFamily="2" charset="0"/>
              </a:rPr>
              <a:t>              Estimate Std. Error t value </a:t>
            </a:r>
            <a:r>
              <a:rPr lang="en-US" dirty="0" err="1">
                <a:latin typeface="Courier" pitchFamily="2" charset="0"/>
              </a:rPr>
              <a:t>Pr</a:t>
            </a:r>
            <a:r>
              <a:rPr lang="en-US" dirty="0">
                <a:latin typeface="Courier" pitchFamily="2" charset="0"/>
              </a:rPr>
              <a:t>(&gt;|t|)    </a:t>
            </a:r>
          </a:p>
          <a:p>
            <a:r>
              <a:rPr lang="en-US" dirty="0">
                <a:latin typeface="Courier" pitchFamily="2" charset="0"/>
              </a:rPr>
              <a:t>(Intercept)  5.0709251  0.0356501  142.24   &lt;2e-16 ***</a:t>
            </a:r>
          </a:p>
          <a:p>
            <a:r>
              <a:rPr lang="en-US" dirty="0">
                <a:latin typeface="Courier" pitchFamily="2" charset="0"/>
              </a:rPr>
              <a:t>temp        -0.0102546  0.0001444  -71.02   &lt;2e-16 ***</a:t>
            </a:r>
          </a:p>
          <a:p>
            <a:r>
              <a:rPr lang="en-US" dirty="0">
                <a:latin typeface="Courier" pitchFamily="2" charset="0"/>
              </a:rPr>
              <a:t>---</a:t>
            </a:r>
          </a:p>
          <a:p>
            <a:r>
              <a:rPr lang="en-US" dirty="0" err="1">
                <a:latin typeface="Courier" pitchFamily="2" charset="0"/>
              </a:rPr>
              <a:t>Signif</a:t>
            </a:r>
            <a:r>
              <a:rPr lang="en-US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 standard error: 0.06916 on 28 degrees of freedom</a:t>
            </a:r>
          </a:p>
          <a:p>
            <a:r>
              <a:rPr lang="en-US" dirty="0">
                <a:latin typeface="Courier" pitchFamily="2" charset="0"/>
              </a:rPr>
              <a:t>Multiple R-squared:  0.9945,	Adjusted R-squared:  0.9943 </a:t>
            </a:r>
          </a:p>
          <a:p>
            <a:r>
              <a:rPr lang="en-US" dirty="0">
                <a:latin typeface="Courier" pitchFamily="2" charset="0"/>
              </a:rPr>
              <a:t>F-statistic:  5044 on 1 and 28 DF,  p-value: &lt; 2.2e-16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52400" y="2655113"/>
            <a:ext cx="7391400" cy="10786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4267200" y="793351"/>
            <a:ext cx="4012692" cy="1861762"/>
            <a:chOff x="1419054" y="1642427"/>
            <a:chExt cx="4012692" cy="68209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9054" y="1778110"/>
              <a:ext cx="838202" cy="5464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2409654" y="1642427"/>
              <a:ext cx="3022092" cy="33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Gives you details on the residuals, the error between the data and the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07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02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Analyze the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805503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#Look at our Model Results</a:t>
            </a:r>
          </a:p>
          <a:p>
            <a:r>
              <a:rPr lang="en-US" dirty="0">
                <a:latin typeface="Courier" pitchFamily="2" charset="0"/>
              </a:rPr>
              <a:t>print(summary(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Call:</a:t>
            </a:r>
          </a:p>
          <a:p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(formula = time ~ temp, data = </a:t>
            </a:r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Residuals:</a:t>
            </a:r>
          </a:p>
          <a:p>
            <a:r>
              <a:rPr lang="en-US" dirty="0">
                <a:latin typeface="Courier" pitchFamily="2" charset="0"/>
              </a:rPr>
              <a:t>      Min        1Q    Median        3Q       Max </a:t>
            </a:r>
          </a:p>
          <a:p>
            <a:r>
              <a:rPr lang="en-US" dirty="0">
                <a:latin typeface="Courier" pitchFamily="2" charset="0"/>
              </a:rPr>
              <a:t>-0.174186 -0.041803  0.008788  0.038296  0.157556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Coefficients:</a:t>
            </a:r>
          </a:p>
          <a:p>
            <a:r>
              <a:rPr lang="en-US" dirty="0">
                <a:latin typeface="Courier" pitchFamily="2" charset="0"/>
              </a:rPr>
              <a:t>             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Estimate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Std. Error</a:t>
            </a:r>
            <a:r>
              <a:rPr lang="en-US" dirty="0">
                <a:latin typeface="Courier" pitchFamily="2" charset="0"/>
              </a:rPr>
              <a:t> t value </a:t>
            </a:r>
            <a:r>
              <a:rPr lang="en-US" b="1" dirty="0" err="1">
                <a:solidFill>
                  <a:srgbClr val="FFC000"/>
                </a:solidFill>
                <a:latin typeface="Courier" pitchFamily="2" charset="0"/>
              </a:rPr>
              <a:t>Pr</a:t>
            </a:r>
            <a:r>
              <a:rPr lang="en-US" b="1" dirty="0">
                <a:solidFill>
                  <a:srgbClr val="FFC000"/>
                </a:solidFill>
                <a:latin typeface="Courier" pitchFamily="2" charset="0"/>
              </a:rPr>
              <a:t>(&gt;|t|)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(Intercept) 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5.0709251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0.0356501</a:t>
            </a:r>
            <a:r>
              <a:rPr lang="en-US" dirty="0">
                <a:latin typeface="Courier" pitchFamily="2" charset="0"/>
              </a:rPr>
              <a:t>  142.24   </a:t>
            </a:r>
            <a:r>
              <a:rPr lang="en-US" b="1" dirty="0">
                <a:solidFill>
                  <a:srgbClr val="FFC000"/>
                </a:solidFill>
                <a:latin typeface="Courier" pitchFamily="2" charset="0"/>
              </a:rPr>
              <a:t>&lt;2e-16 ***</a:t>
            </a:r>
          </a:p>
          <a:p>
            <a:r>
              <a:rPr lang="en-US" dirty="0">
                <a:latin typeface="Courier" pitchFamily="2" charset="0"/>
              </a:rPr>
              <a:t>temp       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-0.0102546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0.0001444</a:t>
            </a:r>
            <a:r>
              <a:rPr lang="en-US" dirty="0">
                <a:latin typeface="Courier" pitchFamily="2" charset="0"/>
              </a:rPr>
              <a:t>  -71.02   </a:t>
            </a:r>
            <a:r>
              <a:rPr lang="en-US" b="1" dirty="0">
                <a:solidFill>
                  <a:srgbClr val="FFC000"/>
                </a:solidFill>
                <a:latin typeface="Courier" pitchFamily="2" charset="0"/>
              </a:rPr>
              <a:t>&lt;2e-16 ***</a:t>
            </a:r>
          </a:p>
          <a:p>
            <a:r>
              <a:rPr lang="en-US" dirty="0">
                <a:latin typeface="Courier" pitchFamily="2" charset="0"/>
              </a:rPr>
              <a:t>---</a:t>
            </a:r>
          </a:p>
          <a:p>
            <a:r>
              <a:rPr lang="en-US" dirty="0" err="1">
                <a:latin typeface="Courier" pitchFamily="2" charset="0"/>
              </a:rPr>
              <a:t>Signif</a:t>
            </a:r>
            <a:r>
              <a:rPr lang="en-US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 standard error: 0.06916 on 28 degrees of freedom</a:t>
            </a:r>
          </a:p>
          <a:p>
            <a:r>
              <a:rPr lang="en-US" dirty="0">
                <a:latin typeface="Courier" pitchFamily="2" charset="0"/>
              </a:rPr>
              <a:t>Multiple R-squared:  0.9945,	Adjusted R-squared:  0.9943 </a:t>
            </a:r>
          </a:p>
          <a:p>
            <a:r>
              <a:rPr lang="en-US" dirty="0">
                <a:latin typeface="Courier" pitchFamily="2" charset="0"/>
              </a:rPr>
              <a:t>F-statistic:  5044 on 1 and 28 DF,  p-value: &lt; 2.2e-16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52400" y="3810000"/>
            <a:ext cx="88392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2667002" y="793351"/>
            <a:ext cx="6476998" cy="3016649"/>
            <a:chOff x="-181144" y="1642427"/>
            <a:chExt cx="6476998" cy="110521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1144" y="2077619"/>
              <a:ext cx="1219198" cy="6700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1038054" y="1642427"/>
              <a:ext cx="5257800" cy="484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Tells you your intercept (alpha) and your slope (temp)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You get </a:t>
              </a:r>
              <a:r>
                <a:rPr lang="en-US" sz="2000" b="1" dirty="0">
                  <a:solidFill>
                    <a:srgbClr val="0070C0"/>
                  </a:solidFill>
                </a:rPr>
                <a:t>estimates</a:t>
              </a:r>
              <a:r>
                <a:rPr lang="en-US" sz="2000" dirty="0">
                  <a:solidFill>
                    <a:srgbClr val="FF0000"/>
                  </a:solidFill>
                </a:rPr>
                <a:t>, </a:t>
              </a:r>
              <a:r>
                <a:rPr lang="en-US" sz="2000" b="1" dirty="0">
                  <a:solidFill>
                    <a:srgbClr val="00B050"/>
                  </a:solidFill>
                </a:rPr>
                <a:t>standard error </a:t>
              </a:r>
              <a:r>
                <a:rPr lang="en-US" sz="2000" dirty="0">
                  <a:solidFill>
                    <a:srgbClr val="FF0000"/>
                  </a:solidFill>
                </a:rPr>
                <a:t>and </a:t>
              </a:r>
              <a:r>
                <a:rPr lang="en-US" sz="2000" b="1" dirty="0">
                  <a:solidFill>
                    <a:srgbClr val="FFC000"/>
                  </a:solidFill>
                </a:rPr>
                <a:t>significance</a:t>
              </a:r>
              <a:r>
                <a:rPr lang="en-US" sz="2000" dirty="0">
                  <a:solidFill>
                    <a:srgbClr val="FF0000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02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02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Analyze the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805503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Coefficients:</a:t>
            </a:r>
          </a:p>
          <a:p>
            <a:r>
              <a:rPr lang="en-US" dirty="0">
                <a:latin typeface="Courier" pitchFamily="2" charset="0"/>
              </a:rPr>
              <a:t>             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Estimate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Std. Error</a:t>
            </a:r>
            <a:r>
              <a:rPr lang="en-US" dirty="0">
                <a:latin typeface="Courier" pitchFamily="2" charset="0"/>
              </a:rPr>
              <a:t> t value </a:t>
            </a:r>
            <a:r>
              <a:rPr lang="en-US" b="1" dirty="0" err="1">
                <a:solidFill>
                  <a:srgbClr val="FFC000"/>
                </a:solidFill>
                <a:latin typeface="Courier" pitchFamily="2" charset="0"/>
              </a:rPr>
              <a:t>Pr</a:t>
            </a:r>
            <a:r>
              <a:rPr lang="en-US" b="1" dirty="0">
                <a:solidFill>
                  <a:srgbClr val="FFC000"/>
                </a:solidFill>
                <a:latin typeface="Courier" pitchFamily="2" charset="0"/>
              </a:rPr>
              <a:t>(&gt;|t|)</a:t>
            </a:r>
            <a:r>
              <a:rPr lang="en-US" dirty="0">
                <a:latin typeface="Courier" pitchFamily="2" charset="0"/>
              </a:rPr>
              <a:t>    </a:t>
            </a:r>
          </a:p>
          <a:p>
            <a:r>
              <a:rPr lang="en-US" dirty="0">
                <a:latin typeface="Courier" pitchFamily="2" charset="0"/>
              </a:rPr>
              <a:t>(Intercept) 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5.0709251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0.0356501</a:t>
            </a:r>
            <a:r>
              <a:rPr lang="en-US" dirty="0">
                <a:latin typeface="Courier" pitchFamily="2" charset="0"/>
              </a:rPr>
              <a:t>  142.24   </a:t>
            </a:r>
            <a:r>
              <a:rPr lang="en-US" b="1" dirty="0">
                <a:solidFill>
                  <a:srgbClr val="FFC000"/>
                </a:solidFill>
                <a:latin typeface="Courier" pitchFamily="2" charset="0"/>
              </a:rPr>
              <a:t>&lt;2e-16 ***</a:t>
            </a:r>
          </a:p>
          <a:p>
            <a:r>
              <a:rPr lang="en-US" dirty="0">
                <a:latin typeface="Courier" pitchFamily="2" charset="0"/>
              </a:rPr>
              <a:t>temp       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-0.0102546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0.0001444</a:t>
            </a:r>
            <a:r>
              <a:rPr lang="en-US" dirty="0">
                <a:latin typeface="Courier" pitchFamily="2" charset="0"/>
              </a:rPr>
              <a:t>  -71.02   </a:t>
            </a:r>
            <a:r>
              <a:rPr lang="en-US" b="1" dirty="0">
                <a:solidFill>
                  <a:srgbClr val="FFC000"/>
                </a:solidFill>
                <a:latin typeface="Courier" pitchFamily="2" charset="0"/>
              </a:rPr>
              <a:t>&lt;2e-16 ***</a:t>
            </a:r>
          </a:p>
          <a:p>
            <a:r>
              <a:rPr lang="en-US" dirty="0">
                <a:latin typeface="Courier" pitchFamily="2" charset="0"/>
              </a:rPr>
              <a:t>---</a:t>
            </a:r>
          </a:p>
          <a:p>
            <a:r>
              <a:rPr lang="en-US" dirty="0" err="1">
                <a:latin typeface="Courier" pitchFamily="2" charset="0"/>
              </a:rPr>
              <a:t>Signif</a:t>
            </a:r>
            <a:r>
              <a:rPr lang="en-US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 standard error: 0.06916 on 28 degrees of freedom</a:t>
            </a:r>
          </a:p>
          <a:p>
            <a:r>
              <a:rPr lang="en-US" dirty="0">
                <a:latin typeface="Courier" pitchFamily="2" charset="0"/>
              </a:rPr>
              <a:t>Multiple R-squared:  0.9945,	Adjusted R-squared:  0.9943 </a:t>
            </a:r>
          </a:p>
          <a:p>
            <a:r>
              <a:rPr lang="en-US" dirty="0">
                <a:latin typeface="Courier" pitchFamily="2" charset="0"/>
              </a:rPr>
              <a:t>F-statistic:  5044 on 1 and 28 DF,  p-value: &lt; 2.2e-16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167640" y="855775"/>
            <a:ext cx="88392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86B38-DEE5-7848-8807-A10A6ED7DFE5}"/>
              </a:ext>
            </a:extLst>
          </p:cNvPr>
          <p:cNvSpPr txBox="1"/>
          <p:nvPr/>
        </p:nvSpPr>
        <p:spPr>
          <a:xfrm>
            <a:off x="199202" y="4087903"/>
            <a:ext cx="8671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Confidence Intervals: Estimates +/- Standard Error</a:t>
            </a:r>
          </a:p>
          <a:p>
            <a:r>
              <a:rPr lang="en-US" sz="2000" dirty="0"/>
              <a:t>α = (Intercept) = (</a:t>
            </a:r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5.0709251</a:t>
            </a:r>
            <a:r>
              <a:rPr lang="en-US" sz="2000" b="1" dirty="0">
                <a:latin typeface="Courier" pitchFamily="2" charset="0"/>
              </a:rPr>
              <a:t>-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0.0356501</a:t>
            </a:r>
            <a:r>
              <a:rPr lang="en-US" sz="2000" b="1" dirty="0">
                <a:latin typeface="Courier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5.0709251</a:t>
            </a:r>
            <a:r>
              <a:rPr lang="en-US" sz="2000" b="1" dirty="0">
                <a:latin typeface="Courier" pitchFamily="2" charset="0"/>
              </a:rPr>
              <a:t>+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0.0356501</a:t>
            </a:r>
            <a:r>
              <a:rPr lang="en-US" sz="2000" b="1" dirty="0">
                <a:latin typeface="Courier" pitchFamily="2" charset="0"/>
              </a:rPr>
              <a:t>)</a:t>
            </a:r>
          </a:p>
          <a:p>
            <a:r>
              <a:rPr lang="en-US" sz="2000" dirty="0"/>
              <a:t>β = temp         = (</a:t>
            </a:r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-0.0102546</a:t>
            </a:r>
            <a:r>
              <a:rPr lang="en-US" sz="2000" b="1" dirty="0">
                <a:latin typeface="Courier" pitchFamily="2" charset="0"/>
              </a:rPr>
              <a:t>-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0.0001444</a:t>
            </a:r>
            <a:r>
              <a:rPr lang="en-US" sz="2000" b="1" dirty="0">
                <a:latin typeface="Courier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-0.0102546</a:t>
            </a:r>
            <a:r>
              <a:rPr lang="en-US" sz="2000" b="1" dirty="0">
                <a:latin typeface="Courier" pitchFamily="2" charset="0"/>
              </a:rPr>
              <a:t>+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0.0001444</a:t>
            </a:r>
            <a:r>
              <a:rPr lang="en-US" sz="2000" b="1" dirty="0">
                <a:latin typeface="Courier" pitchFamily="2" charset="0"/>
              </a:rPr>
              <a:t>)</a:t>
            </a:r>
          </a:p>
          <a:p>
            <a:endParaRPr lang="en-US" sz="2000" b="1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07E60-9CDA-3A47-B50E-E681A4D1B339}"/>
              </a:ext>
            </a:extLst>
          </p:cNvPr>
          <p:cNvSpPr txBox="1"/>
          <p:nvPr/>
        </p:nvSpPr>
        <p:spPr>
          <a:xfrm>
            <a:off x="199202" y="5105400"/>
            <a:ext cx="8671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Significance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Probability of finding this association by chance!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of our values have the probability &lt; 2x10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-16</a:t>
            </a:r>
          </a:p>
          <a:p>
            <a:r>
              <a:rPr lang="en-US" sz="2000" dirty="0"/>
              <a:t>We would say that is </a:t>
            </a:r>
            <a:r>
              <a:rPr lang="en-US" sz="2000" b="1" u="sng" dirty="0"/>
              <a:t>exceptionally significant!</a:t>
            </a:r>
            <a:r>
              <a:rPr lang="en-US" sz="2000" dirty="0"/>
              <a:t> So we have a true association.</a:t>
            </a:r>
          </a:p>
        </p:txBody>
      </p:sp>
    </p:spTree>
    <p:extLst>
      <p:ext uri="{BB962C8B-B14F-4D97-AF65-F5344CB8AC3E}">
        <p14:creationId xmlns:p14="http://schemas.microsoft.com/office/powerpoint/2010/main" val="23491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AC3C-962C-B04C-A89A-E6C26F6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02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Analyze the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2766-3DA4-4044-9BF9-EC607BF687F0}"/>
              </a:ext>
            </a:extLst>
          </p:cNvPr>
          <p:cNvSpPr/>
          <p:nvPr/>
        </p:nvSpPr>
        <p:spPr>
          <a:xfrm>
            <a:off x="152400" y="805503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#Look at our Model Results</a:t>
            </a:r>
          </a:p>
          <a:p>
            <a:r>
              <a:rPr lang="en-US" dirty="0">
                <a:latin typeface="Courier" pitchFamily="2" charset="0"/>
              </a:rPr>
              <a:t>print(summary(</a:t>
            </a:r>
            <a:r>
              <a:rPr lang="en-US" dirty="0" err="1">
                <a:latin typeface="Courier" pitchFamily="2" charset="0"/>
              </a:rPr>
              <a:t>linearModel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Call:</a:t>
            </a:r>
          </a:p>
          <a:p>
            <a:r>
              <a:rPr lang="en-US" dirty="0" err="1">
                <a:latin typeface="Courier" pitchFamily="2" charset="0"/>
              </a:rPr>
              <a:t>lm</a:t>
            </a:r>
            <a:r>
              <a:rPr lang="en-US" dirty="0">
                <a:latin typeface="Courier" pitchFamily="2" charset="0"/>
              </a:rPr>
              <a:t>(formula = time ~ temp, data = </a:t>
            </a:r>
            <a:r>
              <a:rPr lang="en-US" dirty="0" err="1">
                <a:latin typeface="Courier" pitchFamily="2" charset="0"/>
              </a:rPr>
              <a:t>reactionTimes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Residuals:</a:t>
            </a:r>
          </a:p>
          <a:p>
            <a:r>
              <a:rPr lang="en-US" dirty="0">
                <a:latin typeface="Courier" pitchFamily="2" charset="0"/>
              </a:rPr>
              <a:t>      Min        1Q    Median        3Q       Max </a:t>
            </a:r>
          </a:p>
          <a:p>
            <a:r>
              <a:rPr lang="en-US" dirty="0">
                <a:latin typeface="Courier" pitchFamily="2" charset="0"/>
              </a:rPr>
              <a:t>-0.174186 -0.041803  0.008788  0.038296  0.157556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Coefficients:</a:t>
            </a:r>
          </a:p>
          <a:p>
            <a:r>
              <a:rPr lang="en-US" dirty="0">
                <a:latin typeface="Courier" pitchFamily="2" charset="0"/>
              </a:rPr>
              <a:t>              Estimate Std. Error t value </a:t>
            </a:r>
            <a:r>
              <a:rPr lang="en-US" dirty="0" err="1">
                <a:latin typeface="Courier" pitchFamily="2" charset="0"/>
              </a:rPr>
              <a:t>Pr</a:t>
            </a:r>
            <a:r>
              <a:rPr lang="en-US" dirty="0">
                <a:latin typeface="Courier" pitchFamily="2" charset="0"/>
              </a:rPr>
              <a:t>(&gt;|t|)    </a:t>
            </a:r>
          </a:p>
          <a:p>
            <a:r>
              <a:rPr lang="en-US" dirty="0">
                <a:latin typeface="Courier" pitchFamily="2" charset="0"/>
              </a:rPr>
              <a:t>(Intercept)  5.0709251  0.0356501  142.24   &lt;2e-16 ***</a:t>
            </a:r>
          </a:p>
          <a:p>
            <a:r>
              <a:rPr lang="en-US" dirty="0">
                <a:latin typeface="Courier" pitchFamily="2" charset="0"/>
              </a:rPr>
              <a:t>temp        -0.0102546  0.0001444  -71.02   &lt;2e-16 ***</a:t>
            </a:r>
          </a:p>
          <a:p>
            <a:r>
              <a:rPr lang="en-US" dirty="0">
                <a:latin typeface="Courier" pitchFamily="2" charset="0"/>
              </a:rPr>
              <a:t>---</a:t>
            </a:r>
          </a:p>
          <a:p>
            <a:r>
              <a:rPr lang="en-US" dirty="0" err="1">
                <a:latin typeface="Courier" pitchFamily="2" charset="0"/>
              </a:rPr>
              <a:t>Signif</a:t>
            </a:r>
            <a:r>
              <a:rPr lang="en-US" dirty="0">
                <a:latin typeface="Courier" pitchFamily="2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Residual standard error: 0.06916 on 28 degrees of freedom</a:t>
            </a:r>
          </a:p>
          <a:p>
            <a:r>
              <a:rPr lang="en-US" b="1" dirty="0">
                <a:latin typeface="Courier" pitchFamily="2" charset="0"/>
              </a:rPr>
              <a:t>Multiple R-squared:  0.9945,	Adjusted R-squared:  0.9943 </a:t>
            </a:r>
          </a:p>
          <a:p>
            <a:r>
              <a:rPr lang="en-US" dirty="0">
                <a:latin typeface="Courier" pitchFamily="2" charset="0"/>
              </a:rPr>
              <a:t>F-statistic:  5044 on 1 and 28 DF,  p-value: &lt; 2.2e-16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D273B-E767-C444-BE0E-DD7D06D2CA62}"/>
              </a:ext>
            </a:extLst>
          </p:cNvPr>
          <p:cNvSpPr/>
          <p:nvPr/>
        </p:nvSpPr>
        <p:spPr>
          <a:xfrm>
            <a:off x="57914" y="5694305"/>
            <a:ext cx="8628886" cy="10786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27F7D-C241-5042-ABB1-6E0D82D3FF2E}"/>
              </a:ext>
            </a:extLst>
          </p:cNvPr>
          <p:cNvGrpSpPr/>
          <p:nvPr/>
        </p:nvGrpSpPr>
        <p:grpSpPr>
          <a:xfrm>
            <a:off x="2362200" y="805502"/>
            <a:ext cx="6620256" cy="4888801"/>
            <a:chOff x="-485946" y="1646879"/>
            <a:chExt cx="6620256" cy="179111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D6C37B-086D-8D45-ADE1-4748B6D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85946" y="2049702"/>
              <a:ext cx="2209800" cy="13882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86B38-DEE5-7848-8807-A10A6ED7DFE5}"/>
                </a:ext>
              </a:extLst>
            </p:cNvPr>
            <p:cNvSpPr txBox="1"/>
            <p:nvPr/>
          </p:nvSpPr>
          <p:spPr>
            <a:xfrm>
              <a:off x="1333710" y="1646879"/>
              <a:ext cx="4800600" cy="23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Useful Statistics: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R-squared higher (close to 1) is great.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64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Lab 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/>
              <a:t>Complete the Lab #10 (Lab10.pdf) worksheet. </a:t>
            </a:r>
          </a:p>
          <a:p>
            <a:r>
              <a:rPr lang="en-US" b="1" dirty="0"/>
              <a:t>Note:</a:t>
            </a:r>
            <a:r>
              <a:rPr lang="en-US" dirty="0"/>
              <a:t> These problems are very similar to Homework #11 and will (hopefully) help you with this assignment and Homework #11 Quiz.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3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C07-E09C-C142-89AB-75643BC4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C3B7-87BA-2446-BF04-37FDF7C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today, you will receive 2 R scripts (Lab10FollowAlong.R and Lab10.R) and 1 CSV file (</a:t>
            </a:r>
            <a:r>
              <a:rPr lang="en-US" dirty="0" err="1"/>
              <a:t>testDataExp.csv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Lab10FollowAlong.R: Will go through this lecture</a:t>
            </a:r>
          </a:p>
          <a:p>
            <a:pPr lvl="1"/>
            <a:r>
              <a:rPr lang="en-US" dirty="0"/>
              <a:t>Lab10.R: Template for </a:t>
            </a:r>
            <a:r>
              <a:rPr lang="en-US"/>
              <a:t>your worksheet</a:t>
            </a:r>
            <a:endParaRPr lang="en-US" dirty="0"/>
          </a:p>
          <a:p>
            <a:r>
              <a:rPr lang="en-US" dirty="0"/>
              <a:t>It is important to have all of these in the same directory on your computer and this directory needs to be set as the </a:t>
            </a:r>
            <a:r>
              <a:rPr lang="en-US" b="1" dirty="0"/>
              <a:t>working directory.</a:t>
            </a:r>
            <a:endParaRPr lang="en-US" dirty="0"/>
          </a:p>
          <a:p>
            <a:r>
              <a:rPr lang="en-US" dirty="0"/>
              <a:t>You can set the </a:t>
            </a:r>
            <a:r>
              <a:rPr lang="en-US" b="1" dirty="0"/>
              <a:t>working directory </a:t>
            </a:r>
            <a:r>
              <a:rPr lang="en-US" dirty="0"/>
              <a:t>in R by with the “Session menu” (Session -&gt; Set Working Directory)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Programming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people use an integrated programming environment (IDE) for R that lets you interact with:</a:t>
            </a:r>
          </a:p>
          <a:p>
            <a:pPr lvl="1"/>
            <a:r>
              <a:rPr lang="en-US" b="1" dirty="0"/>
              <a:t>The console: </a:t>
            </a:r>
            <a:r>
              <a:rPr lang="en-US" dirty="0"/>
              <a:t>where you tell the computer which R programs/files or commands to run</a:t>
            </a:r>
          </a:p>
          <a:p>
            <a:pPr lvl="1"/>
            <a:r>
              <a:rPr lang="en-US" b="1" dirty="0"/>
              <a:t>R Source Code/Files: </a:t>
            </a:r>
            <a:r>
              <a:rPr lang="en-US" dirty="0"/>
              <a:t>open/edit any R code you have written. (Typically you write R code in files with a .R suffix.)</a:t>
            </a:r>
          </a:p>
          <a:p>
            <a:pPr lvl="1"/>
            <a:r>
              <a:rPr lang="en-US" b="1" dirty="0"/>
              <a:t>Program output: </a:t>
            </a:r>
            <a:r>
              <a:rPr lang="en-US" dirty="0"/>
              <a:t>Figures/charts you produce </a:t>
            </a:r>
          </a:p>
          <a:p>
            <a:endParaRPr lang="en-US" dirty="0"/>
          </a:p>
          <a:p>
            <a:r>
              <a:rPr lang="en-US" dirty="0"/>
              <a:t>Prof Sindi uses and recommends </a:t>
            </a:r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https://www.rstudio.com/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BE50-ADC7-604A-8DA6-99E0C55D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#1: </a:t>
            </a:r>
            <a:br>
              <a:rPr lang="en-US" dirty="0"/>
            </a:br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8182-2768-054E-95AC-9B5183BB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next 2 slides are from Lecture 22 and illustrate </a:t>
            </a:r>
            <a:r>
              <a:rPr lang="en-US" b="1" dirty="0"/>
              <a:t>maximum likelihood estimation.</a:t>
            </a:r>
          </a:p>
          <a:p>
            <a:r>
              <a:rPr lang="en-US" b="1" dirty="0"/>
              <a:t>Setting</a:t>
            </a:r>
            <a:r>
              <a:rPr lang="en-US" dirty="0"/>
              <a:t>: You are given a set of data from a specified model with unknown parameter.</a:t>
            </a:r>
          </a:p>
          <a:p>
            <a:r>
              <a:rPr lang="en-US" b="1" dirty="0"/>
              <a:t>Approach: </a:t>
            </a:r>
            <a:r>
              <a:rPr lang="en-US" dirty="0"/>
              <a:t>You select that parameter to </a:t>
            </a:r>
            <a:r>
              <a:rPr lang="en-US" b="1" i="1" u="sng" dirty="0"/>
              <a:t>maximize the probability </a:t>
            </a:r>
            <a:r>
              <a:rPr lang="en-US" dirty="0"/>
              <a:t> (i.e., the likelihood) of the data you have.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907320"/>
          </a:xfrm>
        </p:spPr>
        <p:txBody>
          <a:bodyPr>
            <a:normAutofit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8" y="1040830"/>
            <a:ext cx="8766950" cy="5574604"/>
          </a:xfrm>
        </p:spPr>
        <p:txBody>
          <a:bodyPr>
            <a:noAutofit/>
          </a:bodyPr>
          <a:lstStyle/>
          <a:p>
            <a:r>
              <a:rPr lang="en-US" sz="2800" b="1" dirty="0"/>
              <a:t>Example: </a:t>
            </a:r>
            <a:r>
              <a:rPr lang="en-US" sz="2800" dirty="0"/>
              <a:t>Flip a coin 5 times and get HTTHH. What is the probability of heads?</a:t>
            </a:r>
            <a:endParaRPr lang="en-US" sz="2800" b="1" dirty="0"/>
          </a:p>
          <a:p>
            <a:r>
              <a:rPr lang="en-US" sz="2800" dirty="0"/>
              <a:t>Let p be the probability of heads. Then 1-p is the probability of tails.</a:t>
            </a:r>
          </a:p>
          <a:p>
            <a:r>
              <a:rPr lang="en-US" sz="2800" dirty="0"/>
              <a:t>The probability of getting HTTHH:</a:t>
            </a:r>
            <a:br>
              <a:rPr lang="en-US" sz="2800" dirty="0"/>
            </a:br>
            <a:r>
              <a:rPr lang="en-US" sz="2800" dirty="0"/>
              <a:t>P(HTTHH) = P(H) x P(T) x P(T) x P(H) x P(H)</a:t>
            </a:r>
            <a:br>
              <a:rPr lang="en-US" sz="2800" dirty="0"/>
            </a:br>
            <a:r>
              <a:rPr lang="en-US" sz="2800" dirty="0"/>
              <a:t>                  = p x (1-p) x (1-p) x p x p </a:t>
            </a:r>
            <a:br>
              <a:rPr lang="en-US" sz="2800" dirty="0"/>
            </a:br>
            <a:r>
              <a:rPr lang="en-US" sz="2800" dirty="0"/>
              <a:t>                  = p</a:t>
            </a:r>
            <a:r>
              <a:rPr lang="en-US" sz="2800" baseline="30000" dirty="0"/>
              <a:t>3</a:t>
            </a:r>
            <a:r>
              <a:rPr lang="en-US" sz="2800" dirty="0"/>
              <a:t> (1-p)</a:t>
            </a:r>
            <a:r>
              <a:rPr lang="en-US" sz="2800" baseline="30000" dirty="0"/>
              <a:t>2		</a:t>
            </a:r>
          </a:p>
          <a:p>
            <a:r>
              <a:rPr lang="en-US" sz="2800" dirty="0"/>
              <a:t>We want to maximize the probability of the data we observe, or maximize the probability of the function: </a:t>
            </a:r>
            <a:br>
              <a:rPr lang="en-US" sz="2800" dirty="0"/>
            </a:br>
            <a:r>
              <a:rPr lang="en-US" sz="2800" dirty="0"/>
              <a:t>                    L(p) = p</a:t>
            </a:r>
            <a:r>
              <a:rPr lang="en-US" sz="2800" baseline="30000" dirty="0"/>
              <a:t>3</a:t>
            </a:r>
            <a:r>
              <a:rPr lang="en-US" sz="2800" dirty="0"/>
              <a:t> (1-p)</a:t>
            </a:r>
            <a:r>
              <a:rPr lang="en-US" sz="2800" baseline="30000" dirty="0"/>
              <a:t>2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96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390A9C-DFD8-3D4A-BC39-EBB73549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142413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444" y="205151"/>
            <a:ext cx="3518356" cy="2018713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Likelihood Coin Flip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37" y="762000"/>
            <a:ext cx="5538878" cy="183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Class we used calculus, in R we use </a:t>
            </a:r>
            <a:r>
              <a:rPr lang="en-US" sz="2800" dirty="0">
                <a:latin typeface="Courier" pitchFamily="2" charset="0"/>
              </a:rPr>
              <a:t>optimize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3926D-5650-4751-AA2C-4A8D6E214CE1}"/>
              </a:ext>
            </a:extLst>
          </p:cNvPr>
          <p:cNvSpPr txBox="1"/>
          <p:nvPr/>
        </p:nvSpPr>
        <p:spPr>
          <a:xfrm>
            <a:off x="383823" y="5698742"/>
            <a:ext cx="851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we observe: HTTHH, 3 out of the 5 flips were “heads”. So this makes sense with our intuition as well.</a:t>
            </a:r>
          </a:p>
        </p:txBody>
      </p:sp>
    </p:spTree>
    <p:extLst>
      <p:ext uri="{BB962C8B-B14F-4D97-AF65-F5344CB8AC3E}">
        <p14:creationId xmlns:p14="http://schemas.microsoft.com/office/powerpoint/2010/main" val="35771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C5EA-C760-CA48-B8EC-AC43FD9B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3984"/>
            <a:ext cx="9296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#Likelihood Function (Probability of the Data)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likelihood &lt;- function(</a:t>
            </a:r>
            <a:r>
              <a:rPr lang="en-US" sz="1600" dirty="0" err="1">
                <a:latin typeface="Courier" pitchFamily="2" charset="0"/>
              </a:rPr>
              <a:t>p,numHeads,numTails</a:t>
            </a:r>
            <a:r>
              <a:rPr lang="en-US" sz="1600" dirty="0">
                <a:latin typeface="Courier" pitchFamily="2" charset="0"/>
              </a:rPr>
              <a:t>) p^(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)*(1-p)^(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#Data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data     = c("H","T","T","H","H");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 = length(which(data=="H"));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 = length(which(data=="T"));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#Maximize the Likelihood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 = 1;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opt &lt;- optimize(likelihood, lower = </a:t>
            </a: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, upper = </a:t>
            </a: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=</a:t>
            </a: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, maximum=TRUE)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pMax</a:t>
            </a:r>
            <a:r>
              <a:rPr lang="en-US" sz="1600" dirty="0">
                <a:latin typeface="Courier" pitchFamily="2" charset="0"/>
              </a:rPr>
              <a:t>           = </a:t>
            </a:r>
            <a:r>
              <a:rPr lang="en-US" sz="1600" dirty="0" err="1">
                <a:latin typeface="Courier" pitchFamily="2" charset="0"/>
              </a:rPr>
              <a:t>opt$maximum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maxLikelihood</a:t>
            </a:r>
            <a:r>
              <a:rPr lang="en-US" sz="1600" dirty="0">
                <a:latin typeface="Courier" pitchFamily="2" charset="0"/>
              </a:rPr>
              <a:t>  = </a:t>
            </a:r>
            <a:r>
              <a:rPr lang="en-US" sz="1600" dirty="0" err="1">
                <a:latin typeface="Courier" pitchFamily="2" charset="0"/>
              </a:rPr>
              <a:t>opt$objective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#Plot the Results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x = seq(lowerB,upperB,0.01);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plot(</a:t>
            </a:r>
            <a:r>
              <a:rPr lang="en-US" sz="1600" dirty="0" err="1">
                <a:latin typeface="Courier" pitchFamily="2" charset="0"/>
              </a:rPr>
              <a:t>x,likelihood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x,dataHeads,dataTails</a:t>
            </a:r>
            <a:r>
              <a:rPr lang="en-US" sz="1600" dirty="0">
                <a:latin typeface="Courier" pitchFamily="2" charset="0"/>
              </a:rPr>
              <a:t>),type='</a:t>
            </a:r>
            <a:r>
              <a:rPr lang="en-US" sz="1600" dirty="0" err="1">
                <a:latin typeface="Courier" pitchFamily="2" charset="0"/>
              </a:rPr>
              <a:t>l',main</a:t>
            </a:r>
            <a:r>
              <a:rPr lang="en-US" sz="1600" dirty="0">
                <a:latin typeface="Courier" pitchFamily="2" charset="0"/>
              </a:rPr>
              <a:t>="The Likelihood of the Data”, </a:t>
            </a:r>
            <a:r>
              <a:rPr lang="en-US" sz="1600" dirty="0" err="1">
                <a:latin typeface="Courier" pitchFamily="2" charset="0"/>
              </a:rPr>
              <a:t>ylab</a:t>
            </a:r>
            <a:r>
              <a:rPr lang="en-US" sz="1600" dirty="0">
                <a:latin typeface="Courier" pitchFamily="2" charset="0"/>
              </a:rPr>
              <a:t>="L(p)",</a:t>
            </a:r>
            <a:r>
              <a:rPr lang="en-US" sz="1600" dirty="0" err="1">
                <a:latin typeface="Courier" pitchFamily="2" charset="0"/>
              </a:rPr>
              <a:t>xlab</a:t>
            </a:r>
            <a:r>
              <a:rPr lang="en-US" sz="1600" dirty="0">
                <a:latin typeface="Courier" pitchFamily="2" charset="0"/>
              </a:rPr>
              <a:t>="p")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points(</a:t>
            </a:r>
            <a:r>
              <a:rPr lang="en-US" sz="1600" dirty="0" err="1">
                <a:latin typeface="Courier" pitchFamily="2" charset="0"/>
              </a:rPr>
              <a:t>pMax,maxLikelihood,type</a:t>
            </a:r>
            <a:r>
              <a:rPr lang="en-US" sz="1600" dirty="0">
                <a:latin typeface="Courier" pitchFamily="2" charset="0"/>
              </a:rPr>
              <a:t>='</a:t>
            </a:r>
            <a:r>
              <a:rPr lang="en-US" sz="1600" dirty="0" err="1">
                <a:latin typeface="Courier" pitchFamily="2" charset="0"/>
              </a:rPr>
              <a:t>p',col</a:t>
            </a:r>
            <a:r>
              <a:rPr lang="en-US" sz="1600" dirty="0">
                <a:latin typeface="Courier" pitchFamily="2" charset="0"/>
              </a:rPr>
              <a:t>='red')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7F067-524C-C94C-A4FD-718BF6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399890"/>
          </a:xfrm>
        </p:spPr>
        <p:txBody>
          <a:bodyPr>
            <a:noAutofit/>
          </a:bodyPr>
          <a:lstStyle/>
          <a:p>
            <a:r>
              <a:rPr lang="en-US" sz="3400" dirty="0"/>
              <a:t>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34399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C5EA-C760-CA48-B8EC-AC43FD9B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3984"/>
            <a:ext cx="9296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#Likelihood Function (Probability of the Data)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likelihood &lt;- function(</a:t>
            </a:r>
            <a:r>
              <a:rPr lang="en-US" sz="1600" dirty="0" err="1">
                <a:latin typeface="Courier" pitchFamily="2" charset="0"/>
              </a:rPr>
              <a:t>p,numHeads,numTails</a:t>
            </a:r>
            <a:r>
              <a:rPr lang="en-US" sz="1600" dirty="0">
                <a:latin typeface="Courier" pitchFamily="2" charset="0"/>
              </a:rPr>
              <a:t>) p^(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)*(1-p)^(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#Data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data     = c("H","T","T","H","H");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 = length(which(data=="H"));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 = length(which(data=="T"));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#Maximize the Likelihood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 = 1;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opt &lt;- optimize(likelihood, lower = </a:t>
            </a:r>
            <a:r>
              <a:rPr lang="en-US" sz="1600" dirty="0" err="1">
                <a:latin typeface="Courier" pitchFamily="2" charset="0"/>
              </a:rPr>
              <a:t>lowerB</a:t>
            </a:r>
            <a:r>
              <a:rPr lang="en-US" sz="1600" dirty="0">
                <a:latin typeface="Courier" pitchFamily="2" charset="0"/>
              </a:rPr>
              <a:t>, upper = </a:t>
            </a:r>
            <a:r>
              <a:rPr lang="en-US" sz="1600" dirty="0" err="1">
                <a:latin typeface="Courier" pitchFamily="2" charset="0"/>
              </a:rPr>
              <a:t>upperB</a:t>
            </a:r>
            <a:r>
              <a:rPr lang="en-US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</a:t>
            </a:r>
            <a:r>
              <a:rPr lang="en-US" sz="1600" dirty="0" err="1">
                <a:latin typeface="Courier" pitchFamily="2" charset="0"/>
              </a:rPr>
              <a:t>numHeads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dataHeads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numTails</a:t>
            </a:r>
            <a:r>
              <a:rPr lang="en-US" sz="1600" dirty="0">
                <a:latin typeface="Courier" pitchFamily="2" charset="0"/>
              </a:rPr>
              <a:t>=</a:t>
            </a:r>
            <a:r>
              <a:rPr lang="en-US" sz="1600" dirty="0" err="1">
                <a:latin typeface="Courier" pitchFamily="2" charset="0"/>
              </a:rPr>
              <a:t>dataTails</a:t>
            </a:r>
            <a:r>
              <a:rPr lang="en-US" sz="1600" dirty="0">
                <a:latin typeface="Courier" pitchFamily="2" charset="0"/>
              </a:rPr>
              <a:t>, maximum=TRUE)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pMax</a:t>
            </a:r>
            <a:r>
              <a:rPr lang="en-US" sz="1600" dirty="0">
                <a:latin typeface="Courier" pitchFamily="2" charset="0"/>
              </a:rPr>
              <a:t>           = </a:t>
            </a:r>
            <a:r>
              <a:rPr lang="en-US" sz="1600" dirty="0" err="1">
                <a:latin typeface="Courier" pitchFamily="2" charset="0"/>
              </a:rPr>
              <a:t>opt$maximum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maxLikelihood</a:t>
            </a:r>
            <a:r>
              <a:rPr lang="en-US" sz="1600" dirty="0">
                <a:latin typeface="Courier" pitchFamily="2" charset="0"/>
              </a:rPr>
              <a:t>  = </a:t>
            </a:r>
            <a:r>
              <a:rPr lang="en-US" sz="1600" dirty="0" err="1">
                <a:latin typeface="Courier" pitchFamily="2" charset="0"/>
              </a:rPr>
              <a:t>opt$objective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#Plot the Results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x = seq(lowerB,upperB,0.01);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plot(</a:t>
            </a:r>
            <a:r>
              <a:rPr lang="en-US" sz="1600" dirty="0" err="1">
                <a:latin typeface="Courier" pitchFamily="2" charset="0"/>
              </a:rPr>
              <a:t>x,likelihood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x,dataHeads,dataTails</a:t>
            </a:r>
            <a:r>
              <a:rPr lang="en-US" sz="1600" dirty="0">
                <a:latin typeface="Courier" pitchFamily="2" charset="0"/>
              </a:rPr>
              <a:t>),type='</a:t>
            </a:r>
            <a:r>
              <a:rPr lang="en-US" sz="1600" dirty="0" err="1">
                <a:latin typeface="Courier" pitchFamily="2" charset="0"/>
              </a:rPr>
              <a:t>l',main</a:t>
            </a:r>
            <a:r>
              <a:rPr lang="en-US" sz="1600" dirty="0">
                <a:latin typeface="Courier" pitchFamily="2" charset="0"/>
              </a:rPr>
              <a:t>="The Likelihood of the Data”, </a:t>
            </a:r>
            <a:r>
              <a:rPr lang="en-US" sz="1600" dirty="0" err="1">
                <a:latin typeface="Courier" pitchFamily="2" charset="0"/>
              </a:rPr>
              <a:t>ylab</a:t>
            </a:r>
            <a:r>
              <a:rPr lang="en-US" sz="1600" dirty="0">
                <a:latin typeface="Courier" pitchFamily="2" charset="0"/>
              </a:rPr>
              <a:t>="L(p)",</a:t>
            </a:r>
            <a:r>
              <a:rPr lang="en-US" sz="1600" dirty="0" err="1">
                <a:latin typeface="Courier" pitchFamily="2" charset="0"/>
              </a:rPr>
              <a:t>xlab</a:t>
            </a:r>
            <a:r>
              <a:rPr lang="en-US" sz="1600" dirty="0">
                <a:latin typeface="Courier" pitchFamily="2" charset="0"/>
              </a:rPr>
              <a:t>="p")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points(</a:t>
            </a:r>
            <a:r>
              <a:rPr lang="en-US" sz="1600" dirty="0" err="1">
                <a:latin typeface="Courier" pitchFamily="2" charset="0"/>
              </a:rPr>
              <a:t>pMax,maxLikelihood,type</a:t>
            </a:r>
            <a:r>
              <a:rPr lang="en-US" sz="1600" dirty="0">
                <a:latin typeface="Courier" pitchFamily="2" charset="0"/>
              </a:rPr>
              <a:t>='</a:t>
            </a:r>
            <a:r>
              <a:rPr lang="en-US" sz="1600" dirty="0" err="1">
                <a:latin typeface="Courier" pitchFamily="2" charset="0"/>
              </a:rPr>
              <a:t>p',col</a:t>
            </a:r>
            <a:r>
              <a:rPr lang="en-US" sz="1600" dirty="0">
                <a:latin typeface="Courier" pitchFamily="2" charset="0"/>
              </a:rPr>
              <a:t>='red')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7F067-524C-C94C-A4FD-718BF69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399890"/>
          </a:xfrm>
        </p:spPr>
        <p:txBody>
          <a:bodyPr>
            <a:noAutofit/>
          </a:bodyPr>
          <a:lstStyle/>
          <a:p>
            <a:r>
              <a:rPr lang="en-US" sz="3400" dirty="0"/>
              <a:t>Maximum Likelihood Estimation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4BE04-87C7-1B45-A337-171800B3E7DD}"/>
              </a:ext>
            </a:extLst>
          </p:cNvPr>
          <p:cNvSpPr/>
          <p:nvPr/>
        </p:nvSpPr>
        <p:spPr>
          <a:xfrm>
            <a:off x="0" y="533400"/>
            <a:ext cx="91440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A2CF8-5B28-4C47-9165-2C38DF00EF2A}"/>
              </a:ext>
            </a:extLst>
          </p:cNvPr>
          <p:cNvGrpSpPr/>
          <p:nvPr/>
        </p:nvGrpSpPr>
        <p:grpSpPr>
          <a:xfrm>
            <a:off x="4800600" y="1472184"/>
            <a:ext cx="2781990" cy="1387840"/>
            <a:chOff x="4800600" y="1472184"/>
            <a:chExt cx="2781990" cy="138784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52B7ED-9B2C-D44C-AB8E-CD2B0F819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0600" y="1472184"/>
              <a:ext cx="609600" cy="685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16A5B3-A0DF-FF48-854D-D270B359F443}"/>
                </a:ext>
              </a:extLst>
            </p:cNvPr>
            <p:cNvSpPr txBox="1"/>
            <p:nvPr/>
          </p:nvSpPr>
          <p:spPr>
            <a:xfrm>
              <a:off x="5410200" y="2213693"/>
              <a:ext cx="2172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Likelihood Function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f(p) =p</a:t>
              </a:r>
              <a:r>
                <a:rPr lang="en-US" sz="1600" baseline="30000" dirty="0">
                  <a:solidFill>
                    <a:srgbClr val="FF0000"/>
                  </a:solidFill>
                </a:rPr>
                <a:t>3</a:t>
              </a:r>
              <a:r>
                <a:rPr lang="en-US" dirty="0">
                  <a:solidFill>
                    <a:srgbClr val="FF0000"/>
                  </a:solidFill>
                </a:rPr>
                <a:t>(1-p)</a:t>
              </a:r>
              <a:r>
                <a:rPr lang="en-US" baseline="30000" dirty="0">
                  <a:solidFill>
                    <a:srgbClr val="FF0000"/>
                  </a:solidFill>
                </a:rPr>
                <a:t>2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2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3230</Words>
  <Application>Microsoft Office PowerPoint</Application>
  <PresentationFormat>On-screen Show (4:3)</PresentationFormat>
  <Paragraphs>423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Courier</vt:lpstr>
      <vt:lpstr>Arial</vt:lpstr>
      <vt:lpstr>Calibri</vt:lpstr>
      <vt:lpstr>Cambria Math</vt:lpstr>
      <vt:lpstr>Office Theme</vt:lpstr>
      <vt:lpstr>Maximum Likelihood Estimation, Least Squares Regression &amp; Confidence Intervals</vt:lpstr>
      <vt:lpstr>Discussion Section #10</vt:lpstr>
      <vt:lpstr>Discussion Section #10</vt:lpstr>
      <vt:lpstr>R: Programming Environment </vt:lpstr>
      <vt:lpstr>Problem #1:  Maximum Likelihood Estimation</vt:lpstr>
      <vt:lpstr>Maximum Likelihood Estimation</vt:lpstr>
      <vt:lpstr>Maximum Likelihood Coin Flip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Problem #2 Lab 10</vt:lpstr>
      <vt:lpstr>Problem #3:  Least Squares Regression</vt:lpstr>
      <vt:lpstr>Chapter 22: Least Squares Regression</vt:lpstr>
      <vt:lpstr>Temperature Data Set</vt:lpstr>
      <vt:lpstr>Step 1: Make the Data Set</vt:lpstr>
      <vt:lpstr>Step 1: Make the Data Set</vt:lpstr>
      <vt:lpstr>Step 1: Make the Data Set</vt:lpstr>
      <vt:lpstr>Step 1: Make the Data Set</vt:lpstr>
      <vt:lpstr>Step 1: Make the Data Set</vt:lpstr>
      <vt:lpstr>Step 2: Perform Linear Regression</vt:lpstr>
      <vt:lpstr>Step 3: Analyze the Model Fit</vt:lpstr>
      <vt:lpstr>Step 3: Analyze the Model Fit</vt:lpstr>
      <vt:lpstr>Step 3: Analyze the Model Fit</vt:lpstr>
      <vt:lpstr>Step 3: Analyze the Model Fit</vt:lpstr>
      <vt:lpstr>Step 3: Analyze the Model Fit</vt:lpstr>
      <vt:lpstr>Step 3: Analyze the Model Fit</vt:lpstr>
      <vt:lpstr>Lab #10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Harish S. Bhat</dc:creator>
  <cp:lastModifiedBy>Lihong Zhao</cp:lastModifiedBy>
  <cp:revision>222</cp:revision>
  <dcterms:created xsi:type="dcterms:W3CDTF">2011-08-25T16:29:15Z</dcterms:created>
  <dcterms:modified xsi:type="dcterms:W3CDTF">2020-11-29T20:52:28Z</dcterms:modified>
</cp:coreProperties>
</file>