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8" r:id="rId19"/>
    <p:sldId id="279" r:id="rId20"/>
    <p:sldId id="274" r:id="rId21"/>
    <p:sldId id="275" r:id="rId22"/>
    <p:sldId id="276" r:id="rId23"/>
    <p:sldId id="277" r:id="rId24"/>
    <p:sldId id="281" r:id="rId25"/>
    <p:sldId id="282" r:id="rId2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6" d="100"/>
          <a:sy n="76"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5ADD-DB80-435C-9E32-BB6940B19E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99EB470-6BFC-4589-9A16-C487CD007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8943496-AA35-4163-A0DF-9BBC8A9EE7F3}"/>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5" name="Footer Placeholder 4">
            <a:extLst>
              <a:ext uri="{FF2B5EF4-FFF2-40B4-BE49-F238E27FC236}">
                <a16:creationId xmlns:a16="http://schemas.microsoft.com/office/drawing/2014/main" id="{44996E27-76E4-43BA-9B35-4007A60B6E1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FF8AAF9-27EA-4CC1-9DA3-C0B42B0F4C14}"/>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422764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2374-ECC8-49F2-9C8E-D7EFBC1FD420}"/>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88F86CE-ACCB-40D1-BE18-C4B8E772A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7928316-C856-4223-AC6D-7808B992B753}"/>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5" name="Footer Placeholder 4">
            <a:extLst>
              <a:ext uri="{FF2B5EF4-FFF2-40B4-BE49-F238E27FC236}">
                <a16:creationId xmlns:a16="http://schemas.microsoft.com/office/drawing/2014/main" id="{57A8571A-242B-4EC5-8C97-3798E5A232D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8896185-B6AC-4096-8DBA-436DB5C6BFB5}"/>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50316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FA34F6-5EF0-41D0-A1EA-D885FBCBA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B00C7CF-66AA-437A-AA90-C3C4FF342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2596BBD-63F4-4928-BCAA-B8D875BF90F3}"/>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5" name="Footer Placeholder 4">
            <a:extLst>
              <a:ext uri="{FF2B5EF4-FFF2-40B4-BE49-F238E27FC236}">
                <a16:creationId xmlns:a16="http://schemas.microsoft.com/office/drawing/2014/main" id="{397E88ED-4890-486A-9D62-3403BAB331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1959A6C-9D05-4C53-B4EA-D7D97F844BC9}"/>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133600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2E2F-8D2B-40EC-B5B6-5F6FAF7B87B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9A4B449-F510-41BB-920C-DF62AC35E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5B758F5-17E3-43EE-9C18-9DC91FA6AB30}"/>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5" name="Footer Placeholder 4">
            <a:extLst>
              <a:ext uri="{FF2B5EF4-FFF2-40B4-BE49-F238E27FC236}">
                <a16:creationId xmlns:a16="http://schemas.microsoft.com/office/drawing/2014/main" id="{6FD0DF74-A7CE-4AD0-8E51-207E144FFE9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AED0E79-44D0-4DFC-BAED-CF7287E0CB51}"/>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232970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6CEE-2960-4EA1-85EC-2E591CFD6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3DF6157E-029E-45BA-AD15-B5624CD5B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F14A1-C0FC-4452-AFB7-5C2B4358B6FE}"/>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5" name="Footer Placeholder 4">
            <a:extLst>
              <a:ext uri="{FF2B5EF4-FFF2-40B4-BE49-F238E27FC236}">
                <a16:creationId xmlns:a16="http://schemas.microsoft.com/office/drawing/2014/main" id="{B0BCD714-1650-441F-8E76-35941669232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60D79B3-9C3E-4D35-84AC-2263F3574488}"/>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125163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6FE6-BC46-4D5D-81DF-A6AC37849DE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9CF6ACE-9303-4EDD-A979-C6E00696D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B86C949-D175-47BE-B36F-F10EFF19C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61A2F71E-7250-4CDB-9E2E-6647E3FBE4A5}"/>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6" name="Footer Placeholder 5">
            <a:extLst>
              <a:ext uri="{FF2B5EF4-FFF2-40B4-BE49-F238E27FC236}">
                <a16:creationId xmlns:a16="http://schemas.microsoft.com/office/drawing/2014/main" id="{EF6A6EFC-6644-4791-AB61-60970A0F060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7E2A7A7-70C2-49BB-B9EB-7F9817B513CE}"/>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213627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899C-1A58-4216-903B-5A1ED73BF57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0C67FBA-4782-4946-83ED-23927BDB0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39A01-1B55-4A49-A183-5F3E04FD5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6101FA9-D349-4A72-B95A-779A2960B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032FE-D435-45D0-81D7-3502BCCE1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110E482B-0276-4DF7-88ED-60ECC65F50E0}"/>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8" name="Footer Placeholder 7">
            <a:extLst>
              <a:ext uri="{FF2B5EF4-FFF2-40B4-BE49-F238E27FC236}">
                <a16:creationId xmlns:a16="http://schemas.microsoft.com/office/drawing/2014/main" id="{E9ABF99B-56DB-4B84-9BAD-3785B1DC840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8116C959-9B3F-4752-8750-06441D041C8F}"/>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191051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A3A1-1402-4C08-A440-A34BF388A09D}"/>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8324FB2-A854-4C1A-B4D0-F33F98BB4B47}"/>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4" name="Footer Placeholder 3">
            <a:extLst>
              <a:ext uri="{FF2B5EF4-FFF2-40B4-BE49-F238E27FC236}">
                <a16:creationId xmlns:a16="http://schemas.microsoft.com/office/drawing/2014/main" id="{DDAA8453-6AA7-4870-94D6-1D928D38D85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C73324A-7D16-4AF6-88D4-8098EF974276}"/>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165647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FE795-8767-45EC-B4D8-74B924982DA6}"/>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3" name="Footer Placeholder 2">
            <a:extLst>
              <a:ext uri="{FF2B5EF4-FFF2-40B4-BE49-F238E27FC236}">
                <a16:creationId xmlns:a16="http://schemas.microsoft.com/office/drawing/2014/main" id="{B564B5E0-1F53-4E85-B574-A5367E67C2A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2F79FD04-A34C-44FC-8FAF-7C6645520F17}"/>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274790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8E97-3060-4952-BB5E-04C73948E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A350A90-CAAF-4C41-8032-FF9C148D35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7ADB62F-F6C2-47F3-AABD-2B07B3A9C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147B7-A25A-4E52-AD8F-77D37FD22CDF}"/>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6" name="Footer Placeholder 5">
            <a:extLst>
              <a:ext uri="{FF2B5EF4-FFF2-40B4-BE49-F238E27FC236}">
                <a16:creationId xmlns:a16="http://schemas.microsoft.com/office/drawing/2014/main" id="{1F59F7BF-03C6-4E6A-A206-36A3CDD19D5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3282CFE-656B-4405-9944-5F7BCEC59B77}"/>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237927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0EB6-81B4-4883-88B3-B6EBBDA94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6B3D457-9F68-4F87-98A2-E7237230F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4F8D48C8-0498-4E24-93A1-496CBAFA2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5DA5D-ED4A-4030-BB98-9FE75ADD6582}"/>
              </a:ext>
            </a:extLst>
          </p:cNvPr>
          <p:cNvSpPr>
            <a:spLocks noGrp="1"/>
          </p:cNvSpPr>
          <p:nvPr>
            <p:ph type="dt" sz="half" idx="10"/>
          </p:nvPr>
        </p:nvSpPr>
        <p:spPr/>
        <p:txBody>
          <a:bodyPr/>
          <a:lstStyle/>
          <a:p>
            <a:fld id="{B6A53065-8A3D-44A2-BC91-8BC01C768DEA}" type="datetimeFigureOut">
              <a:rPr lang="en-NG" smtClean="0"/>
              <a:t>30/07/2023</a:t>
            </a:fld>
            <a:endParaRPr lang="en-NG"/>
          </a:p>
        </p:txBody>
      </p:sp>
      <p:sp>
        <p:nvSpPr>
          <p:cNvPr id="6" name="Footer Placeholder 5">
            <a:extLst>
              <a:ext uri="{FF2B5EF4-FFF2-40B4-BE49-F238E27FC236}">
                <a16:creationId xmlns:a16="http://schemas.microsoft.com/office/drawing/2014/main" id="{E6F78C22-8166-4874-8458-9D7FA4E637A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341E04F-14B9-4D7D-930B-D785A86A7FDF}"/>
              </a:ext>
            </a:extLst>
          </p:cNvPr>
          <p:cNvSpPr>
            <a:spLocks noGrp="1"/>
          </p:cNvSpPr>
          <p:nvPr>
            <p:ph type="sldNum" sz="quarter" idx="12"/>
          </p:nvPr>
        </p:nvSpPr>
        <p:spPr/>
        <p:txBody>
          <a:bodyPr/>
          <a:lstStyle/>
          <a:p>
            <a:fld id="{D0009B76-B878-4A72-9EEC-1280DB2A6D2B}" type="slidenum">
              <a:rPr lang="en-NG" smtClean="0"/>
              <a:t>‹#›</a:t>
            </a:fld>
            <a:endParaRPr lang="en-NG"/>
          </a:p>
        </p:txBody>
      </p:sp>
    </p:spTree>
    <p:extLst>
      <p:ext uri="{BB962C8B-B14F-4D97-AF65-F5344CB8AC3E}">
        <p14:creationId xmlns:p14="http://schemas.microsoft.com/office/powerpoint/2010/main" val="170020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2E9C1-34FF-406B-B830-F5E086DD9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35C440F-D924-4224-A0F2-6082FAA17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4175D20-0220-4DFC-9F10-62F219895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53065-8A3D-44A2-BC91-8BC01C768DEA}" type="datetimeFigureOut">
              <a:rPr lang="en-NG" smtClean="0"/>
              <a:t>30/07/2023</a:t>
            </a:fld>
            <a:endParaRPr lang="en-NG"/>
          </a:p>
        </p:txBody>
      </p:sp>
      <p:sp>
        <p:nvSpPr>
          <p:cNvPr id="5" name="Footer Placeholder 4">
            <a:extLst>
              <a:ext uri="{FF2B5EF4-FFF2-40B4-BE49-F238E27FC236}">
                <a16:creationId xmlns:a16="http://schemas.microsoft.com/office/drawing/2014/main" id="{86E2DBCD-AEC1-4D32-94F8-7531589B3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F37178A-46FB-4D80-A3EB-86F38A5F0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09B76-B878-4A72-9EEC-1280DB2A6D2B}" type="slidenum">
              <a:rPr lang="en-NG" smtClean="0"/>
              <a:t>‹#›</a:t>
            </a:fld>
            <a:endParaRPr lang="en-NG"/>
          </a:p>
        </p:txBody>
      </p:sp>
    </p:spTree>
    <p:extLst>
      <p:ext uri="{BB962C8B-B14F-4D97-AF65-F5344CB8AC3E}">
        <p14:creationId xmlns:p14="http://schemas.microsoft.com/office/powerpoint/2010/main" val="369653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F870-5073-4F1C-8891-B2DDBBD8B2AE}"/>
              </a:ext>
            </a:extLst>
          </p:cNvPr>
          <p:cNvSpPr>
            <a:spLocks noGrp="1"/>
          </p:cNvSpPr>
          <p:nvPr>
            <p:ph type="ctrTitle"/>
          </p:nvPr>
        </p:nvSpPr>
        <p:spPr>
          <a:xfrm>
            <a:off x="1524000" y="1122362"/>
            <a:ext cx="9144000" cy="4999038"/>
          </a:xfrm>
        </p:spPr>
        <p:txBody>
          <a:bodyPr>
            <a:normAutofit fontScale="90000"/>
          </a:bodyPr>
          <a:lstStyle/>
          <a:p>
            <a:br>
              <a:rPr lang="en-US" dirty="0"/>
            </a:br>
            <a:br>
              <a:rPr lang="en-US" dirty="0"/>
            </a:br>
            <a:r>
              <a:rPr lang="en-US" dirty="0"/>
              <a:t>An Exploratory Data Analysis of Unicorn Companies</a:t>
            </a:r>
            <a:br>
              <a:rPr lang="en-US" dirty="0"/>
            </a:br>
            <a:br>
              <a:rPr lang="en-US" dirty="0"/>
            </a:br>
            <a:br>
              <a:rPr lang="en-US" dirty="0"/>
            </a:br>
            <a:r>
              <a:rPr lang="en-US" dirty="0"/>
              <a:t>by</a:t>
            </a:r>
            <a:br>
              <a:rPr lang="en-US" dirty="0"/>
            </a:br>
            <a:r>
              <a:rPr lang="en-US" dirty="0"/>
              <a:t>Ife </a:t>
            </a:r>
            <a:r>
              <a:rPr lang="en-US" dirty="0" err="1"/>
              <a:t>Olugbekan</a:t>
            </a:r>
            <a:endParaRPr lang="en-NG" dirty="0"/>
          </a:p>
        </p:txBody>
      </p:sp>
      <p:sp>
        <p:nvSpPr>
          <p:cNvPr id="3" name="Subtitle 2">
            <a:extLst>
              <a:ext uri="{FF2B5EF4-FFF2-40B4-BE49-F238E27FC236}">
                <a16:creationId xmlns:a16="http://schemas.microsoft.com/office/drawing/2014/main" id="{EDCA06BE-D8C0-408A-A19D-561864DA0DEE}"/>
              </a:ext>
            </a:extLst>
          </p:cNvPr>
          <p:cNvSpPr>
            <a:spLocks noGrp="1"/>
          </p:cNvSpPr>
          <p:nvPr>
            <p:ph type="subTitle"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NG" dirty="0"/>
          </a:p>
        </p:txBody>
      </p:sp>
    </p:spTree>
    <p:extLst>
      <p:ext uri="{BB962C8B-B14F-4D97-AF65-F5344CB8AC3E}">
        <p14:creationId xmlns:p14="http://schemas.microsoft.com/office/powerpoint/2010/main" val="165786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A33395DE-1B5C-4919-A221-81E565702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4100"/>
            <a:ext cx="8763000" cy="68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1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4E29-1E76-4DD2-84D3-9A25E2171CBF}"/>
              </a:ext>
            </a:extLst>
          </p:cNvPr>
          <p:cNvSpPr>
            <a:spLocks noGrp="1"/>
          </p:cNvSpPr>
          <p:nvPr>
            <p:ph type="title"/>
          </p:nvPr>
        </p:nvSpPr>
        <p:spPr/>
        <p:txBody>
          <a:bodyPr/>
          <a:lstStyle/>
          <a:p>
            <a:r>
              <a:rPr lang="en-US" dirty="0"/>
              <a:t>The top five(5) prominent Industries in the Unicorn</a:t>
            </a:r>
            <a:endParaRPr lang="en-NG" dirty="0"/>
          </a:p>
        </p:txBody>
      </p:sp>
      <p:sp>
        <p:nvSpPr>
          <p:cNvPr id="4" name="Text Placeholder 3">
            <a:extLst>
              <a:ext uri="{FF2B5EF4-FFF2-40B4-BE49-F238E27FC236}">
                <a16:creationId xmlns:a16="http://schemas.microsoft.com/office/drawing/2014/main" id="{11D2AD0E-AE3A-4300-95DF-1DC98FD869AB}"/>
              </a:ext>
            </a:extLst>
          </p:cNvPr>
          <p:cNvSpPr>
            <a:spLocks noGrp="1"/>
          </p:cNvSpPr>
          <p:nvPr>
            <p:ph type="body" sz="half" idx="2"/>
          </p:nvPr>
        </p:nvSpPr>
        <p:spPr/>
        <p:txBody>
          <a:bodyPr/>
          <a:lstStyle/>
          <a:p>
            <a:r>
              <a:rPr lang="en-US" sz="1800" b="0" i="0" dirty="0">
                <a:solidFill>
                  <a:srgbClr val="000000"/>
                </a:solidFill>
                <a:effectLst/>
                <a:latin typeface="Calibri" panose="020F0502020204030204" pitchFamily="34" charset="0"/>
                <a:cs typeface="Calibri" panose="020F0502020204030204" pitchFamily="34" charset="0"/>
              </a:rPr>
              <a:t>There are 16 Industries existing in the Unicorn Companies, and Fintech is leading with a 32.1% presence followed by Internet Software &amp; Services at 29.4%.</a:t>
            </a:r>
          </a:p>
          <a:p>
            <a:endParaRPr lang="en-NG" dirty="0"/>
          </a:p>
        </p:txBody>
      </p:sp>
      <p:pic>
        <p:nvPicPr>
          <p:cNvPr id="9218" name="Picture 2">
            <a:extLst>
              <a:ext uri="{FF2B5EF4-FFF2-40B4-BE49-F238E27FC236}">
                <a16:creationId xmlns:a16="http://schemas.microsoft.com/office/drawing/2014/main" id="{D38D2FB7-7202-4EDD-9CA9-B91C5425E23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005" b="3005"/>
          <a:stretch>
            <a:fillRect/>
          </a:stretch>
        </p:blipFill>
        <p:spPr bwMode="auto">
          <a:xfrm>
            <a:off x="5183188" y="749301"/>
            <a:ext cx="6172200" cy="511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93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3249130-67F4-4884-BDEB-48E1F9C2C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01" y="0"/>
            <a:ext cx="7302500" cy="688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6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BC07-3633-45AB-B346-504A23EFC73E}"/>
              </a:ext>
            </a:extLst>
          </p:cNvPr>
          <p:cNvSpPr>
            <a:spLocks noGrp="1"/>
          </p:cNvSpPr>
          <p:nvPr>
            <p:ph type="title"/>
          </p:nvPr>
        </p:nvSpPr>
        <p:spPr/>
        <p:txBody>
          <a:bodyPr/>
          <a:lstStyle/>
          <a:p>
            <a:r>
              <a:rPr lang="en-US" dirty="0"/>
              <a:t>The five(5) least Industries in the Unicorn</a:t>
            </a:r>
            <a:endParaRPr lang="en-NG" dirty="0"/>
          </a:p>
        </p:txBody>
      </p:sp>
      <p:sp>
        <p:nvSpPr>
          <p:cNvPr id="4" name="Text Placeholder 3">
            <a:extLst>
              <a:ext uri="{FF2B5EF4-FFF2-40B4-BE49-F238E27FC236}">
                <a16:creationId xmlns:a16="http://schemas.microsoft.com/office/drawing/2014/main" id="{C130BE06-DBE1-4BAC-A2AD-52F21FC17E8E}"/>
              </a:ext>
            </a:extLst>
          </p:cNvPr>
          <p:cNvSpPr>
            <a:spLocks noGrp="1"/>
          </p:cNvSpPr>
          <p:nvPr>
            <p:ph type="body" sz="half" idx="2"/>
          </p:nvPr>
        </p:nvSpPr>
        <p:spPr/>
        <p:txBody>
          <a:bodyPr/>
          <a:lstStyle/>
          <a:p>
            <a:pPr algn="l">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We can observe that the least industry  is TRAVEL with a 10.6% presence in the unicorn company.</a:t>
            </a:r>
          </a:p>
          <a:p>
            <a:pPr algn="l">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This is followed by CONSUMER and RETAIL which has 18.9% presence.</a:t>
            </a:r>
          </a:p>
          <a:p>
            <a:endParaRPr lang="en-NG" dirty="0"/>
          </a:p>
        </p:txBody>
      </p:sp>
      <p:pic>
        <p:nvPicPr>
          <p:cNvPr id="11266" name="Picture 2">
            <a:extLst>
              <a:ext uri="{FF2B5EF4-FFF2-40B4-BE49-F238E27FC236}">
                <a16:creationId xmlns:a16="http://schemas.microsoft.com/office/drawing/2014/main" id="{9EC87A48-2FAE-41C0-9347-17B2114A3E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8131" b="8131"/>
          <a:stretch>
            <a:fillRect/>
          </a:stretch>
        </p:blipFill>
        <p:spPr bwMode="auto">
          <a:xfrm>
            <a:off x="5183188" y="304801"/>
            <a:ext cx="7036710" cy="555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4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F2676C25-A6C0-492B-A9EB-E8159F6D7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1114"/>
            <a:ext cx="10096500" cy="672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0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F224-DD98-4843-AA49-95522BD2EA7A}"/>
              </a:ext>
            </a:extLst>
          </p:cNvPr>
          <p:cNvSpPr>
            <a:spLocks noGrp="1"/>
          </p:cNvSpPr>
          <p:nvPr>
            <p:ph type="title"/>
          </p:nvPr>
        </p:nvSpPr>
        <p:spPr/>
        <p:txBody>
          <a:bodyPr/>
          <a:lstStyle/>
          <a:p>
            <a:r>
              <a:rPr lang="en-US" dirty="0"/>
              <a:t>The Cities that has the most Unicorn presence</a:t>
            </a:r>
            <a:endParaRPr lang="en-NG" dirty="0"/>
          </a:p>
        </p:txBody>
      </p:sp>
      <p:sp>
        <p:nvSpPr>
          <p:cNvPr id="4" name="Text Placeholder 3">
            <a:extLst>
              <a:ext uri="{FF2B5EF4-FFF2-40B4-BE49-F238E27FC236}">
                <a16:creationId xmlns:a16="http://schemas.microsoft.com/office/drawing/2014/main" id="{0F14C92D-C164-4556-90E3-188BFE1F227F}"/>
              </a:ext>
            </a:extLst>
          </p:cNvPr>
          <p:cNvSpPr>
            <a:spLocks noGrp="1"/>
          </p:cNvSpPr>
          <p:nvPr>
            <p:ph type="body" sz="half" idx="2"/>
          </p:nvPr>
        </p:nvSpPr>
        <p:spPr/>
        <p:txBody>
          <a:bodyPr>
            <a:normAutofit/>
          </a:bodyPr>
          <a:lstStyle/>
          <a:p>
            <a:r>
              <a:rPr lang="en-US" sz="2000" dirty="0"/>
              <a:t>We can see that </a:t>
            </a:r>
            <a:r>
              <a:rPr lang="en-US" sz="2000" b="0" i="0" dirty="0">
                <a:solidFill>
                  <a:srgbClr val="000000"/>
                </a:solidFill>
                <a:effectLst/>
              </a:rPr>
              <a:t>San </a:t>
            </a:r>
            <a:r>
              <a:rPr lang="en-US" sz="2000" b="0" i="0" dirty="0" err="1">
                <a:solidFill>
                  <a:srgbClr val="000000"/>
                </a:solidFill>
                <a:effectLst/>
              </a:rPr>
              <a:t>francisco</a:t>
            </a:r>
            <a:r>
              <a:rPr lang="en-US" sz="2000" b="0" i="0" dirty="0">
                <a:solidFill>
                  <a:srgbClr val="000000"/>
                </a:solidFill>
                <a:effectLst/>
              </a:rPr>
              <a:t> has the highest number of unicorn presence with a count of 152 companies , followed by New York with a count of 103 companies.</a:t>
            </a:r>
            <a:endParaRPr lang="en-NG" sz="2000" dirty="0"/>
          </a:p>
        </p:txBody>
      </p:sp>
      <p:pic>
        <p:nvPicPr>
          <p:cNvPr id="13314" name="Picture 2">
            <a:extLst>
              <a:ext uri="{FF2B5EF4-FFF2-40B4-BE49-F238E27FC236}">
                <a16:creationId xmlns:a16="http://schemas.microsoft.com/office/drawing/2014/main" id="{7A798F7C-C5F5-49AE-8547-C1BEE063469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823" r="2823"/>
          <a:stretch>
            <a:fillRect/>
          </a:stretch>
        </p:blipFill>
        <p:spPr bwMode="auto">
          <a:xfrm>
            <a:off x="5183187" y="355600"/>
            <a:ext cx="6554193" cy="601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4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a:extLst>
              <a:ext uri="{FF2B5EF4-FFF2-40B4-BE49-F238E27FC236}">
                <a16:creationId xmlns:a16="http://schemas.microsoft.com/office/drawing/2014/main" id="{E13ABC02-FB9A-4147-8384-6C5C1F970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4013"/>
            <a:ext cx="12192000" cy="638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0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F651-33BC-4059-97B0-2B7123C2DF01}"/>
              </a:ext>
            </a:extLst>
          </p:cNvPr>
          <p:cNvSpPr>
            <a:spLocks noGrp="1"/>
          </p:cNvSpPr>
          <p:nvPr>
            <p:ph type="title"/>
          </p:nvPr>
        </p:nvSpPr>
        <p:spPr/>
        <p:txBody>
          <a:bodyPr/>
          <a:lstStyle/>
          <a:p>
            <a:r>
              <a:rPr lang="en-US" dirty="0"/>
              <a:t>The Continent and industries with the highest Funding</a:t>
            </a:r>
            <a:endParaRPr lang="en-NG" dirty="0"/>
          </a:p>
        </p:txBody>
      </p:sp>
      <p:sp>
        <p:nvSpPr>
          <p:cNvPr id="4" name="Text Placeholder 3">
            <a:extLst>
              <a:ext uri="{FF2B5EF4-FFF2-40B4-BE49-F238E27FC236}">
                <a16:creationId xmlns:a16="http://schemas.microsoft.com/office/drawing/2014/main" id="{8EB52DAA-5289-4E5A-AAA8-F1ACC27F6767}"/>
              </a:ext>
            </a:extLst>
          </p:cNvPr>
          <p:cNvSpPr>
            <a:spLocks noGrp="1"/>
          </p:cNvSpPr>
          <p:nvPr>
            <p:ph type="body" sz="half" idx="2"/>
          </p:nvPr>
        </p:nvSpPr>
        <p:spPr/>
        <p:txBody>
          <a:bodyPr/>
          <a:lstStyle/>
          <a:p>
            <a:pPr algn="l"/>
            <a:r>
              <a:rPr lang="en-US" b="1" i="0" dirty="0">
                <a:solidFill>
                  <a:srgbClr val="000000"/>
                </a:solidFill>
                <a:effectLst/>
                <a:latin typeface="Helvetica Neue"/>
              </a:rPr>
              <a:t> </a:t>
            </a:r>
            <a:r>
              <a:rPr lang="en-US" sz="2000" dirty="0">
                <a:solidFill>
                  <a:srgbClr val="000000"/>
                </a:solidFill>
                <a:latin typeface="Calibri" panose="020F0502020204030204" pitchFamily="34" charset="0"/>
                <a:cs typeface="Calibri" panose="020F0502020204030204" pitchFamily="34" charset="0"/>
              </a:rPr>
              <a:t>W</a:t>
            </a:r>
            <a:r>
              <a:rPr lang="en-US" sz="2000" i="0" dirty="0">
                <a:solidFill>
                  <a:srgbClr val="000000"/>
                </a:solidFill>
                <a:effectLst/>
                <a:latin typeface="Calibri" panose="020F0502020204030204" pitchFamily="34" charset="0"/>
                <a:cs typeface="Calibri" panose="020F0502020204030204" pitchFamily="34" charset="0"/>
              </a:rPr>
              <a:t>e can observe that the continent with the highest funding is NORTH AMERICA in the CONSUMER &amp; RETAIL Industry.</a:t>
            </a:r>
          </a:p>
          <a:p>
            <a:pPr algn="l">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This is followed by ASIA in the ARTIFICIAL INTELLIGENCE Industry.</a:t>
            </a:r>
          </a:p>
          <a:p>
            <a:pPr algn="l">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The lowest funded continent is OCEANIA in the E-COMMERCE &amp; DIRECT TO CONSUMER Industry.</a:t>
            </a:r>
          </a:p>
          <a:p>
            <a:endParaRPr lang="en-NG" dirty="0"/>
          </a:p>
        </p:txBody>
      </p:sp>
      <p:pic>
        <p:nvPicPr>
          <p:cNvPr id="15364" name="Picture 4">
            <a:extLst>
              <a:ext uri="{FF2B5EF4-FFF2-40B4-BE49-F238E27FC236}">
                <a16:creationId xmlns:a16="http://schemas.microsoft.com/office/drawing/2014/main" id="{44C1DB25-C41C-42B1-AED1-805904E07E9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062" r="18062"/>
          <a:stretch>
            <a:fillRect/>
          </a:stretch>
        </p:blipFill>
        <p:spPr bwMode="auto">
          <a:xfrm>
            <a:off x="4772024" y="457200"/>
            <a:ext cx="71312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70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8725D-73E0-4F0A-ADD3-A2C256C77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42" y="406401"/>
            <a:ext cx="11556709" cy="6172200"/>
          </a:xfrm>
          <a:prstGeom prst="rect">
            <a:avLst/>
          </a:prstGeom>
        </p:spPr>
      </p:pic>
    </p:spTree>
    <p:extLst>
      <p:ext uri="{BB962C8B-B14F-4D97-AF65-F5344CB8AC3E}">
        <p14:creationId xmlns:p14="http://schemas.microsoft.com/office/powerpoint/2010/main" val="25486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3045-51A3-4216-9790-C00F53530870}"/>
              </a:ext>
            </a:extLst>
          </p:cNvPr>
          <p:cNvSpPr>
            <a:spLocks noGrp="1"/>
          </p:cNvSpPr>
          <p:nvPr>
            <p:ph type="title"/>
          </p:nvPr>
        </p:nvSpPr>
        <p:spPr/>
        <p:txBody>
          <a:bodyPr/>
          <a:lstStyle/>
          <a:p>
            <a:r>
              <a:rPr lang="en-US" dirty="0"/>
              <a:t>Unicorn Companies in United States by their Valuation</a:t>
            </a:r>
            <a:endParaRPr lang="en-NG" dirty="0"/>
          </a:p>
        </p:txBody>
      </p:sp>
      <p:pic>
        <p:nvPicPr>
          <p:cNvPr id="6" name="Picture Placeholder 5">
            <a:extLst>
              <a:ext uri="{FF2B5EF4-FFF2-40B4-BE49-F238E27FC236}">
                <a16:creationId xmlns:a16="http://schemas.microsoft.com/office/drawing/2014/main" id="{E12838BA-9D85-41E0-B87B-A9D0D4EFEB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181" r="16181"/>
          <a:stretch>
            <a:fillRect/>
          </a:stretch>
        </p:blipFill>
        <p:spPr>
          <a:xfrm>
            <a:off x="4953001" y="457200"/>
            <a:ext cx="7073890" cy="5867399"/>
          </a:xfrm>
        </p:spPr>
      </p:pic>
      <p:sp>
        <p:nvSpPr>
          <p:cNvPr id="4" name="Text Placeholder 3">
            <a:extLst>
              <a:ext uri="{FF2B5EF4-FFF2-40B4-BE49-F238E27FC236}">
                <a16:creationId xmlns:a16="http://schemas.microsoft.com/office/drawing/2014/main" id="{6012B2C4-741F-456B-A6BC-9C4A72E2037A}"/>
              </a:ext>
            </a:extLst>
          </p:cNvPr>
          <p:cNvSpPr>
            <a:spLocks noGrp="1"/>
          </p:cNvSpPr>
          <p:nvPr>
            <p:ph type="body" sz="half" idx="2"/>
          </p:nvPr>
        </p:nvSpPr>
        <p:spPr>
          <a:xfrm>
            <a:off x="839789" y="2057400"/>
            <a:ext cx="3732212" cy="4648200"/>
          </a:xfrm>
        </p:spPr>
        <p:txBody>
          <a:bodyPr>
            <a:noAutofit/>
          </a:bodyPr>
          <a:lstStyle/>
          <a:p>
            <a:r>
              <a:rPr lang="en-US" sz="1800" dirty="0"/>
              <a:t>United States has the highest number of companies, hence the need to look at its companies valuation.</a:t>
            </a:r>
          </a:p>
          <a:p>
            <a:r>
              <a:rPr lang="en-US" sz="1800" dirty="0"/>
              <a:t>SPACEX company in the city of Hawthorne, United States is with the highest valuation of a $100billiom dollars. </a:t>
            </a:r>
          </a:p>
          <a:p>
            <a:r>
              <a:rPr lang="en-US" sz="1800" dirty="0"/>
              <a:t>STRIPE, a Fintech company based in San Francisco is in the 2</a:t>
            </a:r>
            <a:r>
              <a:rPr lang="en-US" sz="1800" baseline="30000" dirty="0"/>
              <a:t>nd</a:t>
            </a:r>
            <a:r>
              <a:rPr lang="en-US" sz="1800" dirty="0"/>
              <a:t> place with a valuation of a $95billion dollars.</a:t>
            </a:r>
          </a:p>
          <a:p>
            <a:r>
              <a:rPr lang="en-US" sz="1800" dirty="0"/>
              <a:t>While  ZWIFT, an E-Commerce &amp; direct-to-consumer Industry based in </a:t>
            </a:r>
            <a:r>
              <a:rPr lang="en-US" sz="1800" dirty="0" err="1"/>
              <a:t>Longbeach</a:t>
            </a:r>
            <a:r>
              <a:rPr lang="en-US" sz="1800" dirty="0"/>
              <a:t> in the United States is with the lowest valuation of one(1) billion dollars.</a:t>
            </a:r>
            <a:endParaRPr lang="en-NG" sz="1800" dirty="0"/>
          </a:p>
        </p:txBody>
      </p:sp>
    </p:spTree>
    <p:extLst>
      <p:ext uri="{BB962C8B-B14F-4D97-AF65-F5344CB8AC3E}">
        <p14:creationId xmlns:p14="http://schemas.microsoft.com/office/powerpoint/2010/main" val="20682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C3EFBD-A10F-4131-A01D-5B6B423B01BC}"/>
              </a:ext>
            </a:extLst>
          </p:cNvPr>
          <p:cNvSpPr txBox="1"/>
          <p:nvPr/>
        </p:nvSpPr>
        <p:spPr>
          <a:xfrm>
            <a:off x="1422400" y="696436"/>
            <a:ext cx="9994900" cy="6678751"/>
          </a:xfrm>
          <a:prstGeom prst="rect">
            <a:avLst/>
          </a:prstGeom>
          <a:noFill/>
        </p:spPr>
        <p:txBody>
          <a:bodyPr wrap="square">
            <a:spAutoFit/>
          </a:bodyPr>
          <a:lstStyle/>
          <a:p>
            <a:pPr algn="ctr"/>
            <a:r>
              <a:rPr lang="en-US" sz="2800" b="1" u="sng" dirty="0"/>
              <a:t>FINDINGS</a:t>
            </a:r>
          </a:p>
          <a:p>
            <a:pPr marL="457200" indent="-457200" algn="l">
              <a:buAutoNum type="arabicPeriod"/>
            </a:pPr>
            <a:r>
              <a:rPr lang="en-US" sz="2800" dirty="0"/>
              <a:t>Twelve(12)  Unicorn companies did not have Return on Investment, based on the fact that they did not put any funds in place.</a:t>
            </a:r>
          </a:p>
          <a:p>
            <a:pPr marL="457200" indent="-457200" algn="l">
              <a:buAutoNum type="arabicPeriod"/>
            </a:pPr>
            <a:endParaRPr lang="en-US" sz="2800" dirty="0"/>
          </a:p>
          <a:p>
            <a:pPr marL="457200" indent="-457200" algn="l">
              <a:buAutoNum type="arabicPeriod"/>
            </a:pPr>
            <a:r>
              <a:rPr lang="en-US" sz="2800" dirty="0"/>
              <a:t>Four of the Unicorn Companies  had a Return On Investment of -50%. They made a huge loss with an investment funding of 2billion dollars each, valued at 1billion dollars each. So they are completely at a loss of $1B each.</a:t>
            </a:r>
          </a:p>
          <a:p>
            <a:pPr marL="457200" indent="-457200" algn="l">
              <a:buAutoNum type="arabicPeriod"/>
            </a:pPr>
            <a:endParaRPr lang="en-US" sz="2800" dirty="0"/>
          </a:p>
          <a:p>
            <a:pPr marL="457200" indent="-457200" algn="l">
              <a:buAutoNum type="arabicPeriod"/>
            </a:pPr>
            <a:r>
              <a:rPr lang="en-US" sz="2800" dirty="0"/>
              <a:t>Five(5) of the Unicorn companies also made 0.00% on their Return on Investment. They actually got funding of a billion dollars each and they were valued at one(1)billion dollars each as well, which did not give them any return on their investment.</a:t>
            </a:r>
          </a:p>
          <a:p>
            <a:pPr marL="457200" indent="-457200" algn="l">
              <a:buAutoNum type="arabicPeriod"/>
            </a:pPr>
            <a:endParaRPr lang="en-US" dirty="0"/>
          </a:p>
          <a:p>
            <a:pPr algn="l"/>
            <a:endParaRPr lang="en-US" dirty="0"/>
          </a:p>
        </p:txBody>
      </p:sp>
    </p:spTree>
    <p:extLst>
      <p:ext uri="{BB962C8B-B14F-4D97-AF65-F5344CB8AC3E}">
        <p14:creationId xmlns:p14="http://schemas.microsoft.com/office/powerpoint/2010/main" val="1883503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20E44FC0-2AAB-4003-835F-7874BAD08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410423"/>
            <a:ext cx="10118201" cy="620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3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717E-02B2-469D-AD21-81E638947744}"/>
              </a:ext>
            </a:extLst>
          </p:cNvPr>
          <p:cNvSpPr>
            <a:spLocks noGrp="1"/>
          </p:cNvSpPr>
          <p:nvPr>
            <p:ph type="title"/>
          </p:nvPr>
        </p:nvSpPr>
        <p:spPr/>
        <p:txBody>
          <a:bodyPr>
            <a:normAutofit fontScale="90000"/>
          </a:bodyPr>
          <a:lstStyle/>
          <a:p>
            <a:r>
              <a:rPr lang="en-US" dirty="0"/>
              <a:t>Trend in the year companies were founded and year they joined the league of Unicorns</a:t>
            </a:r>
            <a:endParaRPr lang="en-NG" dirty="0"/>
          </a:p>
        </p:txBody>
      </p:sp>
      <p:sp>
        <p:nvSpPr>
          <p:cNvPr id="4" name="Text Placeholder 3">
            <a:extLst>
              <a:ext uri="{FF2B5EF4-FFF2-40B4-BE49-F238E27FC236}">
                <a16:creationId xmlns:a16="http://schemas.microsoft.com/office/drawing/2014/main" id="{C815C30E-304B-4002-A868-7364F076AF85}"/>
              </a:ext>
            </a:extLst>
          </p:cNvPr>
          <p:cNvSpPr>
            <a:spLocks noGrp="1"/>
          </p:cNvSpPr>
          <p:nvPr>
            <p:ph type="body" sz="half" idx="2"/>
          </p:nvPr>
        </p:nvSpPr>
        <p:spPr>
          <a:xfrm>
            <a:off x="839788" y="2057400"/>
            <a:ext cx="3932237" cy="4686300"/>
          </a:xfrm>
        </p:spPr>
        <p:txBody>
          <a:bodyPr>
            <a:normAutofit fontScale="92500" lnSpcReduction="20000"/>
          </a:bodyPr>
          <a:lstStyle/>
          <a:p>
            <a:r>
              <a:rPr lang="en-US" b="0" i="0" dirty="0">
                <a:solidFill>
                  <a:srgbClr val="000000"/>
                </a:solidFill>
                <a:effectLst/>
                <a:latin typeface="Calibri" panose="020F0502020204030204" pitchFamily="34" charset="0"/>
                <a:cs typeface="Calibri" panose="020F0502020204030204" pitchFamily="34" charset="0"/>
              </a:rPr>
              <a:t>The company founded in 1919 ‘Otto Bock </a:t>
            </a:r>
            <a:r>
              <a:rPr lang="en-US" dirty="0">
                <a:solidFill>
                  <a:srgbClr val="000000"/>
                </a:solidFill>
                <a:latin typeface="Calibri" panose="020F0502020204030204" pitchFamily="34" charset="0"/>
                <a:cs typeface="Calibri" panose="020F0502020204030204" pitchFamily="34" charset="0"/>
              </a:rPr>
              <a:t>HealthCare’ </a:t>
            </a:r>
            <a:r>
              <a:rPr lang="en-US" b="0" i="0" dirty="0">
                <a:solidFill>
                  <a:srgbClr val="000000"/>
                </a:solidFill>
                <a:effectLst/>
                <a:latin typeface="Calibri" panose="020F0502020204030204" pitchFamily="34" charset="0"/>
                <a:cs typeface="Calibri" panose="020F0502020204030204" pitchFamily="34" charset="0"/>
              </a:rPr>
              <a:t>joined the leagues of Unicorns in the year 2017. It took this company a whooping 98years to join the unicorns which is the longest in the league of unicorns. </a:t>
            </a:r>
          </a:p>
          <a:p>
            <a:r>
              <a:rPr lang="en-US" dirty="0"/>
              <a:t>Followed by ‘</a:t>
            </a:r>
            <a:r>
              <a:rPr lang="en-US" dirty="0" err="1"/>
              <a:t>Promasidor</a:t>
            </a:r>
            <a:r>
              <a:rPr lang="en-US" dirty="0"/>
              <a:t> Holdings’ founded in 1979 and joined the unicorns in 2016, also Five Star Business Finance founded in 1984 but joined the unicorns in 2021. it also took these two(2) companies 37years to join the unicorns.</a:t>
            </a:r>
          </a:p>
          <a:p>
            <a:r>
              <a:rPr lang="en-US" dirty="0"/>
              <a:t>Meanwhile, it took zero year for nine(9) companies in the unicorns to join this league, because they all joined the same year they came into existence.</a:t>
            </a:r>
          </a:p>
          <a:p>
            <a:r>
              <a:rPr lang="en-US" dirty="0"/>
              <a:t>While ‘</a:t>
            </a:r>
            <a:r>
              <a:rPr lang="en-US" dirty="0" err="1"/>
              <a:t>Yidan</a:t>
            </a:r>
            <a:r>
              <a:rPr lang="en-US" dirty="0"/>
              <a:t> </a:t>
            </a:r>
            <a:r>
              <a:rPr lang="en-US" dirty="0" err="1"/>
              <a:t>Zixun</a:t>
            </a:r>
            <a:r>
              <a:rPr lang="en-US" dirty="0"/>
              <a:t>’ is the only company that </a:t>
            </a:r>
            <a:r>
              <a:rPr lang="en-US" sz="1700" dirty="0">
                <a:latin typeface="Calibri" panose="020F0502020204030204" pitchFamily="34" charset="0"/>
                <a:cs typeface="Calibri" panose="020F0502020204030204" pitchFamily="34" charset="0"/>
              </a:rPr>
              <a:t>joined the Unicorn 4years before it was founded. This could be </a:t>
            </a:r>
            <a:r>
              <a:rPr lang="en-US" sz="1700" b="0" i="0" dirty="0">
                <a:solidFill>
                  <a:srgbClr val="000000"/>
                </a:solidFill>
                <a:effectLst/>
                <a:latin typeface="Calibri" panose="020F0502020204030204" pitchFamily="34" charset="0"/>
                <a:cs typeface="Calibri" panose="020F0502020204030204" pitchFamily="34" charset="0"/>
              </a:rPr>
              <a:t>it must have been in existence for a while before it joined the Unicorn Companies in 2017 but changed its name to '</a:t>
            </a:r>
            <a:r>
              <a:rPr lang="en-US" sz="1700" b="0" i="0" dirty="0" err="1">
                <a:solidFill>
                  <a:srgbClr val="000000"/>
                </a:solidFill>
                <a:effectLst/>
                <a:latin typeface="Calibri" panose="020F0502020204030204" pitchFamily="34" charset="0"/>
                <a:cs typeface="Calibri" panose="020F0502020204030204" pitchFamily="34" charset="0"/>
              </a:rPr>
              <a:t>Yidian</a:t>
            </a:r>
            <a:r>
              <a:rPr lang="en-US" sz="1700" b="0" i="0" dirty="0">
                <a:solidFill>
                  <a:srgbClr val="000000"/>
                </a:solidFill>
                <a:effectLst/>
                <a:latin typeface="Calibri" panose="020F0502020204030204" pitchFamily="34" charset="0"/>
                <a:cs typeface="Calibri" panose="020F0502020204030204" pitchFamily="34" charset="0"/>
              </a:rPr>
              <a:t> </a:t>
            </a:r>
            <a:r>
              <a:rPr lang="en-US" sz="1700" b="0" i="0" dirty="0" err="1">
                <a:solidFill>
                  <a:srgbClr val="000000"/>
                </a:solidFill>
                <a:effectLst/>
                <a:latin typeface="Calibri" panose="020F0502020204030204" pitchFamily="34" charset="0"/>
                <a:cs typeface="Calibri" panose="020F0502020204030204" pitchFamily="34" charset="0"/>
              </a:rPr>
              <a:t>Zixun</a:t>
            </a:r>
            <a:r>
              <a:rPr lang="en-US" sz="1700" b="0" i="0" dirty="0">
                <a:solidFill>
                  <a:srgbClr val="000000"/>
                </a:solidFill>
                <a:effectLst/>
                <a:latin typeface="Calibri" panose="020F0502020204030204" pitchFamily="34" charset="0"/>
                <a:cs typeface="Calibri" panose="020F0502020204030204" pitchFamily="34" charset="0"/>
              </a:rPr>
              <a:t>' in 2021 when the name was founded or when it was transitioned. Its Investors could have also contributed to this decision.</a:t>
            </a:r>
            <a:endParaRPr lang="en-NG" sz="1700" dirty="0">
              <a:latin typeface="Calibri" panose="020F0502020204030204" pitchFamily="34" charset="0"/>
              <a:cs typeface="Calibri" panose="020F0502020204030204" pitchFamily="34" charset="0"/>
            </a:endParaRPr>
          </a:p>
        </p:txBody>
      </p:sp>
      <p:pic>
        <p:nvPicPr>
          <p:cNvPr id="17410" name="Picture 2">
            <a:extLst>
              <a:ext uri="{FF2B5EF4-FFF2-40B4-BE49-F238E27FC236}">
                <a16:creationId xmlns:a16="http://schemas.microsoft.com/office/drawing/2014/main" id="{6B079F33-C425-43E9-A9E2-F40D64AC590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530" r="4530"/>
          <a:stretch>
            <a:fillRect/>
          </a:stretch>
        </p:blipFill>
        <p:spPr bwMode="auto">
          <a:xfrm>
            <a:off x="5092700" y="457200"/>
            <a:ext cx="686809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0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5FB76C-15C7-4DD4-9E0D-57693D2F9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7500"/>
            <a:ext cx="11388512" cy="6082369"/>
          </a:xfrm>
          <a:prstGeom prst="rect">
            <a:avLst/>
          </a:prstGeom>
        </p:spPr>
      </p:pic>
    </p:spTree>
    <p:extLst>
      <p:ext uri="{BB962C8B-B14F-4D97-AF65-F5344CB8AC3E}">
        <p14:creationId xmlns:p14="http://schemas.microsoft.com/office/powerpoint/2010/main" val="120199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FFD03DD-4CDE-493A-A047-F92060E40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90500"/>
            <a:ext cx="109093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19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FAB52-0357-42B6-B39D-3052A251CEA1}"/>
              </a:ext>
            </a:extLst>
          </p:cNvPr>
          <p:cNvSpPr txBox="1"/>
          <p:nvPr/>
        </p:nvSpPr>
        <p:spPr>
          <a:xfrm>
            <a:off x="952500" y="1"/>
            <a:ext cx="9906000" cy="6924973"/>
          </a:xfrm>
          <a:prstGeom prst="rect">
            <a:avLst/>
          </a:prstGeom>
          <a:noFill/>
        </p:spPr>
        <p:txBody>
          <a:bodyPr wrap="square">
            <a:spAutoFit/>
          </a:bodyPr>
          <a:lstStyle/>
          <a:p>
            <a:pPr algn="ctr"/>
            <a:r>
              <a:rPr lang="en-US" sz="1600" b="1" u="sng" dirty="0"/>
              <a:t>OVERALL RECOMMENDATIONS</a:t>
            </a:r>
          </a:p>
          <a:p>
            <a:r>
              <a:rPr lang="en-US" sz="1600" dirty="0"/>
              <a:t>1 - I recommend that Unicorn Companies with a high potential growth such as 'Otto Bock HealthCare', 'Zapier', '</a:t>
            </a:r>
            <a:r>
              <a:rPr lang="en-US" sz="1600" dirty="0" err="1"/>
              <a:t>Dunamu</a:t>
            </a:r>
            <a:r>
              <a:rPr lang="en-US" sz="1600" dirty="0"/>
              <a:t>', '</a:t>
            </a:r>
            <a:r>
              <a:rPr lang="en-US" sz="1600" dirty="0" err="1"/>
              <a:t>Workhuman</a:t>
            </a:r>
            <a:r>
              <a:rPr lang="en-US" sz="1600" dirty="0"/>
              <a:t>' and the rest on top of the list with a high return on investment should:</a:t>
            </a:r>
          </a:p>
          <a:p>
            <a:endParaRPr lang="en-US" sz="1600" dirty="0"/>
          </a:p>
          <a:p>
            <a:r>
              <a:rPr lang="en-US" sz="1600" dirty="0"/>
              <a:t>Keep and continue to maintain their standards, policy, staff and stakeholders while ensuring policies are in check from time to time.</a:t>
            </a:r>
          </a:p>
          <a:p>
            <a:r>
              <a:rPr lang="en-US" sz="1600" dirty="0"/>
              <a:t>Be more innovative, proactive and creative to be ahead of their competitors.</a:t>
            </a:r>
          </a:p>
          <a:p>
            <a:r>
              <a:rPr lang="en-US" sz="1600" dirty="0"/>
              <a:t>Increase their customer service and awareness in other cities within their current states and gradually to other states.</a:t>
            </a:r>
          </a:p>
          <a:p>
            <a:r>
              <a:rPr lang="en-US" sz="1600" dirty="0"/>
              <a:t>Work with their finance team to Control their costs and spending because growth sometimes can mean more spending.</a:t>
            </a:r>
          </a:p>
          <a:p>
            <a:r>
              <a:rPr lang="en-US" sz="1600" dirty="0"/>
              <a:t>'OTTO BOCK HEALTHCARE' company should forecast its funding so as too woo more Investors likewise increase valuation.</a:t>
            </a:r>
          </a:p>
          <a:p>
            <a:r>
              <a:rPr lang="en-US" sz="1600" dirty="0"/>
              <a:t>2 - It is necessary for all Unicorn Companies to diversify their Investment portfolios, especially those with a just one Investor like 'Otto Bock HealthCare', 'Black Unicorn Factory', 'ISN', 'Carson Group' and the likes.</a:t>
            </a:r>
          </a:p>
          <a:p>
            <a:endParaRPr lang="en-US" sz="1600" dirty="0"/>
          </a:p>
          <a:p>
            <a:r>
              <a:rPr lang="en-US" sz="1600" dirty="0"/>
              <a:t>Unicorns should diversify their Investment portfolios as part of risk management and volatility within and across different </a:t>
            </a:r>
            <a:r>
              <a:rPr lang="en-US" sz="1600" dirty="0" err="1"/>
              <a:t>assest</a:t>
            </a:r>
            <a:r>
              <a:rPr lang="en-US" sz="1600" dirty="0"/>
              <a:t> classes.</a:t>
            </a:r>
          </a:p>
          <a:p>
            <a:r>
              <a:rPr lang="en-US" sz="1600" dirty="0"/>
              <a:t>They should take advantage of asset classes different from their sectors, such as Treasury bonds which is safer because they have government backing, also Real assets as buildings &amp; Properties and barrels of oil or commodities.</a:t>
            </a:r>
          </a:p>
          <a:p>
            <a:r>
              <a:rPr lang="en-US" sz="1600" dirty="0"/>
              <a:t>They should also invest in asset classes within their industries, for example, companies who invest in Energy stocks should also consider Technology, Utility, Biotech and Retail.</a:t>
            </a:r>
          </a:p>
          <a:p>
            <a:r>
              <a:rPr lang="en-US" sz="1600" dirty="0"/>
              <a:t>Unicorn companies should also consider diversifying by location such as Foreign stocks and bonds.</a:t>
            </a:r>
          </a:p>
          <a:p>
            <a:r>
              <a:rPr lang="en-US" sz="1600" dirty="0"/>
              <a:t>They can also hire finance and risk experts or advisors to help them keep in check their investments and rebalance their portfolios regularly.</a:t>
            </a:r>
          </a:p>
          <a:p>
            <a:r>
              <a:rPr lang="en-US" sz="1600" dirty="0"/>
              <a:t>3 - Unicorn companies with experienced leadership teams such as 'Otto Bock HealthCare' with 98years of experience, '</a:t>
            </a:r>
            <a:r>
              <a:rPr lang="en-US" sz="1600" dirty="0" err="1"/>
              <a:t>Promasidor</a:t>
            </a:r>
            <a:r>
              <a:rPr lang="en-US" sz="1600" dirty="0"/>
              <a:t> Holdings', and 'Five Star Business Finance' with 37years experience each, 'Thirty Madison' of 28years and 'Radius Payment Solutions' of 27years should continue to understand their motivations, strengths and weaknesses.</a:t>
            </a:r>
          </a:p>
          <a:p>
            <a:endParaRPr lang="en-US" sz="1200" dirty="0"/>
          </a:p>
        </p:txBody>
      </p:sp>
    </p:spTree>
    <p:extLst>
      <p:ext uri="{BB962C8B-B14F-4D97-AF65-F5344CB8AC3E}">
        <p14:creationId xmlns:p14="http://schemas.microsoft.com/office/powerpoint/2010/main" val="455221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39207-CC61-45EF-A241-444738DA802F}"/>
              </a:ext>
            </a:extLst>
          </p:cNvPr>
          <p:cNvSpPr txBox="1"/>
          <p:nvPr/>
        </p:nvSpPr>
        <p:spPr>
          <a:xfrm>
            <a:off x="1371600" y="177800"/>
            <a:ext cx="8636000" cy="6001643"/>
          </a:xfrm>
          <a:prstGeom prst="rect">
            <a:avLst/>
          </a:prstGeom>
          <a:noFill/>
        </p:spPr>
        <p:txBody>
          <a:bodyPr wrap="square">
            <a:spAutoFit/>
          </a:bodyPr>
          <a:lstStyle/>
          <a:p>
            <a:r>
              <a:rPr lang="en-US" sz="1600" dirty="0"/>
              <a:t>They should facilitate open communication, encourage employee growth and development, also give and receive performance feedbacks.</a:t>
            </a:r>
          </a:p>
          <a:p>
            <a:r>
              <a:rPr lang="en-US" sz="1600" dirty="0"/>
              <a:t>They should continue to reiterate good standards and policies, and be clear on their objectives and goals.</a:t>
            </a:r>
          </a:p>
          <a:p>
            <a:r>
              <a:rPr lang="en-US" sz="1600" dirty="0"/>
              <a:t>Encourage innovations and creativity to stay up to date and take on challenges and stay positive as well.</a:t>
            </a:r>
          </a:p>
          <a:p>
            <a:r>
              <a:rPr lang="en-US" sz="1600" dirty="0"/>
              <a:t>Effective management is imminent, likewise focus on their ROIs and ensuring its increase yearly.</a:t>
            </a:r>
          </a:p>
          <a:p>
            <a:endParaRPr lang="en-US" sz="1600" dirty="0"/>
          </a:p>
          <a:p>
            <a:r>
              <a:rPr lang="en-US" sz="1600" dirty="0"/>
              <a:t>4- For Companies with the least or no return on investments including those that ran at loss such as 'Leap Motor', and 'Momenta' at 0.0%, '</a:t>
            </a:r>
            <a:r>
              <a:rPr lang="en-US" sz="1600" dirty="0" err="1"/>
              <a:t>Zhuan</a:t>
            </a:r>
            <a:r>
              <a:rPr lang="en-US" sz="1600" dirty="0"/>
              <a:t> </a:t>
            </a:r>
            <a:r>
              <a:rPr lang="en-US" sz="1600" dirty="0" err="1"/>
              <a:t>Zhuan</a:t>
            </a:r>
            <a:r>
              <a:rPr lang="en-US" sz="1600" dirty="0"/>
              <a:t>' at 1.0%, '</a:t>
            </a:r>
            <a:r>
              <a:rPr lang="en-US" sz="1600" dirty="0" err="1"/>
              <a:t>Miaoshou</a:t>
            </a:r>
            <a:r>
              <a:rPr lang="en-US" sz="1600" dirty="0"/>
              <a:t> Doctor' at 6%, 'Fair' at -50%, 'Magic Leap' at -33%, 'ISN', and 'SITECH DEV' with no ROI, and the rest that fall under these categories,</a:t>
            </a:r>
          </a:p>
          <a:p>
            <a:endParaRPr lang="en-US" sz="1600" dirty="0"/>
          </a:p>
          <a:p>
            <a:r>
              <a:rPr lang="en-US" sz="1600" dirty="0"/>
              <a:t>I recommend that these companies conduct a SWOT analysis, and focus on their strengths and weaknesses. Each of them should identify what their strengths are and leverage on them. They should also manage their weaknesses.</a:t>
            </a:r>
          </a:p>
          <a:p>
            <a:r>
              <a:rPr lang="en-US" sz="1600" dirty="0"/>
              <a:t>Manage cashflow efficiently. Proper cash flow management can prevent business failure and ensure smooth running.</a:t>
            </a:r>
          </a:p>
          <a:p>
            <a:r>
              <a:rPr lang="en-US" sz="1600" dirty="0"/>
              <a:t>Put a business </a:t>
            </a:r>
            <a:r>
              <a:rPr lang="en-US" sz="1600" dirty="0" err="1"/>
              <a:t>contigency</a:t>
            </a:r>
            <a:r>
              <a:rPr lang="en-US" sz="1600" dirty="0"/>
              <a:t> plan in place and put them to test. This will help prepare them for the worst case scenario.</a:t>
            </a:r>
          </a:p>
          <a:p>
            <a:r>
              <a:rPr lang="en-US" sz="1600" dirty="0"/>
              <a:t>Build effective customer relationships.</a:t>
            </a:r>
          </a:p>
          <a:p>
            <a:r>
              <a:rPr lang="en-US" sz="1600" dirty="0"/>
              <a:t>In general, all Unicorn companies should invest in their strengths and what makes them grow.</a:t>
            </a:r>
          </a:p>
          <a:p>
            <a:r>
              <a:rPr lang="en-US" sz="1600" dirty="0"/>
              <a:t>Finally, Marketing strategies such as heavy Social Media presence, Promotional Strategies, changing of product/service sales strategy would also help in increasing their Return on Investments and also attract more investors.</a:t>
            </a:r>
            <a:endParaRPr lang="en-NG" sz="1600" dirty="0"/>
          </a:p>
        </p:txBody>
      </p:sp>
    </p:spTree>
    <p:extLst>
      <p:ext uri="{BB962C8B-B14F-4D97-AF65-F5344CB8AC3E}">
        <p14:creationId xmlns:p14="http://schemas.microsoft.com/office/powerpoint/2010/main" val="163530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767D5AD6-664A-4B2D-BE91-13E0E4107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1252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68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3229859-F343-4E9C-B20D-9A6754FBB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50801"/>
            <a:ext cx="9509125" cy="661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92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9B41-19C2-43A7-9F7A-9CA7FA74E3D3}"/>
              </a:ext>
            </a:extLst>
          </p:cNvPr>
          <p:cNvSpPr>
            <a:spLocks noGrp="1"/>
          </p:cNvSpPr>
          <p:nvPr>
            <p:ph type="title"/>
          </p:nvPr>
        </p:nvSpPr>
        <p:spPr/>
        <p:txBody>
          <a:bodyPr>
            <a:normAutofit/>
          </a:bodyPr>
          <a:lstStyle/>
          <a:p>
            <a:r>
              <a:rPr lang="en-US" dirty="0"/>
              <a:t>The Unicorn Company with the highest Return on investment</a:t>
            </a:r>
            <a:endParaRPr lang="en-NG" dirty="0"/>
          </a:p>
        </p:txBody>
      </p:sp>
      <p:sp>
        <p:nvSpPr>
          <p:cNvPr id="4" name="Text Placeholder 3">
            <a:extLst>
              <a:ext uri="{FF2B5EF4-FFF2-40B4-BE49-F238E27FC236}">
                <a16:creationId xmlns:a16="http://schemas.microsoft.com/office/drawing/2014/main" id="{82752371-3324-4CFB-80B9-6DB521F09A43}"/>
              </a:ext>
            </a:extLst>
          </p:cNvPr>
          <p:cNvSpPr>
            <a:spLocks noGrp="1"/>
          </p:cNvSpPr>
          <p:nvPr>
            <p:ph type="body" sz="half" idx="2"/>
          </p:nvPr>
        </p:nvSpPr>
        <p:spPr/>
        <p:txBody>
          <a:bodyPr/>
          <a:lstStyle/>
          <a:p>
            <a:pPr algn="l">
              <a:buFont typeface="Arial" panose="020B0604020202020204" pitchFamily="34" charset="0"/>
              <a:buChar char="•"/>
            </a:pPr>
            <a:r>
              <a:rPr lang="en-US" dirty="0"/>
              <a:t>Here, the Unicorn company with the highest return on investment is Otto Bock HealthCare with an infinite value. This value shows a positive infinite value, which means that</a:t>
            </a:r>
            <a:r>
              <a:rPr lang="en-US" dirty="0">
                <a:solidFill>
                  <a:srgbClr val="000000"/>
                </a:solidFill>
              </a:rPr>
              <a:t> a</a:t>
            </a:r>
            <a:r>
              <a:rPr lang="en-US" b="0" i="0" dirty="0">
                <a:solidFill>
                  <a:srgbClr val="000000"/>
                </a:solidFill>
                <a:effectLst/>
              </a:rPr>
              <a:t>n infinite value for ROI usually occurs when the initial investment is zero or negative. This means that the company has not invested any money, or has lost money, and is generating positive returns. In this case, the ROI is undefined or infinite.</a:t>
            </a:r>
          </a:p>
          <a:p>
            <a:pPr algn="l">
              <a:buFont typeface="Arial" panose="020B0604020202020204" pitchFamily="34" charset="0"/>
              <a:buChar char="•"/>
            </a:pPr>
            <a:r>
              <a:rPr lang="en-US" b="0" i="0" dirty="0">
                <a:solidFill>
                  <a:srgbClr val="000000"/>
                </a:solidFill>
                <a:effectLst/>
              </a:rPr>
              <a:t>Followed by 'Zapier' at 399900% and '</a:t>
            </a:r>
            <a:r>
              <a:rPr lang="en-US" b="0" i="0" dirty="0" err="1">
                <a:solidFill>
                  <a:srgbClr val="000000"/>
                </a:solidFill>
                <a:effectLst/>
              </a:rPr>
              <a:t>Dunamu</a:t>
            </a:r>
            <a:r>
              <a:rPr lang="en-US" b="0" i="0" dirty="0">
                <a:solidFill>
                  <a:srgbClr val="000000"/>
                </a:solidFill>
                <a:effectLst/>
              </a:rPr>
              <a:t>' at the third position with 12577%.</a:t>
            </a:r>
          </a:p>
          <a:p>
            <a:endParaRPr lang="en-NG" dirty="0"/>
          </a:p>
        </p:txBody>
      </p:sp>
      <p:pic>
        <p:nvPicPr>
          <p:cNvPr id="5" name="Picture 2">
            <a:extLst>
              <a:ext uri="{FF2B5EF4-FFF2-40B4-BE49-F238E27FC236}">
                <a16:creationId xmlns:a16="http://schemas.microsoft.com/office/drawing/2014/main" id="{1ECAFE82-6CFF-4FA5-8BAA-B78C7FC3947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7" r="247"/>
          <a:stretch>
            <a:fillRect/>
          </a:stretch>
        </p:blipFill>
        <p:spPr bwMode="auto">
          <a:xfrm>
            <a:off x="5180013" y="992188"/>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4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6EF01724-3DF5-4095-8493-34DB01533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2600"/>
            <a:ext cx="12192000" cy="596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4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0D47-80FE-4061-B9A9-F8311DD4FFDF}"/>
              </a:ext>
            </a:extLst>
          </p:cNvPr>
          <p:cNvSpPr>
            <a:spLocks noGrp="1"/>
          </p:cNvSpPr>
          <p:nvPr>
            <p:ph type="title"/>
          </p:nvPr>
        </p:nvSpPr>
        <p:spPr/>
        <p:txBody>
          <a:bodyPr/>
          <a:lstStyle/>
          <a:p>
            <a:r>
              <a:rPr lang="en-US" dirty="0"/>
              <a:t>Investors that have funded the most in the Unicorns</a:t>
            </a:r>
            <a:endParaRPr lang="en-NG" dirty="0"/>
          </a:p>
        </p:txBody>
      </p:sp>
      <p:sp>
        <p:nvSpPr>
          <p:cNvPr id="4" name="Text Placeholder 3">
            <a:extLst>
              <a:ext uri="{FF2B5EF4-FFF2-40B4-BE49-F238E27FC236}">
                <a16:creationId xmlns:a16="http://schemas.microsoft.com/office/drawing/2014/main" id="{66A77E8B-E148-4E38-A3CA-B841F1B29601}"/>
              </a:ext>
            </a:extLst>
          </p:cNvPr>
          <p:cNvSpPr>
            <a:spLocks noGrp="1"/>
          </p:cNvSpPr>
          <p:nvPr>
            <p:ph type="body" sz="half" idx="2"/>
          </p:nvPr>
        </p:nvSpPr>
        <p:spPr/>
        <p:txBody>
          <a:bodyPr/>
          <a:lstStyle/>
          <a:p>
            <a:r>
              <a:rPr lang="en-US" dirty="0"/>
              <a:t>Here, TIGER GLOBAL MANAGEMENT has funded more with a funding of $14billion dollars. </a:t>
            </a:r>
          </a:p>
          <a:p>
            <a:r>
              <a:rPr lang="en-US" i="0" dirty="0">
                <a:solidFill>
                  <a:srgbClr val="000000"/>
                </a:solidFill>
                <a:effectLst/>
                <a:latin typeface="Calibri" panose="020F0502020204030204" pitchFamily="34" charset="0"/>
                <a:cs typeface="Calibri" panose="020F0502020204030204" pitchFamily="34" charset="0"/>
              </a:rPr>
              <a:t>It funded 'JUUL Labs' company, a Consumer Retail Industry based in the United States, in the city of </a:t>
            </a:r>
            <a:r>
              <a:rPr lang="en-US" i="0" dirty="0" err="1">
                <a:solidFill>
                  <a:srgbClr val="000000"/>
                </a:solidFill>
                <a:effectLst/>
                <a:latin typeface="Calibri" panose="020F0502020204030204" pitchFamily="34" charset="0"/>
                <a:cs typeface="Calibri" panose="020F0502020204030204" pitchFamily="34" charset="0"/>
              </a:rPr>
              <a:t>SanFrancisco</a:t>
            </a:r>
            <a:r>
              <a:rPr lang="en-US" i="0" dirty="0">
                <a:solidFill>
                  <a:srgbClr val="000000"/>
                </a:solidFill>
                <a:effectLst/>
                <a:latin typeface="Calibri" panose="020F0502020204030204" pitchFamily="34" charset="0"/>
                <a:cs typeface="Calibri" panose="020F0502020204030204" pitchFamily="34" charset="0"/>
              </a:rPr>
              <a:t> and founded in year 2015.</a:t>
            </a:r>
          </a:p>
          <a:p>
            <a:r>
              <a:rPr lang="en-US" dirty="0"/>
              <a:t>Followed by </a:t>
            </a:r>
            <a:r>
              <a:rPr lang="en-US" dirty="0" err="1"/>
              <a:t>Sequia</a:t>
            </a:r>
            <a:r>
              <a:rPr lang="en-US" dirty="0"/>
              <a:t> Capital China, SIG Asia Investment, </a:t>
            </a:r>
            <a:r>
              <a:rPr lang="en-US" dirty="0" err="1"/>
              <a:t>Sina</a:t>
            </a:r>
            <a:r>
              <a:rPr lang="en-US" dirty="0"/>
              <a:t> Weibo and SoftBank Group with a funding of $8billion dollars. They all funded </a:t>
            </a:r>
            <a:r>
              <a:rPr lang="en-US" dirty="0" err="1"/>
              <a:t>Bytedance</a:t>
            </a:r>
            <a:r>
              <a:rPr lang="en-US" dirty="0"/>
              <a:t> company, an Artificial Intelligence company based in Beijing, China.</a:t>
            </a:r>
            <a:endParaRPr lang="en-NG" dirty="0"/>
          </a:p>
        </p:txBody>
      </p:sp>
      <p:pic>
        <p:nvPicPr>
          <p:cNvPr id="5122" name="Picture 2">
            <a:extLst>
              <a:ext uri="{FF2B5EF4-FFF2-40B4-BE49-F238E27FC236}">
                <a16:creationId xmlns:a16="http://schemas.microsoft.com/office/drawing/2014/main" id="{B1244ABD-B971-42B9-A2A0-F448484379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304800"/>
            <a:ext cx="6831012" cy="623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13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D36C95F-5E4A-494F-9D29-B845F79E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0"/>
            <a:ext cx="11328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2533-63AC-4F41-B1A8-0DF49DC79BDD}"/>
              </a:ext>
            </a:extLst>
          </p:cNvPr>
          <p:cNvSpPr>
            <a:spLocks noGrp="1"/>
          </p:cNvSpPr>
          <p:nvPr>
            <p:ph type="title"/>
          </p:nvPr>
        </p:nvSpPr>
        <p:spPr/>
        <p:txBody>
          <a:bodyPr/>
          <a:lstStyle/>
          <a:p>
            <a:r>
              <a:rPr lang="en-US" dirty="0"/>
              <a:t>Investors with the lowest funding</a:t>
            </a:r>
            <a:endParaRPr lang="en-NG" dirty="0"/>
          </a:p>
        </p:txBody>
      </p:sp>
      <p:sp>
        <p:nvSpPr>
          <p:cNvPr id="4" name="Text Placeholder 3">
            <a:extLst>
              <a:ext uri="{FF2B5EF4-FFF2-40B4-BE49-F238E27FC236}">
                <a16:creationId xmlns:a16="http://schemas.microsoft.com/office/drawing/2014/main" id="{144261BB-55AB-482F-A8DF-A3C1B8DA15C4}"/>
              </a:ext>
            </a:extLst>
          </p:cNvPr>
          <p:cNvSpPr>
            <a:spLocks noGrp="1"/>
          </p:cNvSpPr>
          <p:nvPr>
            <p:ph type="body" sz="half" idx="2"/>
          </p:nvPr>
        </p:nvSpPr>
        <p:spPr/>
        <p:txBody>
          <a:bodyPr/>
          <a:lstStyle/>
          <a:p>
            <a:pPr algn="l">
              <a:buFont typeface="Arial" panose="020B0604020202020204" pitchFamily="34" charset="0"/>
              <a:buChar char="•"/>
            </a:pPr>
            <a:r>
              <a:rPr lang="en-US" sz="1800" b="0" i="0" dirty="0">
                <a:solidFill>
                  <a:srgbClr val="000000"/>
                </a:solidFill>
                <a:effectLst/>
                <a:latin typeface="Calibri" panose="020F0502020204030204" pitchFamily="34" charset="0"/>
                <a:cs typeface="Calibri" panose="020F0502020204030204" pitchFamily="34" charset="0"/>
              </a:rPr>
              <a:t>Observe that next47, First Round Capital, Sequoia Capital are the least Investors at the bottom 10 with funding of 139million dollars.</a:t>
            </a:r>
          </a:p>
          <a:p>
            <a:pPr algn="l">
              <a:buFont typeface="Arial" panose="020B0604020202020204" pitchFamily="34" charset="0"/>
              <a:buChar char="•"/>
            </a:pPr>
            <a:r>
              <a:rPr lang="en-US" sz="1800" b="0" i="0" dirty="0">
                <a:solidFill>
                  <a:srgbClr val="000000"/>
                </a:solidFill>
                <a:effectLst/>
                <a:latin typeface="Calibri" panose="020F0502020204030204" pitchFamily="34" charset="0"/>
                <a:cs typeface="Calibri" panose="020F0502020204030204" pitchFamily="34" charset="0"/>
              </a:rPr>
              <a:t>Followed by </a:t>
            </a:r>
            <a:r>
              <a:rPr lang="en-US" sz="1800" b="0" i="0" dirty="0" err="1">
                <a:solidFill>
                  <a:srgbClr val="000000"/>
                </a:solidFill>
                <a:effectLst/>
                <a:latin typeface="Calibri" panose="020F0502020204030204" pitchFamily="34" charset="0"/>
                <a:cs typeface="Calibri" panose="020F0502020204030204" pitchFamily="34" charset="0"/>
              </a:rPr>
              <a:t>Zeev</a:t>
            </a:r>
            <a:r>
              <a:rPr lang="en-US" sz="1800" b="0" i="0" dirty="0">
                <a:solidFill>
                  <a:srgbClr val="000000"/>
                </a:solidFill>
                <a:effectLst/>
                <a:latin typeface="Calibri" panose="020F0502020204030204" pitchFamily="34" charset="0"/>
                <a:cs typeface="Calibri" panose="020F0502020204030204" pitchFamily="34" charset="0"/>
              </a:rPr>
              <a:t> Ventures, Group11, Chicago Ventures with a funding of 210million dollars</a:t>
            </a:r>
            <a:r>
              <a:rPr lang="en-US" b="0" i="0" dirty="0">
                <a:solidFill>
                  <a:srgbClr val="000000"/>
                </a:solidFill>
                <a:effectLst/>
                <a:latin typeface="Helvetica Neue"/>
              </a:rPr>
              <a:t>.</a:t>
            </a:r>
          </a:p>
          <a:p>
            <a:endParaRPr lang="en-NG" dirty="0"/>
          </a:p>
        </p:txBody>
      </p:sp>
      <p:pic>
        <p:nvPicPr>
          <p:cNvPr id="7170" name="Picture 2">
            <a:extLst>
              <a:ext uri="{FF2B5EF4-FFF2-40B4-BE49-F238E27FC236}">
                <a16:creationId xmlns:a16="http://schemas.microsoft.com/office/drawing/2014/main" id="{774922A3-CF96-4059-B991-C45535FD166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424" b="6424"/>
          <a:stretch>
            <a:fillRect/>
          </a:stretch>
        </p:blipFill>
        <p:spPr bwMode="auto">
          <a:xfrm>
            <a:off x="5183188" y="330200"/>
            <a:ext cx="6843712" cy="632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953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2813</TotalTime>
  <Words>1509</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Helvetica Neue</vt:lpstr>
      <vt:lpstr>Office Theme</vt:lpstr>
      <vt:lpstr>  An Exploratory Data Analysis of Unicorn Companies   by Ife Olugbekan</vt:lpstr>
      <vt:lpstr>PowerPoint Presentation</vt:lpstr>
      <vt:lpstr>PowerPoint Presentation</vt:lpstr>
      <vt:lpstr>PowerPoint Presentation</vt:lpstr>
      <vt:lpstr>The Unicorn Company with the highest Return on investment</vt:lpstr>
      <vt:lpstr>PowerPoint Presentation</vt:lpstr>
      <vt:lpstr>Investors that have funded the most in the Unicorns</vt:lpstr>
      <vt:lpstr>PowerPoint Presentation</vt:lpstr>
      <vt:lpstr>Investors with the lowest funding</vt:lpstr>
      <vt:lpstr>PowerPoint Presentation</vt:lpstr>
      <vt:lpstr>The top five(5) prominent Industries in the Unicorn</vt:lpstr>
      <vt:lpstr>PowerPoint Presentation</vt:lpstr>
      <vt:lpstr>The five(5) least Industries in the Unicorn</vt:lpstr>
      <vt:lpstr>PowerPoint Presentation</vt:lpstr>
      <vt:lpstr>The Cities that has the most Unicorn presence</vt:lpstr>
      <vt:lpstr>PowerPoint Presentation</vt:lpstr>
      <vt:lpstr>The Continent and industries with the highest Funding</vt:lpstr>
      <vt:lpstr>PowerPoint Presentation</vt:lpstr>
      <vt:lpstr>Unicorn Companies in United States by their Valuation</vt:lpstr>
      <vt:lpstr>PowerPoint Presentation</vt:lpstr>
      <vt:lpstr>Trend in the year companies were founded and year they joined the league of Unicorns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Unicorn Companies  by  Ife Olugbekan</dc:title>
  <dc:creator>Ife Ol</dc:creator>
  <cp:lastModifiedBy>Ife Ol</cp:lastModifiedBy>
  <cp:revision>23</cp:revision>
  <dcterms:created xsi:type="dcterms:W3CDTF">2023-07-28T06:36:05Z</dcterms:created>
  <dcterms:modified xsi:type="dcterms:W3CDTF">2023-07-30T05:35:19Z</dcterms:modified>
</cp:coreProperties>
</file>